
<file path=[Content_Types].xml><?xml version="1.0" encoding="utf-8"?>
<Types xmlns="http://schemas.openxmlformats.org/package/2006/content-types">
  <Default Extension="fntdata" ContentType="application/x-fontdata"/>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Lst>
  <p:notesMasterIdLst>
    <p:notesMasterId r:id="rId60"/>
  </p:notesMasterIdLst>
  <p:handoutMasterIdLst>
    <p:handoutMasterId r:id="rId61"/>
  </p:handoutMasterIdLst>
  <p:sldIdLst>
    <p:sldId id="256" r:id="rId2"/>
    <p:sldId id="261" r:id="rId3"/>
    <p:sldId id="301" r:id="rId4"/>
    <p:sldId id="305" r:id="rId5"/>
    <p:sldId id="300" r:id="rId6"/>
    <p:sldId id="310" r:id="rId7"/>
    <p:sldId id="263" r:id="rId8"/>
    <p:sldId id="262" r:id="rId9"/>
    <p:sldId id="264" r:id="rId10"/>
    <p:sldId id="308" r:id="rId11"/>
    <p:sldId id="266" r:id="rId12"/>
    <p:sldId id="309" r:id="rId13"/>
    <p:sldId id="311" r:id="rId14"/>
    <p:sldId id="312" r:id="rId15"/>
    <p:sldId id="313" r:id="rId16"/>
    <p:sldId id="314" r:id="rId17"/>
    <p:sldId id="315" r:id="rId18"/>
    <p:sldId id="257" r:id="rId19"/>
    <p:sldId id="258" r:id="rId20"/>
    <p:sldId id="317" r:id="rId21"/>
    <p:sldId id="267" r:id="rId22"/>
    <p:sldId id="318" r:id="rId23"/>
    <p:sldId id="269" r:id="rId24"/>
    <p:sldId id="316" r:id="rId25"/>
    <p:sldId id="271" r:id="rId26"/>
    <p:sldId id="322" r:id="rId27"/>
    <p:sldId id="272" r:id="rId28"/>
    <p:sldId id="273" r:id="rId29"/>
    <p:sldId id="259" r:id="rId30"/>
    <p:sldId id="280" r:id="rId31"/>
    <p:sldId id="268" r:id="rId32"/>
    <p:sldId id="324" r:id="rId33"/>
    <p:sldId id="330" r:id="rId34"/>
    <p:sldId id="282" r:id="rId35"/>
    <p:sldId id="274" r:id="rId36"/>
    <p:sldId id="325" r:id="rId37"/>
    <p:sldId id="277" r:id="rId38"/>
    <p:sldId id="326" r:id="rId39"/>
    <p:sldId id="321" r:id="rId40"/>
    <p:sldId id="327" r:id="rId41"/>
    <p:sldId id="276" r:id="rId42"/>
    <p:sldId id="281" r:id="rId43"/>
    <p:sldId id="279" r:id="rId44"/>
    <p:sldId id="285" r:id="rId45"/>
    <p:sldId id="328" r:id="rId46"/>
    <p:sldId id="283" r:id="rId47"/>
    <p:sldId id="296" r:id="rId48"/>
    <p:sldId id="278" r:id="rId49"/>
    <p:sldId id="286" r:id="rId50"/>
    <p:sldId id="288" r:id="rId51"/>
    <p:sldId id="290" r:id="rId52"/>
    <p:sldId id="329" r:id="rId53"/>
    <p:sldId id="291" r:id="rId54"/>
    <p:sldId id="297" r:id="rId55"/>
    <p:sldId id="298" r:id="rId56"/>
    <p:sldId id="293" r:id="rId57"/>
    <p:sldId id="295" r:id="rId58"/>
    <p:sldId id="319" r:id="rId59"/>
  </p:sldIdLst>
  <p:sldSz cx="9144000" cy="6858000" type="screen4x3"/>
  <p:notesSz cx="6858000" cy="9144000"/>
  <p:embeddedFontLst>
    <p:embeddedFont>
      <p:font typeface="Calibri" panose="020F0502020204030204" pitchFamily="34" charset="0"/>
      <p:regular r:id="rId62"/>
      <p:bold r:id="rId63"/>
      <p:italic r:id="rId64"/>
      <p:boldItalic r:id="rId65"/>
    </p:embeddedFont>
    <p:embeddedFont>
      <p:font typeface="Cambria Math" panose="02040503050406030204" pitchFamily="18" charset="0"/>
      <p:regular r:id="rId66"/>
    </p:embeddedFont>
    <p:embeddedFont>
      <p:font typeface="Helvetica Neue" panose="02000506040000020004" pitchFamily="2" charset="0"/>
      <p:regular r:id="rId67"/>
      <p:bold r:id="rId68"/>
    </p:embeddedFont>
    <p:embeddedFont>
      <p:font typeface="HelveticaNeueLT Std" panose="020B0604020202020204" pitchFamily="34" charset="0"/>
      <p:regular r:id="rId69"/>
      <p:bold r:id="rId70"/>
      <p:italic r:id="rId71"/>
      <p:boldItalic r:id="rId72"/>
    </p:embeddedFont>
    <p:embeddedFont>
      <p:font typeface="HelveticaNeueLT Std Blk" panose="020B0904020202020204" pitchFamily="34" charset="0"/>
      <p:bold r:id="rId73"/>
      <p:boldItalic r:id="rId74"/>
    </p:embeddedFont>
    <p:embeddedFont>
      <p:font typeface="HelveticaNeueLT Std Blk Cn" panose="020B0806030702040204" pitchFamily="34" charset="0"/>
      <p:bold r:id="rId75"/>
      <p:boldItalic r:id="rId76"/>
    </p:embeddedFont>
    <p:embeddedFont>
      <p:font typeface="HelveticaNeueLT Std Cn" panose="020B0506030502030204" pitchFamily="34" charset="0"/>
      <p:regular r:id="rId77"/>
      <p:bold r:id="rId78"/>
      <p:italic r:id="rId79"/>
      <p:boldItalic r:id="rId80"/>
    </p:embeddedFont>
    <p:embeddedFont>
      <p:font typeface="HelveticaNeueLT Std Lt" panose="020B0403020202020204" pitchFamily="34" charset="0"/>
      <p:regular r:id="rId81"/>
      <p:italic r:id="rId82"/>
    </p:embeddedFont>
    <p:embeddedFont>
      <p:font typeface="HelveticaNeueLT Std Thin" panose="020B0403020202020204" pitchFamily="34" charset="0"/>
      <p:regular r:id="rId83"/>
      <p:italic r:id="rId84"/>
    </p:embeddedFont>
    <p:embeddedFont>
      <p:font typeface="黑体" panose="02010609060101010101" pitchFamily="49" charset="-122"/>
      <p:regular r:id="rId8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1F98D5A5-6C64-4ABC-9291-FBB239176E4D}">
          <p14:sldIdLst>
            <p14:sldId id="256"/>
          </p14:sldIdLst>
        </p14:section>
        <p14:section name="Introduction" id="{B0895894-7723-4012-A87A-76EC011A2292}">
          <p14:sldIdLst>
            <p14:sldId id="261"/>
            <p14:sldId id="301"/>
            <p14:sldId id="305"/>
            <p14:sldId id="300"/>
            <p14:sldId id="310"/>
            <p14:sldId id="263"/>
            <p14:sldId id="262"/>
            <p14:sldId id="264"/>
            <p14:sldId id="308"/>
            <p14:sldId id="266"/>
            <p14:sldId id="309"/>
            <p14:sldId id="311"/>
            <p14:sldId id="312"/>
            <p14:sldId id="313"/>
            <p14:sldId id="314"/>
            <p14:sldId id="315"/>
          </p14:sldIdLst>
        </p14:section>
        <p14:section name="Toy Model" id="{BD0E920E-9D67-4329-B175-FA76C3878F7C}">
          <p14:sldIdLst>
            <p14:sldId id="257"/>
            <p14:sldId id="258"/>
            <p14:sldId id="317"/>
            <p14:sldId id="267"/>
            <p14:sldId id="318"/>
            <p14:sldId id="269"/>
            <p14:sldId id="316"/>
            <p14:sldId id="271"/>
            <p14:sldId id="322"/>
            <p14:sldId id="272"/>
            <p14:sldId id="273"/>
          </p14:sldIdLst>
        </p14:section>
        <p14:section name="Replica" id="{38744A83-3010-49F9-BFE0-779A5972A26A}">
          <p14:sldIdLst>
            <p14:sldId id="259"/>
            <p14:sldId id="280"/>
            <p14:sldId id="268"/>
            <p14:sldId id="324"/>
            <p14:sldId id="330"/>
            <p14:sldId id="282"/>
            <p14:sldId id="274"/>
            <p14:sldId id="325"/>
            <p14:sldId id="277"/>
            <p14:sldId id="326"/>
          </p14:sldIdLst>
        </p14:section>
        <p14:section name="Inhibition" id="{41F40A50-8DF2-4D39-96EB-FE3758377C98}">
          <p14:sldIdLst>
            <p14:sldId id="321"/>
            <p14:sldId id="327"/>
            <p14:sldId id="276"/>
            <p14:sldId id="281"/>
            <p14:sldId id="279"/>
            <p14:sldId id="285"/>
            <p14:sldId id="328"/>
            <p14:sldId id="283"/>
            <p14:sldId id="296"/>
            <p14:sldId id="278"/>
            <p14:sldId id="286"/>
            <p14:sldId id="288"/>
          </p14:sldIdLst>
        </p14:section>
        <p14:section name="Exponential" id="{1C888EE4-0D8F-4EEB-9B2E-24AA1E120F06}">
          <p14:sldIdLst>
            <p14:sldId id="290"/>
            <p14:sldId id="329"/>
            <p14:sldId id="291"/>
            <p14:sldId id="297"/>
            <p14:sldId id="298"/>
            <p14:sldId id="293"/>
            <p14:sldId id="295"/>
            <p14:sldId id="319"/>
          </p14:sldIdLst>
        </p14:section>
      </p14:sectionLst>
    </p:ext>
    <p:ext uri="{EFAFB233-063F-42B5-8137-9DF3F51BA10A}">
      <p15:sldGuideLst xmlns:p15="http://schemas.microsoft.com/office/powerpoint/2012/main">
        <p15:guide id="1" orient="horz" pos="3144" userDrawn="1">
          <p15:clr>
            <a:srgbClr val="A4A3A4"/>
          </p15:clr>
        </p15:guide>
        <p15:guide id="2" pos="2880" userDrawn="1">
          <p15:clr>
            <a:srgbClr val="A4A3A4"/>
          </p15:clr>
        </p15:guide>
        <p15:guide id="3" orient="horz" pos="1584" userDrawn="1">
          <p15:clr>
            <a:srgbClr val="A4A3A4"/>
          </p15:clr>
        </p15:guide>
        <p15:guide id="8" orient="horz" pos="3552" userDrawn="1">
          <p15:clr>
            <a:srgbClr val="A4A3A4"/>
          </p15:clr>
        </p15:guide>
        <p15:guide id="9" pos="54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F4"/>
    <a:srgbClr val="DB560B"/>
    <a:srgbClr val="D0CECE"/>
    <a:srgbClr val="FFC000"/>
    <a:srgbClr val="D9D9D9"/>
    <a:srgbClr val="F89418"/>
    <a:srgbClr val="F8961E"/>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10" autoAdjust="0"/>
    <p:restoredTop sz="80893" autoAdjust="0"/>
  </p:normalViewPr>
  <p:slideViewPr>
    <p:cSldViewPr snapToGrid="0" snapToObjects="1">
      <p:cViewPr varScale="1">
        <p:scale>
          <a:sx n="127" d="100"/>
          <a:sy n="127" d="100"/>
        </p:scale>
        <p:origin x="2784" y="132"/>
      </p:cViewPr>
      <p:guideLst>
        <p:guide orient="horz" pos="3144"/>
        <p:guide pos="2880"/>
        <p:guide orient="horz" pos="1584"/>
        <p:guide orient="horz" pos="3552"/>
        <p:guide pos="5472"/>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86" d="100"/>
          <a:sy n="86" d="100"/>
        </p:scale>
        <p:origin x="386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84" Type="http://schemas.openxmlformats.org/officeDocument/2006/relationships/font" Target="fonts/font23.fntdata"/><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handoutMaster" Target="handoutMasters/handoutMaster1.xml"/><Relationship Id="rId82" Type="http://schemas.openxmlformats.org/officeDocument/2006/relationships/font" Target="fonts/font21.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16CFD62-8173-D445-95C8-85DA2658C3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B6D18F3-72A9-C34D-AB66-0E5B7CEAF5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21245E-70C1-7E48-BAC6-9BFF29527477}" type="slidenum">
              <a:rPr lang="en-US" smtClean="0"/>
              <a:t>‹#›</a:t>
            </a:fld>
            <a:endParaRPr lang="en-US"/>
          </a:p>
        </p:txBody>
      </p:sp>
      <p:sp>
        <p:nvSpPr>
          <p:cNvPr id="6" name="Header Placeholder 5">
            <a:extLst>
              <a:ext uri="{FF2B5EF4-FFF2-40B4-BE49-F238E27FC236}">
                <a16:creationId xmlns:a16="http://schemas.microsoft.com/office/drawing/2014/main" id="{39278091-07F4-4345-AB6A-8F5EDE10EB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7" name="Date Placeholder 6">
            <a:extLst>
              <a:ext uri="{FF2B5EF4-FFF2-40B4-BE49-F238E27FC236}">
                <a16:creationId xmlns:a16="http://schemas.microsoft.com/office/drawing/2014/main" id="{A40F1638-50C1-5042-BE74-D9A7F344A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6C5016-1C1B-C749-AAF2-FF39025280BA}" type="datetimeFigureOut">
              <a:rPr lang="en-US" smtClean="0"/>
              <a:t>19/10/18</a:t>
            </a:fld>
            <a:endParaRPr lang="en-US"/>
          </a:p>
        </p:txBody>
      </p:sp>
    </p:spTree>
    <p:extLst>
      <p:ext uri="{BB962C8B-B14F-4D97-AF65-F5344CB8AC3E}">
        <p14:creationId xmlns:p14="http://schemas.microsoft.com/office/powerpoint/2010/main" val="2345211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53D21-97A1-1E4D-B47F-D98DEF453142}" type="datetimeFigureOut">
              <a:rPr lang="en-US" smtClean="0"/>
              <a:t>19/10/18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B9B017-3994-F042-B0E8-A340B6244F6D}" type="slidenum">
              <a:rPr lang="en-US" smtClean="0"/>
              <a:t>‹#›</a:t>
            </a:fld>
            <a:endParaRPr lang="en-US"/>
          </a:p>
        </p:txBody>
      </p:sp>
    </p:spTree>
    <p:extLst>
      <p:ext uri="{BB962C8B-B14F-4D97-AF65-F5344CB8AC3E}">
        <p14:creationId xmlns:p14="http://schemas.microsoft.com/office/powerpoint/2010/main" val="1774962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Today I’ll be doing my qualifier here. Thank you Professor </a:t>
            </a:r>
            <a:r>
              <a:rPr lang="en-US" dirty="0" err="1"/>
              <a:t>Demkov</a:t>
            </a:r>
            <a:r>
              <a:rPr lang="en-US" dirty="0"/>
              <a:t>, Morrison, Hazeltine, Marder for being part of my qualifier committee.</a:t>
            </a:r>
          </a:p>
          <a:p>
            <a:r>
              <a:rPr lang="en-US" dirty="0"/>
              <a:t>My name is Luyan Yu. My supervisor is D</a:t>
            </a:r>
            <a:r>
              <a:rPr lang="en-US" altLang="zh-CN" dirty="0"/>
              <a:t>r. T</a:t>
            </a:r>
            <a:r>
              <a:rPr lang="en-US" dirty="0"/>
              <a:t> from the department of mathematics and neuroscience, who is also here today.</a:t>
            </a:r>
          </a:p>
          <a:p>
            <a:r>
              <a:rPr lang="en-US" dirty="0"/>
              <a:t>The topic of my presentation is, as you see, replica mean field limit of spiking neural networks.</a:t>
            </a:r>
          </a:p>
          <a:p>
            <a:r>
              <a:rPr lang="en-US" dirty="0"/>
              <a:t>Let’s get started.</a:t>
            </a:r>
          </a:p>
        </p:txBody>
      </p:sp>
      <p:sp>
        <p:nvSpPr>
          <p:cNvPr id="4" name="Slide Number Placeholder 3"/>
          <p:cNvSpPr>
            <a:spLocks noGrp="1"/>
          </p:cNvSpPr>
          <p:nvPr>
            <p:ph type="sldNum" sz="quarter" idx="5"/>
          </p:nvPr>
        </p:nvSpPr>
        <p:spPr/>
        <p:txBody>
          <a:bodyPr/>
          <a:lstStyle/>
          <a:p>
            <a:fld id="{CCB9B017-3994-F042-B0E8-A340B6244F6D}" type="slidenum">
              <a:rPr lang="en-US" smtClean="0"/>
              <a:t>1</a:t>
            </a:fld>
            <a:endParaRPr lang="en-US"/>
          </a:p>
        </p:txBody>
      </p:sp>
    </p:spTree>
    <p:extLst>
      <p:ext uri="{BB962C8B-B14F-4D97-AF65-F5344CB8AC3E}">
        <p14:creationId xmlns:p14="http://schemas.microsoft.com/office/powerpoint/2010/main" val="92631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get some statistics of a neural network with a certain choice of parameters. But that’s basically it. Without the guidance of theory, simulations are more like trial and error. And we certainly want more than that. So we need to do simplifications.</a:t>
            </a:r>
          </a:p>
        </p:txBody>
      </p:sp>
      <p:sp>
        <p:nvSpPr>
          <p:cNvPr id="4" name="Slide Number Placeholder 3"/>
          <p:cNvSpPr>
            <a:spLocks noGrp="1"/>
          </p:cNvSpPr>
          <p:nvPr>
            <p:ph type="sldNum" sz="quarter" idx="5"/>
          </p:nvPr>
        </p:nvSpPr>
        <p:spPr/>
        <p:txBody>
          <a:bodyPr/>
          <a:lstStyle/>
          <a:p>
            <a:fld id="{CCB9B017-3994-F042-B0E8-A340B6244F6D}" type="slidenum">
              <a:rPr lang="en-US" smtClean="0"/>
              <a:t>10</a:t>
            </a:fld>
            <a:endParaRPr lang="en-US"/>
          </a:p>
        </p:txBody>
      </p:sp>
    </p:spTree>
    <p:extLst>
      <p:ext uri="{BB962C8B-B14F-4D97-AF65-F5344CB8AC3E}">
        <p14:creationId xmlns:p14="http://schemas.microsoft.com/office/powerpoint/2010/main" val="3120265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integrate and fire model is one possible simplification.</a:t>
            </a:r>
          </a:p>
          <a:p>
            <a:r>
              <a:rPr lang="en-US" altLang="zh-CN" dirty="0"/>
              <a:t>It treats a neuron as just a capacitor who fires whenever it reaches a threshold voltage.</a:t>
            </a:r>
          </a:p>
        </p:txBody>
      </p:sp>
      <p:sp>
        <p:nvSpPr>
          <p:cNvPr id="4" name="灯片编号占位符 3"/>
          <p:cNvSpPr>
            <a:spLocks noGrp="1"/>
          </p:cNvSpPr>
          <p:nvPr>
            <p:ph type="sldNum" sz="quarter" idx="5"/>
          </p:nvPr>
        </p:nvSpPr>
        <p:spPr/>
        <p:txBody>
          <a:bodyPr/>
          <a:lstStyle/>
          <a:p>
            <a:fld id="{CCB9B017-3994-F042-B0E8-A340B6244F6D}" type="slidenum">
              <a:rPr lang="en-US" smtClean="0"/>
              <a:t>11</a:t>
            </a:fld>
            <a:endParaRPr lang="en-US"/>
          </a:p>
        </p:txBody>
      </p:sp>
    </p:spTree>
    <p:extLst>
      <p:ext uri="{BB962C8B-B14F-4D97-AF65-F5344CB8AC3E}">
        <p14:creationId xmlns:p14="http://schemas.microsoft.com/office/powerpoint/2010/main" val="1365198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movie of the Japanese bamboo fountain is a very illustrative analog of the integrate and fire model.</a:t>
            </a:r>
            <a:endParaRPr lang="zh-CN" altLang="en-US" dirty="0"/>
          </a:p>
        </p:txBody>
      </p:sp>
      <p:sp>
        <p:nvSpPr>
          <p:cNvPr id="4" name="灯片编号占位符 3"/>
          <p:cNvSpPr>
            <a:spLocks noGrp="1"/>
          </p:cNvSpPr>
          <p:nvPr>
            <p:ph type="sldNum" sz="quarter" idx="5"/>
          </p:nvPr>
        </p:nvSpPr>
        <p:spPr/>
        <p:txBody>
          <a:bodyPr/>
          <a:lstStyle/>
          <a:p>
            <a:fld id="{CCB9B017-3994-F042-B0E8-A340B6244F6D}" type="slidenum">
              <a:rPr lang="en-US" smtClean="0"/>
              <a:t>12</a:t>
            </a:fld>
            <a:endParaRPr lang="en-US"/>
          </a:p>
        </p:txBody>
      </p:sp>
    </p:spTree>
    <p:extLst>
      <p:ext uri="{BB962C8B-B14F-4D97-AF65-F5344CB8AC3E}">
        <p14:creationId xmlns:p14="http://schemas.microsoft.com/office/powerpoint/2010/main" val="159364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But today we are </a:t>
            </a:r>
            <a:r>
              <a:rPr lang="en-US" altLang="zh-CN" dirty="0" err="1"/>
              <a:t>gonna</a:t>
            </a:r>
            <a:r>
              <a:rPr lang="en-US" altLang="zh-CN" dirty="0"/>
              <a:t> simplify it even more. We’ll describe a neuron by stochastic intensity and point process. I’ll explain them at length in the later slides.</a:t>
            </a:r>
          </a:p>
          <a:p>
            <a:r>
              <a:rPr lang="en-US" altLang="zh-CN" dirty="0"/>
              <a:t>Now what we need to know is that it is still difficult even with such simplifications. And the difficulty lies in the presence of interaction among neurons when they live in a network.</a:t>
            </a:r>
          </a:p>
          <a:p>
            <a:r>
              <a:rPr lang="en-US" altLang="zh-CN" dirty="0"/>
              <a:t>We’ve already learnt such lessons in physics when dealing with many-body systems. The presence of interaction is always a pain.</a:t>
            </a:r>
          </a:p>
          <a:p>
            <a:r>
              <a:rPr lang="en-US" altLang="zh-CN" dirty="0"/>
              <a:t>Further simplification about the network should be done.</a:t>
            </a:r>
            <a:endParaRPr lang="zh-CN" altLang="en-US" dirty="0"/>
          </a:p>
        </p:txBody>
      </p:sp>
      <p:sp>
        <p:nvSpPr>
          <p:cNvPr id="4" name="灯片编号占位符 3"/>
          <p:cNvSpPr>
            <a:spLocks noGrp="1"/>
          </p:cNvSpPr>
          <p:nvPr>
            <p:ph type="sldNum" sz="quarter" idx="5"/>
          </p:nvPr>
        </p:nvSpPr>
        <p:spPr/>
        <p:txBody>
          <a:bodyPr/>
          <a:lstStyle/>
          <a:p>
            <a:fld id="{CCB9B017-3994-F042-B0E8-A340B6244F6D}" type="slidenum">
              <a:rPr lang="en-US" smtClean="0"/>
              <a:t>13</a:t>
            </a:fld>
            <a:endParaRPr lang="en-US"/>
          </a:p>
        </p:txBody>
      </p:sp>
    </p:spTree>
    <p:extLst>
      <p:ext uri="{BB962C8B-B14F-4D97-AF65-F5344CB8AC3E}">
        <p14:creationId xmlns:p14="http://schemas.microsoft.com/office/powerpoint/2010/main" val="2143088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 commonly adopted simplification is the thermodynamic mean field limit. In this limit, we take the number of the neurons tend infinity and the strength of the synapses among neurons to zero.</a:t>
            </a:r>
          </a:p>
          <a:p>
            <a:r>
              <a:rPr lang="en-US" altLang="zh-CN" dirty="0"/>
              <a:t>[click]</a:t>
            </a:r>
          </a:p>
          <a:p>
            <a:endParaRPr lang="en-US" altLang="zh-CN" dirty="0"/>
          </a:p>
          <a:p>
            <a:r>
              <a:rPr lang="en-US" altLang="zh-CN" dirty="0"/>
              <a:t>Most of the analytical analysis is done in this thermodynamic limit.</a:t>
            </a:r>
          </a:p>
        </p:txBody>
      </p:sp>
      <p:sp>
        <p:nvSpPr>
          <p:cNvPr id="4" name="灯片编号占位符 3"/>
          <p:cNvSpPr>
            <a:spLocks noGrp="1"/>
          </p:cNvSpPr>
          <p:nvPr>
            <p:ph type="sldNum" sz="quarter" idx="5"/>
          </p:nvPr>
        </p:nvSpPr>
        <p:spPr/>
        <p:txBody>
          <a:bodyPr/>
          <a:lstStyle/>
          <a:p>
            <a:fld id="{CCB9B017-3994-F042-B0E8-A340B6244F6D}" type="slidenum">
              <a:rPr lang="en-US" smtClean="0"/>
              <a:t>14</a:t>
            </a:fld>
            <a:endParaRPr lang="en-US"/>
          </a:p>
        </p:txBody>
      </p:sp>
    </p:spTree>
    <p:extLst>
      <p:ext uri="{BB962C8B-B14F-4D97-AF65-F5344CB8AC3E}">
        <p14:creationId xmlns:p14="http://schemas.microsoft.com/office/powerpoint/2010/main" val="234231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But this limit has its intrinsic shortcomings. First, at the time we take the number of neurons to infinity, we lose the finite-size effect of the network. Also, since the synaptic strength goes to zero, the correlation between neurons vanishes.</a:t>
            </a:r>
          </a:p>
          <a:p>
            <a:r>
              <a:rPr lang="en-US" altLang="zh-CN" dirty="0"/>
              <a:t>There are also subtle problems such as these two limits do not commute. Here K is the number of neurons as usual and t is the time. When we are interested in the stationary state, we take the time to infinity. If they don’t commute, the infinity size limit of the stationary state may not be the stationary state of the infinity network. The results we obtain from this limit will not be physical.</a:t>
            </a:r>
          </a:p>
          <a:p>
            <a:r>
              <a:rPr lang="en-US" altLang="zh-CN" dirty="0"/>
              <a:t>[click]</a:t>
            </a:r>
          </a:p>
          <a:p>
            <a:endParaRPr lang="en-US" altLang="zh-CN" dirty="0"/>
          </a:p>
          <a:p>
            <a:r>
              <a:rPr lang="en-US" altLang="zh-CN" dirty="0"/>
              <a:t>There are a few physics-inspired ways to remediate these problems. For example, by adding correction terms to the master equations. And there exists diagrammatic expansion that’s inspired by Feynman diagram.</a:t>
            </a:r>
          </a:p>
        </p:txBody>
      </p:sp>
      <p:sp>
        <p:nvSpPr>
          <p:cNvPr id="4" name="灯片编号占位符 3"/>
          <p:cNvSpPr>
            <a:spLocks noGrp="1"/>
          </p:cNvSpPr>
          <p:nvPr>
            <p:ph type="sldNum" sz="quarter" idx="5"/>
          </p:nvPr>
        </p:nvSpPr>
        <p:spPr/>
        <p:txBody>
          <a:bodyPr/>
          <a:lstStyle/>
          <a:p>
            <a:fld id="{CCB9B017-3994-F042-B0E8-A340B6244F6D}" type="slidenum">
              <a:rPr lang="en-US" smtClean="0"/>
              <a:t>15</a:t>
            </a:fld>
            <a:endParaRPr lang="en-US"/>
          </a:p>
        </p:txBody>
      </p:sp>
    </p:spTree>
    <p:extLst>
      <p:ext uri="{BB962C8B-B14F-4D97-AF65-F5344CB8AC3E}">
        <p14:creationId xmlns:p14="http://schemas.microsoft.com/office/powerpoint/2010/main" val="3377522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example, this paper proposed a set of Feynman rules to compute the series expansions of the quantities in a network.</a:t>
            </a:r>
          </a:p>
          <a:p>
            <a:endParaRPr lang="en-US" altLang="zh-CN" dirty="0"/>
          </a:p>
          <a:p>
            <a:r>
              <a:rPr lang="en-US" altLang="zh-CN" dirty="0"/>
              <a:t>But as in physics, these kind of methods suffer from its convergence problems. And so is this one. The convergence of this method is still unclear.</a:t>
            </a:r>
            <a:endParaRPr lang="zh-CN" altLang="en-US" dirty="0"/>
          </a:p>
        </p:txBody>
      </p:sp>
      <p:sp>
        <p:nvSpPr>
          <p:cNvPr id="4" name="灯片编号占位符 3"/>
          <p:cNvSpPr>
            <a:spLocks noGrp="1"/>
          </p:cNvSpPr>
          <p:nvPr>
            <p:ph type="sldNum" sz="quarter" idx="5"/>
          </p:nvPr>
        </p:nvSpPr>
        <p:spPr/>
        <p:txBody>
          <a:bodyPr/>
          <a:lstStyle/>
          <a:p>
            <a:fld id="{CCB9B017-3994-F042-B0E8-A340B6244F6D}" type="slidenum">
              <a:rPr lang="en-US" smtClean="0"/>
              <a:t>16</a:t>
            </a:fld>
            <a:endParaRPr lang="en-US"/>
          </a:p>
        </p:txBody>
      </p:sp>
    </p:spTree>
    <p:extLst>
      <p:ext uri="{BB962C8B-B14F-4D97-AF65-F5344CB8AC3E}">
        <p14:creationId xmlns:p14="http://schemas.microsoft.com/office/powerpoint/2010/main" val="3048016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What we are </a:t>
            </a:r>
            <a:r>
              <a:rPr lang="en-US" altLang="zh-CN" dirty="0" err="1"/>
              <a:t>gonna</a:t>
            </a:r>
            <a:r>
              <a:rPr lang="en-US" altLang="zh-CN" dirty="0"/>
              <a:t> do today is to introduce you to a new kind of limit – the replica mean field limit.</a:t>
            </a:r>
            <a:endParaRPr lang="zh-CN" altLang="en-US" dirty="0"/>
          </a:p>
        </p:txBody>
      </p:sp>
      <p:sp>
        <p:nvSpPr>
          <p:cNvPr id="4" name="灯片编号占位符 3"/>
          <p:cNvSpPr>
            <a:spLocks noGrp="1"/>
          </p:cNvSpPr>
          <p:nvPr>
            <p:ph type="sldNum" sz="quarter" idx="5"/>
          </p:nvPr>
        </p:nvSpPr>
        <p:spPr/>
        <p:txBody>
          <a:bodyPr/>
          <a:lstStyle/>
          <a:p>
            <a:fld id="{CCB9B017-3994-F042-B0E8-A340B6244F6D}" type="slidenum">
              <a:rPr lang="en-US" smtClean="0"/>
              <a:t>17</a:t>
            </a:fld>
            <a:endParaRPr lang="en-US"/>
          </a:p>
        </p:txBody>
      </p:sp>
    </p:spTree>
    <p:extLst>
      <p:ext uri="{BB962C8B-B14F-4D97-AF65-F5344CB8AC3E}">
        <p14:creationId xmlns:p14="http://schemas.microsoft.com/office/powerpoint/2010/main" val="1397289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This is the outline of my talk in the next 40min. </a:t>
            </a:r>
          </a:p>
          <a:p>
            <a:r>
              <a:rPr lang="en-US" dirty="0"/>
              <a:t>First I will introduce you all the concepts that are due to be explained through this toy model.</a:t>
            </a:r>
          </a:p>
          <a:p>
            <a:endParaRPr lang="en-US" dirty="0"/>
          </a:p>
          <a:p>
            <a:r>
              <a:rPr lang="en-US" dirty="0"/>
              <a:t>But this toy model  suffers from the fact that it can not include inhibition.  So we introduce the rectified linear counting neurons that can solve part of the problem.</a:t>
            </a:r>
          </a:p>
          <a:p>
            <a:endParaRPr lang="en-US" dirty="0"/>
          </a:p>
          <a:p>
            <a:r>
              <a:rPr lang="en-US" dirty="0"/>
              <a:t>Then we will briefly talk about the ongoing research of this exponential firing neurons model that involves new math and can potentially solve the inhibition problem better.</a:t>
            </a:r>
          </a:p>
        </p:txBody>
      </p:sp>
      <p:sp>
        <p:nvSpPr>
          <p:cNvPr id="4" name="灯片编号占位符 3"/>
          <p:cNvSpPr>
            <a:spLocks noGrp="1"/>
          </p:cNvSpPr>
          <p:nvPr>
            <p:ph type="sldNum" sz="quarter" idx="5"/>
          </p:nvPr>
        </p:nvSpPr>
        <p:spPr/>
        <p:txBody>
          <a:bodyPr/>
          <a:lstStyle/>
          <a:p>
            <a:fld id="{CCB9B017-3994-F042-B0E8-A340B6244F6D}" type="slidenum">
              <a:rPr lang="en-US" smtClean="0"/>
              <a:t>18</a:t>
            </a:fld>
            <a:endParaRPr lang="en-US"/>
          </a:p>
        </p:txBody>
      </p:sp>
    </p:spTree>
    <p:extLst>
      <p:ext uri="{BB962C8B-B14F-4D97-AF65-F5344CB8AC3E}">
        <p14:creationId xmlns:p14="http://schemas.microsoft.com/office/powerpoint/2010/main" val="1358907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Through out our work, we will model the neuron using the stochastic intensity formulation.</a:t>
            </a:r>
          </a:p>
          <a:p>
            <a:r>
              <a:rPr lang="en-US" altLang="zh-CN" dirty="0"/>
              <a:t>In this formulation, we treat a neuron as an abstract object whose spiking events are modeled as point process.</a:t>
            </a:r>
          </a:p>
          <a:p>
            <a:r>
              <a:rPr lang="en-US" altLang="zh-CN" dirty="0"/>
              <a:t>The simplest point process is the Poisson process, which can be described by one constant, the rate, or called the intensity.</a:t>
            </a:r>
          </a:p>
          <a:p>
            <a:r>
              <a:rPr lang="en-US" altLang="zh-CN" dirty="0"/>
              <a:t>[click]</a:t>
            </a:r>
          </a:p>
          <a:p>
            <a:r>
              <a:rPr lang="en-US" altLang="zh-CN" dirty="0"/>
              <a:t>Here for our neuron, we use a time dependent stochastic intensity, or in this case we can call it the instantaneous firing rate of the neuron. Biologically speaking, this will correspond to the membrane voltage.</a:t>
            </a:r>
          </a:p>
          <a:p>
            <a:r>
              <a:rPr lang="en-US" altLang="zh-CN" dirty="0"/>
              <a:t>This is a typical trace of the stochastic intensity. When we put the neuron inside a network, there are two factors affecting the intensity of the neuron.</a:t>
            </a:r>
          </a:p>
          <a:p>
            <a:r>
              <a:rPr lang="en-US" altLang="zh-CN" dirty="0"/>
              <a:t>[click]</a:t>
            </a:r>
          </a:p>
          <a:p>
            <a:r>
              <a:rPr lang="en-US" altLang="zh-CN" dirty="0"/>
              <a:t>Here this kind of trace is due to the neuron receiving spikes from other neurons.</a:t>
            </a:r>
          </a:p>
          <a:p>
            <a:r>
              <a:rPr lang="en-US" altLang="zh-CN" dirty="0"/>
              <a:t>[click]</a:t>
            </a:r>
          </a:p>
          <a:p>
            <a:r>
              <a:rPr lang="en-US" altLang="zh-CN" dirty="0"/>
              <a:t>While this is when the neuron itself spikes and reset its intensity to a give base rate.</a:t>
            </a:r>
          </a:p>
          <a:p>
            <a:r>
              <a:rPr lang="en-US" altLang="zh-CN" dirty="0"/>
              <a:t>[click]</a:t>
            </a:r>
          </a:p>
          <a:p>
            <a:r>
              <a:rPr lang="en-US" altLang="zh-CN" dirty="0"/>
              <a:t>And the point process of this neuron is all these points in time that marks the spiking event of this neuron. This point process is what other neurons can feel.</a:t>
            </a:r>
          </a:p>
        </p:txBody>
      </p:sp>
      <p:sp>
        <p:nvSpPr>
          <p:cNvPr id="4" name="灯片编号占位符 3"/>
          <p:cNvSpPr>
            <a:spLocks noGrp="1"/>
          </p:cNvSpPr>
          <p:nvPr>
            <p:ph type="sldNum" sz="quarter" idx="5"/>
          </p:nvPr>
        </p:nvSpPr>
        <p:spPr/>
        <p:txBody>
          <a:bodyPr/>
          <a:lstStyle/>
          <a:p>
            <a:fld id="{CCB9B017-3994-F042-B0E8-A340B6244F6D}" type="slidenum">
              <a:rPr lang="en-US" smtClean="0"/>
              <a:t>19</a:t>
            </a:fld>
            <a:endParaRPr lang="en-US"/>
          </a:p>
        </p:txBody>
      </p:sp>
    </p:spTree>
    <p:extLst>
      <p:ext uri="{BB962C8B-B14F-4D97-AF65-F5344CB8AC3E}">
        <p14:creationId xmlns:p14="http://schemas.microsoft.com/office/powerpoint/2010/main" val="89533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Before I dive into details, I will give a brief introduction so that you will get the background of our research.</a:t>
            </a:r>
          </a:p>
          <a:p>
            <a:endParaRPr lang="en-US" altLang="zh-CN" dirty="0"/>
          </a:p>
          <a:p>
            <a:r>
              <a:rPr lang="en-US" altLang="zh-CN" dirty="0"/>
              <a:t>Here is a brain. I’m pretty sure everyone in this room has one.</a:t>
            </a:r>
          </a:p>
          <a:p>
            <a:endParaRPr lang="en-US" altLang="zh-CN" dirty="0"/>
          </a:p>
          <a:p>
            <a:r>
              <a:rPr lang="en-US" altLang="zh-CN" dirty="0"/>
              <a:t>Here are some facts about the brain.</a:t>
            </a:r>
          </a:p>
        </p:txBody>
      </p:sp>
      <p:sp>
        <p:nvSpPr>
          <p:cNvPr id="4" name="灯片编号占位符 3"/>
          <p:cNvSpPr>
            <a:spLocks noGrp="1"/>
          </p:cNvSpPr>
          <p:nvPr>
            <p:ph type="sldNum" sz="quarter" idx="5"/>
          </p:nvPr>
        </p:nvSpPr>
        <p:spPr/>
        <p:txBody>
          <a:bodyPr/>
          <a:lstStyle/>
          <a:p>
            <a:fld id="{CCB9B017-3994-F042-B0E8-A340B6244F6D}" type="slidenum">
              <a:rPr lang="en-US" smtClean="0"/>
              <a:t>2</a:t>
            </a:fld>
            <a:endParaRPr lang="en-US"/>
          </a:p>
        </p:txBody>
      </p:sp>
    </p:spTree>
    <p:extLst>
      <p:ext uri="{BB962C8B-B14F-4D97-AF65-F5344CB8AC3E}">
        <p14:creationId xmlns:p14="http://schemas.microsoft.com/office/powerpoint/2010/main" val="3852483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a natural question arises. Can we solve the time-dependent probability distribution for a network of neurons?</a:t>
            </a:r>
          </a:p>
          <a:p>
            <a:r>
              <a:rPr lang="en-US" altLang="zh-CN" dirty="0"/>
              <a:t>This looks like a difficult question. Let’s simplify it.</a:t>
            </a:r>
          </a:p>
          <a:p>
            <a:r>
              <a:rPr lang="en-US" altLang="zh-CN" dirty="0"/>
              <a:t>[click]</a:t>
            </a:r>
          </a:p>
          <a:p>
            <a:r>
              <a:rPr lang="en-US" altLang="zh-CN" dirty="0"/>
              <a:t>First, it’s always easier to consider the stationary state.</a:t>
            </a:r>
          </a:p>
          <a:p>
            <a:r>
              <a:rPr lang="en-US" altLang="zh-CN" dirty="0"/>
              <a:t>[click]</a:t>
            </a:r>
          </a:p>
          <a:p>
            <a:r>
              <a:rPr lang="en-US" altLang="zh-CN" dirty="0"/>
              <a:t>And, instead of the full probability distribution, we just want the firing rates, which is the first moments.</a:t>
            </a:r>
          </a:p>
          <a:p>
            <a:r>
              <a:rPr lang="en-US" altLang="zh-CN" dirty="0"/>
              <a:t>To answer this question, we need to be more specific on our model.</a:t>
            </a:r>
          </a:p>
        </p:txBody>
      </p:sp>
      <p:sp>
        <p:nvSpPr>
          <p:cNvPr id="4" name="灯片编号占位符 3"/>
          <p:cNvSpPr>
            <a:spLocks noGrp="1"/>
          </p:cNvSpPr>
          <p:nvPr>
            <p:ph type="sldNum" sz="quarter" idx="5"/>
          </p:nvPr>
        </p:nvSpPr>
        <p:spPr/>
        <p:txBody>
          <a:bodyPr/>
          <a:lstStyle/>
          <a:p>
            <a:fld id="{CCB9B017-3994-F042-B0E8-A340B6244F6D}" type="slidenum">
              <a:rPr lang="en-US" smtClean="0"/>
              <a:t>20</a:t>
            </a:fld>
            <a:endParaRPr lang="en-US"/>
          </a:p>
        </p:txBody>
      </p:sp>
    </p:spTree>
    <p:extLst>
      <p:ext uri="{BB962C8B-B14F-4D97-AF65-F5344CB8AC3E}">
        <p14:creationId xmlns:p14="http://schemas.microsoft.com/office/powerpoint/2010/main" val="4136031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consider this toy model. </a:t>
            </a:r>
          </a:p>
          <a:p>
            <a:r>
              <a:rPr lang="en-US" altLang="zh-CN" dirty="0"/>
              <a:t>Suppose we have a network with K fully connected excitatory neurons with homogeneous connection strength \mu.</a:t>
            </a:r>
          </a:p>
          <a:p>
            <a:r>
              <a:rPr lang="en-US" altLang="zh-CN" dirty="0"/>
              <a:t>We assume the intensity has a linear relationship with the counting variable C.</a:t>
            </a:r>
          </a:p>
          <a:p>
            <a:r>
              <a:rPr lang="en-US" altLang="zh-CN" dirty="0"/>
              <a:t>The so called counting variable is a internal variable that remembers how </a:t>
            </a:r>
            <a:r>
              <a:rPr lang="en-US" altLang="zh-CN" dirty="0" err="1"/>
              <a:t>manys</a:t>
            </a:r>
            <a:r>
              <a:rPr lang="en-US" altLang="zh-CN" dirty="0"/>
              <a:t> spikes a neuron receives since its last spikes.</a:t>
            </a:r>
          </a:p>
        </p:txBody>
      </p:sp>
      <p:sp>
        <p:nvSpPr>
          <p:cNvPr id="4" name="灯片编号占位符 3"/>
          <p:cNvSpPr>
            <a:spLocks noGrp="1"/>
          </p:cNvSpPr>
          <p:nvPr>
            <p:ph type="sldNum" sz="quarter" idx="5"/>
          </p:nvPr>
        </p:nvSpPr>
        <p:spPr/>
        <p:txBody>
          <a:bodyPr/>
          <a:lstStyle/>
          <a:p>
            <a:fld id="{CCB9B017-3994-F042-B0E8-A340B6244F6D}" type="slidenum">
              <a:rPr lang="en-US" smtClean="0"/>
              <a:t>21</a:t>
            </a:fld>
            <a:endParaRPr lang="en-US"/>
          </a:p>
        </p:txBody>
      </p:sp>
    </p:spTree>
    <p:extLst>
      <p:ext uri="{BB962C8B-B14F-4D97-AF65-F5344CB8AC3E}">
        <p14:creationId xmlns:p14="http://schemas.microsoft.com/office/powerpoint/2010/main" val="3559112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Specifically, when a neuron receives a spike, the counting variable increases by one, which results in the increase of intensity by \mu.</a:t>
            </a:r>
          </a:p>
          <a:p>
            <a:r>
              <a:rPr lang="en-US" altLang="zh-CN" dirty="0"/>
              <a:t>When the neuron itself spikes, the counting variable reset to zero, which corresponds to setting the intensity to the base rate b.</a:t>
            </a:r>
            <a:endParaRPr lang="zh-CN" altLang="en-US" dirty="0"/>
          </a:p>
          <a:p>
            <a:endParaRPr lang="en-US" altLang="zh-CN" dirty="0"/>
          </a:p>
        </p:txBody>
      </p:sp>
      <p:sp>
        <p:nvSpPr>
          <p:cNvPr id="4" name="灯片编号占位符 3"/>
          <p:cNvSpPr>
            <a:spLocks noGrp="1"/>
          </p:cNvSpPr>
          <p:nvPr>
            <p:ph type="sldNum" sz="quarter" idx="5"/>
          </p:nvPr>
        </p:nvSpPr>
        <p:spPr/>
        <p:txBody>
          <a:bodyPr/>
          <a:lstStyle/>
          <a:p>
            <a:fld id="{CCB9B017-3994-F042-B0E8-A340B6244F6D}" type="slidenum">
              <a:rPr lang="en-US" smtClean="0"/>
              <a:t>22</a:t>
            </a:fld>
            <a:endParaRPr lang="en-US"/>
          </a:p>
        </p:txBody>
      </p:sp>
    </p:spTree>
    <p:extLst>
      <p:ext uri="{BB962C8B-B14F-4D97-AF65-F5344CB8AC3E}">
        <p14:creationId xmlns:p14="http://schemas.microsoft.com/office/powerpoint/2010/main" val="272385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an example of the trajectory of the counting variables in this three-neuron network.</a:t>
            </a:r>
          </a:p>
          <a:p>
            <a:r>
              <a:rPr lang="en-US" altLang="zh-CN" dirty="0"/>
              <a:t>The top figure represents the spiking events of the three neurons.</a:t>
            </a:r>
          </a:p>
          <a:p>
            <a:r>
              <a:rPr lang="en-US" altLang="zh-CN" dirty="0"/>
              <a:t>As we can see the first spiking is generated by neuron no.2. Let’s see how the counting variables change. Since neuron no.1 and 3 are connected to neuron no. 2. Their counting variables are increased by one respectively. While the counting variable of neuron no.2 remains zero due to reset.</a:t>
            </a:r>
          </a:p>
          <a:p>
            <a:r>
              <a:rPr lang="en-US" altLang="zh-CN" dirty="0"/>
              <a:t>Then the next spike is by neuron no. 3. As a result, C1 and C2 increase by one and C3 is reset to zero. </a:t>
            </a:r>
          </a:p>
          <a:p>
            <a:r>
              <a:rPr lang="en-US" altLang="zh-CN" dirty="0"/>
              <a:t>Let’s look at another event by neuron no. 2, you’ve already got the pattern right? C1 and C3 increase by one and C2 becomes zero.</a:t>
            </a:r>
          </a:p>
          <a:p>
            <a:r>
              <a:rPr lang="en-US" altLang="zh-CN" dirty="0"/>
              <a:t>And so on so forth.</a:t>
            </a:r>
            <a:endParaRPr lang="zh-CN" altLang="en-US" dirty="0"/>
          </a:p>
        </p:txBody>
      </p:sp>
      <p:sp>
        <p:nvSpPr>
          <p:cNvPr id="4" name="灯片编号占位符 3"/>
          <p:cNvSpPr>
            <a:spLocks noGrp="1"/>
          </p:cNvSpPr>
          <p:nvPr>
            <p:ph type="sldNum" sz="quarter" idx="5"/>
          </p:nvPr>
        </p:nvSpPr>
        <p:spPr/>
        <p:txBody>
          <a:bodyPr/>
          <a:lstStyle/>
          <a:p>
            <a:fld id="{CCB9B017-3994-F042-B0E8-A340B6244F6D}" type="slidenum">
              <a:rPr lang="en-US" smtClean="0"/>
              <a:t>23</a:t>
            </a:fld>
            <a:endParaRPr lang="en-US"/>
          </a:p>
        </p:txBody>
      </p:sp>
    </p:spTree>
    <p:extLst>
      <p:ext uri="{BB962C8B-B14F-4D97-AF65-F5344CB8AC3E}">
        <p14:creationId xmlns:p14="http://schemas.microsoft.com/office/powerpoint/2010/main" val="3043465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let’s go back to our question. Can we solve the stationary state firing rate for a network?</a:t>
            </a:r>
          </a:p>
          <a:p>
            <a:r>
              <a:rPr lang="en-US" altLang="zh-CN" dirty="0"/>
              <a:t>The answer is, as I already mentioned in the introduction, no</a:t>
            </a:r>
          </a:p>
          <a:p>
            <a:r>
              <a:rPr lang="en-US" altLang="zh-CN" dirty="0"/>
              <a:t>Before we make simplifications on our network, we are still unable to solve this problem.</a:t>
            </a:r>
          </a:p>
          <a:p>
            <a:r>
              <a:rPr lang="en-US" altLang="zh-CN" dirty="0"/>
              <a:t>Let’s see why.</a:t>
            </a:r>
            <a:endParaRPr lang="zh-CN" altLang="en-US" dirty="0"/>
          </a:p>
        </p:txBody>
      </p:sp>
      <p:sp>
        <p:nvSpPr>
          <p:cNvPr id="4" name="灯片编号占位符 3"/>
          <p:cNvSpPr>
            <a:spLocks noGrp="1"/>
          </p:cNvSpPr>
          <p:nvPr>
            <p:ph type="sldNum" sz="quarter" idx="5"/>
          </p:nvPr>
        </p:nvSpPr>
        <p:spPr/>
        <p:txBody>
          <a:bodyPr/>
          <a:lstStyle/>
          <a:p>
            <a:fld id="{CCB9B017-3994-F042-B0E8-A340B6244F6D}" type="slidenum">
              <a:rPr lang="en-US" smtClean="0"/>
              <a:t>24</a:t>
            </a:fld>
            <a:endParaRPr lang="en-US"/>
          </a:p>
        </p:txBody>
      </p:sp>
    </p:spTree>
    <p:extLst>
      <p:ext uri="{BB962C8B-B14F-4D97-AF65-F5344CB8AC3E}">
        <p14:creationId xmlns:p14="http://schemas.microsoft.com/office/powerpoint/2010/main" val="2978135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So if we want to calculate the mean firing rates, we just have to calculate expectation of the counting variable.</a:t>
            </a:r>
          </a:p>
        </p:txBody>
      </p:sp>
      <p:sp>
        <p:nvSpPr>
          <p:cNvPr id="4" name="灯片编号占位符 3"/>
          <p:cNvSpPr>
            <a:spLocks noGrp="1"/>
          </p:cNvSpPr>
          <p:nvPr>
            <p:ph type="sldNum" sz="quarter" idx="5"/>
          </p:nvPr>
        </p:nvSpPr>
        <p:spPr/>
        <p:txBody>
          <a:bodyPr/>
          <a:lstStyle/>
          <a:p>
            <a:fld id="{CCB9B017-3994-F042-B0E8-A340B6244F6D}" type="slidenum">
              <a:rPr lang="en-US" smtClean="0"/>
              <a:t>25</a:t>
            </a:fld>
            <a:endParaRPr lang="en-US"/>
          </a:p>
        </p:txBody>
      </p:sp>
    </p:spTree>
    <p:extLst>
      <p:ext uri="{BB962C8B-B14F-4D97-AF65-F5344CB8AC3E}">
        <p14:creationId xmlns:p14="http://schemas.microsoft.com/office/powerpoint/2010/main" val="1909580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 we write down the rate conservation principle.</a:t>
            </a:r>
          </a:p>
          <a:p>
            <a:r>
              <a:rPr lang="en-US" dirty="0"/>
              <a:t>Here it is written in the form of stochastic calculus since it’s easier for us to deal with in this case. But it is equivalent to writing down the master equation of the system.</a:t>
            </a:r>
          </a:p>
          <a:p>
            <a:r>
              <a:rPr lang="en-US" dirty="0"/>
              <a:t>This equation basically means the change of counting variables during time 0 and t is contributed by two different parts.</a:t>
            </a:r>
          </a:p>
          <a:p>
            <a:r>
              <a:rPr lang="en-US" dirty="0"/>
              <a:t>One is the neuron receiving spikes from other neurons, and the other one is the neuron itself spikes and resets.</a:t>
            </a:r>
          </a:p>
          <a:p>
            <a:endParaRPr lang="en-US" dirty="0"/>
          </a:p>
          <a:p>
            <a:r>
              <a:rPr lang="en-US" altLang="zh-CN" dirty="0"/>
              <a:t>If we look at the stationary limit of this equation, this two parts should balance each other.</a:t>
            </a:r>
            <a:endParaRPr lang="en-US" dirty="0"/>
          </a:p>
        </p:txBody>
      </p:sp>
      <p:sp>
        <p:nvSpPr>
          <p:cNvPr id="4" name="灯片编号占位符 3"/>
          <p:cNvSpPr>
            <a:spLocks noGrp="1"/>
          </p:cNvSpPr>
          <p:nvPr>
            <p:ph type="sldNum" sz="quarter" idx="5"/>
          </p:nvPr>
        </p:nvSpPr>
        <p:spPr/>
        <p:txBody>
          <a:bodyPr/>
          <a:lstStyle/>
          <a:p>
            <a:fld id="{CCB9B017-3994-F042-B0E8-A340B6244F6D}" type="slidenum">
              <a:rPr lang="en-US" smtClean="0"/>
              <a:t>26</a:t>
            </a:fld>
            <a:endParaRPr lang="en-US"/>
          </a:p>
        </p:txBody>
      </p:sp>
    </p:spTree>
    <p:extLst>
      <p:ext uri="{BB962C8B-B14F-4D97-AF65-F5344CB8AC3E}">
        <p14:creationId xmlns:p14="http://schemas.microsoft.com/office/powerpoint/2010/main" val="1445017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we will have this equation. This equation relates the mean value of the counting variable, which is the first moment, to the second moment.</a:t>
            </a:r>
          </a:p>
          <a:p>
            <a:r>
              <a:rPr lang="en-US" altLang="zh-CN" dirty="0"/>
              <a:t>This is a bad news to us. If we want to know the first moment, we need to know the second moment.</a:t>
            </a:r>
          </a:p>
          <a:p>
            <a:r>
              <a:rPr lang="en-US" altLang="zh-CN" dirty="0"/>
              <a:t>And with the same logic, if we want to know the second moment, we will have to know the third moment.</a:t>
            </a:r>
          </a:p>
        </p:txBody>
      </p:sp>
      <p:sp>
        <p:nvSpPr>
          <p:cNvPr id="4" name="灯片编号占位符 3"/>
          <p:cNvSpPr>
            <a:spLocks noGrp="1"/>
          </p:cNvSpPr>
          <p:nvPr>
            <p:ph type="sldNum" sz="quarter" idx="5"/>
          </p:nvPr>
        </p:nvSpPr>
        <p:spPr/>
        <p:txBody>
          <a:bodyPr/>
          <a:lstStyle/>
          <a:p>
            <a:fld id="{CCB9B017-3994-F042-B0E8-A340B6244F6D}" type="slidenum">
              <a:rPr lang="en-US" smtClean="0"/>
              <a:t>27</a:t>
            </a:fld>
            <a:endParaRPr lang="en-US"/>
          </a:p>
        </p:txBody>
      </p:sp>
    </p:spTree>
    <p:extLst>
      <p:ext uri="{BB962C8B-B14F-4D97-AF65-F5344CB8AC3E}">
        <p14:creationId xmlns:p14="http://schemas.microsoft.com/office/powerpoint/2010/main" val="1312092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leads to an infinite hierarchy of equations and we can not solve.</a:t>
            </a:r>
          </a:p>
          <a:p>
            <a:r>
              <a:rPr lang="en-US" altLang="zh-CN" dirty="0"/>
              <a:t>This is very much similar to the BBGKY hierarchy in physics.</a:t>
            </a:r>
          </a:p>
          <a:p>
            <a:endParaRPr lang="en-US" altLang="zh-CN" dirty="0"/>
          </a:p>
          <a:p>
            <a:r>
              <a:rPr lang="en-US" altLang="zh-CN" dirty="0"/>
              <a:t>Rather than solving this, we are </a:t>
            </a:r>
            <a:r>
              <a:rPr lang="en-US" altLang="zh-CN" dirty="0" err="1"/>
              <a:t>gonna</a:t>
            </a:r>
            <a:r>
              <a:rPr lang="en-US" altLang="zh-CN" dirty="0"/>
              <a:t> solve a different but closely related system.</a:t>
            </a:r>
            <a:endParaRPr lang="zh-CN" altLang="en-US" dirty="0"/>
          </a:p>
        </p:txBody>
      </p:sp>
      <p:sp>
        <p:nvSpPr>
          <p:cNvPr id="4" name="灯片编号占位符 3"/>
          <p:cNvSpPr>
            <a:spLocks noGrp="1"/>
          </p:cNvSpPr>
          <p:nvPr>
            <p:ph type="sldNum" sz="quarter" idx="5"/>
          </p:nvPr>
        </p:nvSpPr>
        <p:spPr/>
        <p:txBody>
          <a:bodyPr/>
          <a:lstStyle/>
          <a:p>
            <a:fld id="{CCB9B017-3994-F042-B0E8-A340B6244F6D}" type="slidenum">
              <a:rPr lang="en-US" smtClean="0"/>
              <a:t>28</a:t>
            </a:fld>
            <a:endParaRPr lang="en-US"/>
          </a:p>
        </p:txBody>
      </p:sp>
    </p:spTree>
    <p:extLst>
      <p:ext uri="{BB962C8B-B14F-4D97-AF65-F5344CB8AC3E}">
        <p14:creationId xmlns:p14="http://schemas.microsoft.com/office/powerpoint/2010/main" val="1290983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Which is the replica mean field limit of the system. This replica limit was inspired by the ideas in the computer network theory. </a:t>
            </a:r>
          </a:p>
          <a:p>
            <a:r>
              <a:rPr lang="en-US" dirty="0"/>
              <a:t>The basic idea is that instead of considering the original network, we make a large amount copies of that.</a:t>
            </a:r>
          </a:p>
          <a:p>
            <a:r>
              <a:rPr lang="en-US" dirty="0"/>
              <a:t>Whenever a neuron spikes, this spike to each neuron is received by a copy of the neuron in a randomly chosen replica, including the original replica.</a:t>
            </a:r>
          </a:p>
          <a:p>
            <a:r>
              <a:rPr lang="en-US" dirty="0"/>
              <a:t>For example, if neuron no.3 spikes, one possible scenario is that neuron no. 1’’ in replica 3 and neuron no.2’ in replica 2 receive this spike.</a:t>
            </a:r>
          </a:p>
          <a:p>
            <a:endParaRPr lang="en-US" dirty="0"/>
          </a:p>
          <a:p>
            <a:r>
              <a:rPr lang="en-US" dirty="0"/>
              <a:t>Under this replica mean field limit, we still keep the finite size effect of the network since both the number of neuron in each replica and the connection strength is unchanged. </a:t>
            </a:r>
          </a:p>
          <a:p>
            <a:r>
              <a:rPr lang="en-US" dirty="0"/>
              <a:t>This only thing we modify here is the correlation among each neuron. In the limit of infinitely many replica, we can imagine that any give pair of neurons merely talk with each other but only feels a mean field input. So the correlation goes to zero.</a:t>
            </a:r>
          </a:p>
          <a:p>
            <a:r>
              <a:rPr lang="en-US" dirty="0"/>
              <a:t>This behavior can be observed in simulation.</a:t>
            </a:r>
          </a:p>
        </p:txBody>
      </p:sp>
      <p:sp>
        <p:nvSpPr>
          <p:cNvPr id="4" name="灯片编号占位符 3"/>
          <p:cNvSpPr>
            <a:spLocks noGrp="1"/>
          </p:cNvSpPr>
          <p:nvPr>
            <p:ph type="sldNum" sz="quarter" idx="5"/>
          </p:nvPr>
        </p:nvSpPr>
        <p:spPr/>
        <p:txBody>
          <a:bodyPr/>
          <a:lstStyle/>
          <a:p>
            <a:fld id="{CCB9B017-3994-F042-B0E8-A340B6244F6D}" type="slidenum">
              <a:rPr lang="en-US" smtClean="0"/>
              <a:t>29</a:t>
            </a:fld>
            <a:endParaRPr lang="en-US"/>
          </a:p>
        </p:txBody>
      </p:sp>
    </p:spTree>
    <p:extLst>
      <p:ext uri="{BB962C8B-B14F-4D97-AF65-F5344CB8AC3E}">
        <p14:creationId xmlns:p14="http://schemas.microsoft.com/office/powerpoint/2010/main" val="764836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a regular adult human brain, there are around 100 billion neurons and among these neurons, we have about 100 trillion synapses connecting them.</a:t>
            </a:r>
          </a:p>
        </p:txBody>
      </p:sp>
      <p:sp>
        <p:nvSpPr>
          <p:cNvPr id="4" name="灯片编号占位符 3"/>
          <p:cNvSpPr>
            <a:spLocks noGrp="1"/>
          </p:cNvSpPr>
          <p:nvPr>
            <p:ph type="sldNum" sz="quarter" idx="5"/>
          </p:nvPr>
        </p:nvSpPr>
        <p:spPr/>
        <p:txBody>
          <a:bodyPr/>
          <a:lstStyle/>
          <a:p>
            <a:fld id="{CCB9B017-3994-F042-B0E8-A340B6244F6D}" type="slidenum">
              <a:rPr lang="en-US" smtClean="0"/>
              <a:t>3</a:t>
            </a:fld>
            <a:endParaRPr lang="en-US"/>
          </a:p>
        </p:txBody>
      </p:sp>
    </p:spTree>
    <p:extLst>
      <p:ext uri="{BB962C8B-B14F-4D97-AF65-F5344CB8AC3E}">
        <p14:creationId xmlns:p14="http://schemas.microsoft.com/office/powerpoint/2010/main" val="3387828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 is a set of simulation of 100 neurons. </a:t>
            </a:r>
          </a:p>
          <a:p>
            <a:r>
              <a:rPr lang="en-US" dirty="0"/>
              <a:t>This six panels are the correlation matrix plots of different number of replica. From left to right we have one-replica model which is the original network. And 2, 3, 5, 10, 20 replica ones. </a:t>
            </a:r>
          </a:p>
          <a:p>
            <a:r>
              <a:rPr lang="en-US" dirty="0"/>
              <a:t>We can see that the correlation gradually </a:t>
            </a:r>
            <a:r>
              <a:rPr lang="en-US" dirty="0" err="1"/>
              <a:t>vanishese</a:t>
            </a:r>
            <a:r>
              <a:rPr lang="en-US" dirty="0"/>
              <a:t> when the number of replica increases.</a:t>
            </a:r>
          </a:p>
        </p:txBody>
      </p:sp>
      <p:sp>
        <p:nvSpPr>
          <p:cNvPr id="4" name="灯片编号占位符 3"/>
          <p:cNvSpPr>
            <a:spLocks noGrp="1"/>
          </p:cNvSpPr>
          <p:nvPr>
            <p:ph type="sldNum" sz="quarter" idx="5"/>
          </p:nvPr>
        </p:nvSpPr>
        <p:spPr/>
        <p:txBody>
          <a:bodyPr/>
          <a:lstStyle/>
          <a:p>
            <a:fld id="{CCB9B017-3994-F042-B0E8-A340B6244F6D}" type="slidenum">
              <a:rPr lang="en-US" smtClean="0"/>
              <a:t>30</a:t>
            </a:fld>
            <a:endParaRPr lang="en-US"/>
          </a:p>
        </p:txBody>
      </p:sp>
    </p:spTree>
    <p:extLst>
      <p:ext uri="{BB962C8B-B14F-4D97-AF65-F5344CB8AC3E}">
        <p14:creationId xmlns:p14="http://schemas.microsoft.com/office/powerpoint/2010/main" val="2903512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the result of this replica limit is that all the neurons become independent. </a:t>
            </a:r>
          </a:p>
          <a:p>
            <a:r>
              <a:rPr lang="en-US" altLang="zh-CN" dirty="0"/>
              <a:t>They receive Poissonian inputs at a rate of 2\lambda and generate Poissonian output at a rate of \lambda. </a:t>
            </a:r>
          </a:p>
          <a:p>
            <a:r>
              <a:rPr lang="en-US" altLang="zh-CN" dirty="0"/>
              <a:t>Where \lambda is the unknown mean firing rate of those identical neurons.</a:t>
            </a:r>
          </a:p>
        </p:txBody>
      </p:sp>
      <p:sp>
        <p:nvSpPr>
          <p:cNvPr id="4" name="灯片编号占位符 3"/>
          <p:cNvSpPr>
            <a:spLocks noGrp="1"/>
          </p:cNvSpPr>
          <p:nvPr>
            <p:ph type="sldNum" sz="quarter" idx="5"/>
          </p:nvPr>
        </p:nvSpPr>
        <p:spPr/>
        <p:txBody>
          <a:bodyPr/>
          <a:lstStyle/>
          <a:p>
            <a:fld id="{CCB9B017-3994-F042-B0E8-A340B6244F6D}" type="slidenum">
              <a:rPr lang="en-US" smtClean="0"/>
              <a:t>31</a:t>
            </a:fld>
            <a:endParaRPr lang="en-US"/>
          </a:p>
        </p:txBody>
      </p:sp>
    </p:spTree>
    <p:extLst>
      <p:ext uri="{BB962C8B-B14F-4D97-AF65-F5344CB8AC3E}">
        <p14:creationId xmlns:p14="http://schemas.microsoft.com/office/powerpoint/2010/main" val="289896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With this assumption, we can then write down an ordinary differential equation of the probability generating function G.</a:t>
            </a:r>
          </a:p>
          <a:p>
            <a:r>
              <a:rPr lang="en-US" altLang="zh-CN" dirty="0"/>
              <a:t>This is just a first order ODE and it is not hard to solve. But notice that in the equation there is the unknown firing rate \lambda.</a:t>
            </a:r>
          </a:p>
          <a:p>
            <a:r>
              <a:rPr lang="en-US" altLang="zh-CN" dirty="0"/>
              <a:t>Which indicates that we will get an infinite family of solutions that depends on \lambda.</a:t>
            </a:r>
          </a:p>
        </p:txBody>
      </p:sp>
      <p:sp>
        <p:nvSpPr>
          <p:cNvPr id="4" name="灯片编号占位符 3"/>
          <p:cNvSpPr>
            <a:spLocks noGrp="1"/>
          </p:cNvSpPr>
          <p:nvPr>
            <p:ph type="sldNum" sz="quarter" idx="5"/>
          </p:nvPr>
        </p:nvSpPr>
        <p:spPr/>
        <p:txBody>
          <a:bodyPr/>
          <a:lstStyle/>
          <a:p>
            <a:fld id="{CCB9B017-3994-F042-B0E8-A340B6244F6D}" type="slidenum">
              <a:rPr lang="en-US" smtClean="0"/>
              <a:t>32</a:t>
            </a:fld>
            <a:endParaRPr lang="en-US"/>
          </a:p>
        </p:txBody>
      </p:sp>
    </p:spTree>
    <p:extLst>
      <p:ext uri="{BB962C8B-B14F-4D97-AF65-F5344CB8AC3E}">
        <p14:creationId xmlns:p14="http://schemas.microsoft.com/office/powerpoint/2010/main" val="747862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But there will only be one feasible solution when we consider the analyticity condition of G.</a:t>
            </a:r>
          </a:p>
          <a:p>
            <a:r>
              <a:rPr lang="en-US" altLang="zh-CN" dirty="0"/>
              <a:t>Then if we further use the normalization condition G(1)=1,</a:t>
            </a:r>
          </a:p>
        </p:txBody>
      </p:sp>
      <p:sp>
        <p:nvSpPr>
          <p:cNvPr id="4" name="灯片编号占位符 3"/>
          <p:cNvSpPr>
            <a:spLocks noGrp="1"/>
          </p:cNvSpPr>
          <p:nvPr>
            <p:ph type="sldNum" sz="quarter" idx="5"/>
          </p:nvPr>
        </p:nvSpPr>
        <p:spPr/>
        <p:txBody>
          <a:bodyPr/>
          <a:lstStyle/>
          <a:p>
            <a:fld id="{CCB9B017-3994-F042-B0E8-A340B6244F6D}" type="slidenum">
              <a:rPr lang="en-US" smtClean="0"/>
              <a:t>33</a:t>
            </a:fld>
            <a:endParaRPr lang="en-US"/>
          </a:p>
        </p:txBody>
      </p:sp>
    </p:spTree>
    <p:extLst>
      <p:ext uri="{BB962C8B-B14F-4D97-AF65-F5344CB8AC3E}">
        <p14:creationId xmlns:p14="http://schemas.microsoft.com/office/powerpoint/2010/main" val="3891406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We will get the self-consistent equation of the rate \lambda.</a:t>
            </a:r>
          </a:p>
          <a:p>
            <a:endParaRPr lang="en-US" dirty="0"/>
          </a:p>
          <a:p>
            <a:r>
              <a:rPr lang="en-US" dirty="0"/>
              <a:t>This is the core of our approach, which will be used later. </a:t>
            </a:r>
          </a:p>
        </p:txBody>
      </p:sp>
      <p:sp>
        <p:nvSpPr>
          <p:cNvPr id="4" name="灯片编号占位符 3"/>
          <p:cNvSpPr>
            <a:spLocks noGrp="1"/>
          </p:cNvSpPr>
          <p:nvPr>
            <p:ph type="sldNum" sz="quarter" idx="5"/>
          </p:nvPr>
        </p:nvSpPr>
        <p:spPr/>
        <p:txBody>
          <a:bodyPr/>
          <a:lstStyle/>
          <a:p>
            <a:fld id="{CCB9B017-3994-F042-B0E8-A340B6244F6D}" type="slidenum">
              <a:rPr lang="en-US" smtClean="0"/>
              <a:t>34</a:t>
            </a:fld>
            <a:endParaRPr lang="en-US"/>
          </a:p>
        </p:txBody>
      </p:sp>
    </p:spTree>
    <p:extLst>
      <p:ext uri="{BB962C8B-B14F-4D97-AF65-F5344CB8AC3E}">
        <p14:creationId xmlns:p14="http://schemas.microsoft.com/office/powerpoint/2010/main" val="3991484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 is a comparison between the simulation results and our self-consistent equation calculation.</a:t>
            </a:r>
          </a:p>
          <a:p>
            <a:r>
              <a:rPr lang="en-US" dirty="0"/>
              <a:t>This is a simulation of 100 neurons with this set of parameters where the base rate b=.05 and the connection strength \mu=1.</a:t>
            </a:r>
          </a:p>
          <a:p>
            <a:r>
              <a:rPr lang="en-US" dirty="0"/>
              <a:t>In this figure, the horizontal axis is the label of neurons and the vertical axis is the firing rates.</a:t>
            </a:r>
          </a:p>
          <a:p>
            <a:r>
              <a:rPr lang="en-US" dirty="0"/>
              <a:t>The black dots represent the estimated firing rates of each neuron from the simulation and the orange dash line is our self-consistent calculation.</a:t>
            </a:r>
          </a:p>
          <a:p>
            <a:r>
              <a:rPr lang="en-US" dirty="0"/>
              <a:t>We can see that they agree with each other quite well.</a:t>
            </a:r>
          </a:p>
        </p:txBody>
      </p:sp>
      <p:sp>
        <p:nvSpPr>
          <p:cNvPr id="4" name="灯片编号占位符 3"/>
          <p:cNvSpPr>
            <a:spLocks noGrp="1"/>
          </p:cNvSpPr>
          <p:nvPr>
            <p:ph type="sldNum" sz="quarter" idx="5"/>
          </p:nvPr>
        </p:nvSpPr>
        <p:spPr/>
        <p:txBody>
          <a:bodyPr/>
          <a:lstStyle/>
          <a:p>
            <a:fld id="{CCB9B017-3994-F042-B0E8-A340B6244F6D}" type="slidenum">
              <a:rPr lang="en-US" smtClean="0"/>
              <a:t>35</a:t>
            </a:fld>
            <a:endParaRPr lang="en-US"/>
          </a:p>
        </p:txBody>
      </p:sp>
    </p:spTree>
    <p:extLst>
      <p:ext uri="{BB962C8B-B14F-4D97-AF65-F5344CB8AC3E}">
        <p14:creationId xmlns:p14="http://schemas.microsoft.com/office/powerpoint/2010/main" val="1229666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In this toy model, I’ve introduced you the replica limit and demonstrated the procedure of our method.</a:t>
            </a:r>
          </a:p>
          <a:p>
            <a:r>
              <a:rPr lang="en-US" dirty="0"/>
              <a:t>So let’s do a quick review since this is really the essence of our method which will be used repeatedly.</a:t>
            </a:r>
          </a:p>
          <a:p>
            <a:endParaRPr lang="en-US" dirty="0"/>
          </a:p>
          <a:p>
            <a:r>
              <a:rPr lang="en-US" dirty="0"/>
              <a:t>First we are given a specific model of the neuron and network.</a:t>
            </a:r>
          </a:p>
          <a:p>
            <a:r>
              <a:rPr lang="en-US" dirty="0"/>
              <a:t>Under the replica mean field limit, we can write done the equation for the probability generating function as an ODE.</a:t>
            </a:r>
          </a:p>
          <a:p>
            <a:r>
              <a:rPr lang="en-US" dirty="0"/>
              <a:t>If we manage to solve it, we will have an infinite family of solutions depending on the firing rate \lambda.</a:t>
            </a:r>
          </a:p>
          <a:p>
            <a:r>
              <a:rPr lang="en-US" dirty="0"/>
              <a:t>But there will be only one feasible solution if we apply the analyticity condition of G.</a:t>
            </a:r>
          </a:p>
          <a:p>
            <a:r>
              <a:rPr lang="en-US" dirty="0"/>
              <a:t>Finally we can get a self-consistent equation for \lambda if we consider the normalization of G.</a:t>
            </a:r>
          </a:p>
          <a:p>
            <a:endParaRPr lang="en-US" dirty="0"/>
          </a:p>
        </p:txBody>
      </p:sp>
      <p:sp>
        <p:nvSpPr>
          <p:cNvPr id="4" name="灯片编号占位符 3"/>
          <p:cNvSpPr>
            <a:spLocks noGrp="1"/>
          </p:cNvSpPr>
          <p:nvPr>
            <p:ph type="sldNum" sz="quarter" idx="5"/>
          </p:nvPr>
        </p:nvSpPr>
        <p:spPr/>
        <p:txBody>
          <a:bodyPr/>
          <a:lstStyle/>
          <a:p>
            <a:fld id="{CCB9B017-3994-F042-B0E8-A340B6244F6D}" type="slidenum">
              <a:rPr lang="en-US" smtClean="0"/>
              <a:t>36</a:t>
            </a:fld>
            <a:endParaRPr lang="en-US"/>
          </a:p>
        </p:txBody>
      </p:sp>
    </p:spTree>
    <p:extLst>
      <p:ext uri="{BB962C8B-B14F-4D97-AF65-F5344CB8AC3E}">
        <p14:creationId xmlns:p14="http://schemas.microsoft.com/office/powerpoint/2010/main" val="18949822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 is a summary of this toy model.</a:t>
            </a:r>
          </a:p>
          <a:p>
            <a:r>
              <a:rPr lang="en-US" dirty="0"/>
              <a:t>What we get from this model is that we can write down a very simple self-consistent equation and it agrees with simulation.</a:t>
            </a:r>
          </a:p>
          <a:p>
            <a:r>
              <a:rPr lang="en-US" dirty="0"/>
              <a:t>Also, although I used a homogeneous network as an example, this model can actually accommodate a certain degree of heterogeneity.</a:t>
            </a:r>
          </a:p>
          <a:p>
            <a:r>
              <a:rPr lang="en-US" dirty="0"/>
              <a:t>For example, we can change the base rates and weights of spikes to each neuron.</a:t>
            </a:r>
          </a:p>
          <a:p>
            <a:r>
              <a:rPr lang="en-US" dirty="0"/>
              <a:t>Also the network does not have to be fully connected but follows a connectivity matrix.</a:t>
            </a:r>
          </a:p>
          <a:p>
            <a:endParaRPr lang="en-US" dirty="0"/>
          </a:p>
          <a:p>
            <a:r>
              <a:rPr lang="en-US" dirty="0"/>
              <a:t>The bad about this toy model is that it is unfit to describe inhibition while inhibition is a huge deal in brain networks. If you only have excitatory neurons in your brain, apparently you will get too excited.</a:t>
            </a:r>
          </a:p>
        </p:txBody>
      </p:sp>
      <p:sp>
        <p:nvSpPr>
          <p:cNvPr id="4" name="灯片编号占位符 3"/>
          <p:cNvSpPr>
            <a:spLocks noGrp="1"/>
          </p:cNvSpPr>
          <p:nvPr>
            <p:ph type="sldNum" sz="quarter" idx="5"/>
          </p:nvPr>
        </p:nvSpPr>
        <p:spPr/>
        <p:txBody>
          <a:bodyPr/>
          <a:lstStyle/>
          <a:p>
            <a:fld id="{CCB9B017-3994-F042-B0E8-A340B6244F6D}" type="slidenum">
              <a:rPr lang="en-US" smtClean="0"/>
              <a:t>37</a:t>
            </a:fld>
            <a:endParaRPr lang="en-US"/>
          </a:p>
        </p:txBody>
      </p:sp>
    </p:spTree>
    <p:extLst>
      <p:ext uri="{BB962C8B-B14F-4D97-AF65-F5344CB8AC3E}">
        <p14:creationId xmlns:p14="http://schemas.microsoft.com/office/powerpoint/2010/main" val="1030381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 cite some papers that state the importance of inhibition.</a:t>
            </a:r>
          </a:p>
          <a:p>
            <a:endParaRPr lang="en-US" altLang="zh-CN" dirty="0"/>
          </a:p>
          <a:p>
            <a:r>
              <a:rPr lang="en-US" altLang="zh-CN" dirty="0"/>
              <a:t>The first paper is not about inhibition neuron. I put it here since it just came on to Nature yesterday and it has quite interesting results.</a:t>
            </a:r>
          </a:p>
          <a:p>
            <a:r>
              <a:rPr lang="en-US" altLang="zh-CN" dirty="0"/>
              <a:t>Basically it found that a less excited brain network can promote longer lifespan.</a:t>
            </a:r>
          </a:p>
          <a:p>
            <a:endParaRPr lang="en-US" altLang="zh-CN" dirty="0"/>
          </a:p>
          <a:p>
            <a:r>
              <a:rPr lang="en-US" altLang="zh-CN" dirty="0"/>
              <a:t>So we know inhibition is really important.</a:t>
            </a:r>
          </a:p>
        </p:txBody>
      </p:sp>
      <p:sp>
        <p:nvSpPr>
          <p:cNvPr id="4" name="灯片编号占位符 3"/>
          <p:cNvSpPr>
            <a:spLocks noGrp="1"/>
          </p:cNvSpPr>
          <p:nvPr>
            <p:ph type="sldNum" sz="quarter" idx="5"/>
          </p:nvPr>
        </p:nvSpPr>
        <p:spPr/>
        <p:txBody>
          <a:bodyPr/>
          <a:lstStyle/>
          <a:p>
            <a:fld id="{CCB9B017-3994-F042-B0E8-A340B6244F6D}" type="slidenum">
              <a:rPr lang="en-US" smtClean="0"/>
              <a:t>38</a:t>
            </a:fld>
            <a:endParaRPr lang="en-US"/>
          </a:p>
        </p:txBody>
      </p:sp>
    </p:spTree>
    <p:extLst>
      <p:ext uri="{BB962C8B-B14F-4D97-AF65-F5344CB8AC3E}">
        <p14:creationId xmlns:p14="http://schemas.microsoft.com/office/powerpoint/2010/main" val="3570500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OK, so how could we modify our model to accommodate inhibition?</a:t>
            </a:r>
          </a:p>
          <a:p>
            <a:r>
              <a:rPr lang="en-US" dirty="0"/>
              <a:t>A naïve way would be this. Since the excitatory spike increase the counting variable, how about we decrease the counting variable by one when it receives inhibitory spikes?</a:t>
            </a:r>
          </a:p>
          <a:p>
            <a:r>
              <a:rPr lang="en-US" dirty="0"/>
              <a:t>Which brings down the stochastic intensity so the probability of the neuron firing is lowered.</a:t>
            </a:r>
          </a:p>
          <a:p>
            <a:r>
              <a:rPr lang="en-US" dirty="0"/>
              <a:t>This looks good but it actually has problems. When the counting variable becomes a very negative number, the stochastic intensity will become negative, which is not allowed. And moreover, our probability generating function can only take non-negative integers.</a:t>
            </a:r>
          </a:p>
        </p:txBody>
      </p:sp>
      <p:sp>
        <p:nvSpPr>
          <p:cNvPr id="4" name="灯片编号占位符 3"/>
          <p:cNvSpPr>
            <a:spLocks noGrp="1"/>
          </p:cNvSpPr>
          <p:nvPr>
            <p:ph type="sldNum" sz="quarter" idx="5"/>
          </p:nvPr>
        </p:nvSpPr>
        <p:spPr/>
        <p:txBody>
          <a:bodyPr/>
          <a:lstStyle/>
          <a:p>
            <a:fld id="{CCB9B017-3994-F042-B0E8-A340B6244F6D}" type="slidenum">
              <a:rPr lang="en-US" smtClean="0"/>
              <a:t>39</a:t>
            </a:fld>
            <a:endParaRPr lang="en-US"/>
          </a:p>
        </p:txBody>
      </p:sp>
    </p:spTree>
    <p:extLst>
      <p:ext uri="{BB962C8B-B14F-4D97-AF65-F5344CB8AC3E}">
        <p14:creationId xmlns:p14="http://schemas.microsoft.com/office/powerpoint/2010/main" val="148084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All these neurons and synapses together form an extremely complicated biological system that operates on multiple scales.</a:t>
            </a:r>
          </a:p>
          <a:p>
            <a:endParaRPr lang="en-US" altLang="zh-CN" dirty="0"/>
          </a:p>
          <a:p>
            <a:r>
              <a:rPr lang="en-US" altLang="zh-CN" dirty="0"/>
              <a:t>For example, in the finest spatial granularity, we are looking at hundreds of different chemical reactions happening everywhere in the brain. Or on a macroscopic level, the brain is subdivided into different regions that are responsible for different tasks.</a:t>
            </a:r>
          </a:p>
          <a:p>
            <a:endParaRPr lang="en-US" altLang="zh-CN" dirty="0"/>
          </a:p>
          <a:p>
            <a:r>
              <a:rPr lang="en-US" altLang="zh-CN" dirty="0"/>
              <a:t>And also, if we look at temporal scales, the transmission of neural signals is around 10ms, while the long-term memory kept in our brain can last for years or even lifetime.</a:t>
            </a:r>
          </a:p>
          <a:p>
            <a:endParaRPr lang="en-US" altLang="zh-CN" dirty="0"/>
          </a:p>
          <a:p>
            <a:r>
              <a:rPr lang="en-US" altLang="zh-CN" dirty="0"/>
              <a:t>There are also multiple topological scales of the network present in the brain.</a:t>
            </a:r>
          </a:p>
          <a:p>
            <a:endParaRPr lang="en-US" altLang="zh-CN" dirty="0"/>
          </a:p>
          <a:p>
            <a:r>
              <a:rPr lang="en-US" altLang="zh-CN" dirty="0"/>
              <a:t>You may now have a taste of how complex the brain is. </a:t>
            </a:r>
          </a:p>
        </p:txBody>
      </p:sp>
      <p:sp>
        <p:nvSpPr>
          <p:cNvPr id="4" name="灯片编号占位符 3"/>
          <p:cNvSpPr>
            <a:spLocks noGrp="1"/>
          </p:cNvSpPr>
          <p:nvPr>
            <p:ph type="sldNum" sz="quarter" idx="5"/>
          </p:nvPr>
        </p:nvSpPr>
        <p:spPr/>
        <p:txBody>
          <a:bodyPr/>
          <a:lstStyle/>
          <a:p>
            <a:fld id="{CCB9B017-3994-F042-B0E8-A340B6244F6D}" type="slidenum">
              <a:rPr lang="en-US" smtClean="0"/>
              <a:t>4</a:t>
            </a:fld>
            <a:endParaRPr lang="en-US"/>
          </a:p>
        </p:txBody>
      </p:sp>
    </p:spTree>
    <p:extLst>
      <p:ext uri="{BB962C8B-B14F-4D97-AF65-F5344CB8AC3E}">
        <p14:creationId xmlns:p14="http://schemas.microsoft.com/office/powerpoint/2010/main" val="3269041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 better way would be this. Whenever the counting variable is positive, we allow the inhibition to lower it.</a:t>
            </a:r>
          </a:p>
          <a:p>
            <a:r>
              <a:rPr lang="en-US" dirty="0"/>
              <a:t>Thus the counting variable will always be non-negative. Basically we set a boundary on the counting variable.</a:t>
            </a:r>
          </a:p>
        </p:txBody>
      </p:sp>
      <p:sp>
        <p:nvSpPr>
          <p:cNvPr id="4" name="灯片编号占位符 3"/>
          <p:cNvSpPr>
            <a:spLocks noGrp="1"/>
          </p:cNvSpPr>
          <p:nvPr>
            <p:ph type="sldNum" sz="quarter" idx="5"/>
          </p:nvPr>
        </p:nvSpPr>
        <p:spPr/>
        <p:txBody>
          <a:bodyPr/>
          <a:lstStyle/>
          <a:p>
            <a:fld id="{CCB9B017-3994-F042-B0E8-A340B6244F6D}" type="slidenum">
              <a:rPr lang="en-US" smtClean="0"/>
              <a:t>40</a:t>
            </a:fld>
            <a:endParaRPr lang="en-US"/>
          </a:p>
        </p:txBody>
      </p:sp>
    </p:spTree>
    <p:extLst>
      <p:ext uri="{BB962C8B-B14F-4D97-AF65-F5344CB8AC3E}">
        <p14:creationId xmlns:p14="http://schemas.microsoft.com/office/powerpoint/2010/main" val="1025503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Now we can do the same thing.</a:t>
            </a:r>
          </a:p>
          <a:p>
            <a:r>
              <a:rPr lang="en-US" dirty="0"/>
              <a:t>We write down the equation for the probability generating function.</a:t>
            </a:r>
          </a:p>
          <a:p>
            <a:r>
              <a:rPr lang="en-US" dirty="0"/>
              <a:t>Here p and q are the effective input rate of excitation and inhibition.</a:t>
            </a:r>
          </a:p>
          <a:p>
            <a:r>
              <a:rPr lang="en-US" dirty="0"/>
              <a:t>We notice there are new terms due to the presence of inhibition, and due to the boundary we set on the counting variables.</a:t>
            </a:r>
          </a:p>
          <a:p>
            <a:endParaRPr lang="en-US" dirty="0"/>
          </a:p>
          <a:p>
            <a:r>
              <a:rPr lang="en-US" dirty="0"/>
              <a:t>This equation is harder to solve.</a:t>
            </a:r>
          </a:p>
        </p:txBody>
      </p:sp>
      <p:sp>
        <p:nvSpPr>
          <p:cNvPr id="4" name="灯片编号占位符 3"/>
          <p:cNvSpPr>
            <a:spLocks noGrp="1"/>
          </p:cNvSpPr>
          <p:nvPr>
            <p:ph type="sldNum" sz="quarter" idx="5"/>
          </p:nvPr>
        </p:nvSpPr>
        <p:spPr/>
        <p:txBody>
          <a:bodyPr/>
          <a:lstStyle/>
          <a:p>
            <a:fld id="{CCB9B017-3994-F042-B0E8-A340B6244F6D}" type="slidenum">
              <a:rPr lang="en-US" smtClean="0"/>
              <a:t>41</a:t>
            </a:fld>
            <a:endParaRPr lang="en-US"/>
          </a:p>
        </p:txBody>
      </p:sp>
    </p:spTree>
    <p:extLst>
      <p:ext uri="{BB962C8B-B14F-4D97-AF65-F5344CB8AC3E}">
        <p14:creationId xmlns:p14="http://schemas.microsoft.com/office/powerpoint/2010/main" val="1442928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By writing down the formal solution there are two types of singularities present and we need to cancel them all to make the solution analytic. </a:t>
            </a:r>
          </a:p>
        </p:txBody>
      </p:sp>
      <p:sp>
        <p:nvSpPr>
          <p:cNvPr id="4" name="灯片编号占位符 3"/>
          <p:cNvSpPr>
            <a:spLocks noGrp="1"/>
          </p:cNvSpPr>
          <p:nvPr>
            <p:ph type="sldNum" sz="quarter" idx="5"/>
          </p:nvPr>
        </p:nvSpPr>
        <p:spPr/>
        <p:txBody>
          <a:bodyPr/>
          <a:lstStyle/>
          <a:p>
            <a:fld id="{CCB9B017-3994-F042-B0E8-A340B6244F6D}" type="slidenum">
              <a:rPr lang="en-US" smtClean="0"/>
              <a:t>42</a:t>
            </a:fld>
            <a:endParaRPr lang="en-US"/>
          </a:p>
        </p:txBody>
      </p:sp>
    </p:spTree>
    <p:extLst>
      <p:ext uri="{BB962C8B-B14F-4D97-AF65-F5344CB8AC3E}">
        <p14:creationId xmlns:p14="http://schemas.microsoft.com/office/powerpoint/2010/main" val="271308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And this somehow leads to solving a recurrence relation that is equivalent to inverting an infinite tridiagonal matrix.</a:t>
            </a:r>
          </a:p>
          <a:p>
            <a:r>
              <a:rPr lang="en-US" dirty="0"/>
              <a:t>Luckily, the convergence of the inversion is guaranteed due to its special structure.</a:t>
            </a:r>
          </a:p>
          <a:p>
            <a:endParaRPr lang="en-US" dirty="0"/>
          </a:p>
        </p:txBody>
      </p:sp>
      <p:sp>
        <p:nvSpPr>
          <p:cNvPr id="4" name="灯片编号占位符 3"/>
          <p:cNvSpPr>
            <a:spLocks noGrp="1"/>
          </p:cNvSpPr>
          <p:nvPr>
            <p:ph type="sldNum" sz="quarter" idx="5"/>
          </p:nvPr>
        </p:nvSpPr>
        <p:spPr/>
        <p:txBody>
          <a:bodyPr/>
          <a:lstStyle/>
          <a:p>
            <a:fld id="{CCB9B017-3994-F042-B0E8-A340B6244F6D}" type="slidenum">
              <a:rPr lang="en-US" smtClean="0"/>
              <a:t>43</a:t>
            </a:fld>
            <a:endParaRPr lang="en-US"/>
          </a:p>
        </p:txBody>
      </p:sp>
    </p:spTree>
    <p:extLst>
      <p:ext uri="{BB962C8B-B14F-4D97-AF65-F5344CB8AC3E}">
        <p14:creationId xmlns:p14="http://schemas.microsoft.com/office/powerpoint/2010/main" val="41284770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Now we can write out the self-consistent equation, which we’ve come up with an efficient algorithm to solve it.</a:t>
            </a:r>
          </a:p>
        </p:txBody>
      </p:sp>
      <p:sp>
        <p:nvSpPr>
          <p:cNvPr id="4" name="灯片编号占位符 3"/>
          <p:cNvSpPr>
            <a:spLocks noGrp="1"/>
          </p:cNvSpPr>
          <p:nvPr>
            <p:ph type="sldNum" sz="quarter" idx="5"/>
          </p:nvPr>
        </p:nvSpPr>
        <p:spPr/>
        <p:txBody>
          <a:bodyPr/>
          <a:lstStyle/>
          <a:p>
            <a:fld id="{CCB9B017-3994-F042-B0E8-A340B6244F6D}" type="slidenum">
              <a:rPr lang="en-US" smtClean="0"/>
              <a:t>44</a:t>
            </a:fld>
            <a:endParaRPr lang="en-US"/>
          </a:p>
        </p:txBody>
      </p:sp>
    </p:spTree>
    <p:extLst>
      <p:ext uri="{BB962C8B-B14F-4D97-AF65-F5344CB8AC3E}">
        <p14:creationId xmlns:p14="http://schemas.microsoft.com/office/powerpoint/2010/main" val="3907516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Now let’s compare it with the simulations. Again, we simulate 100 neurons with the same parameters. But this time, these 100 neurons contain two populations.</a:t>
            </a:r>
          </a:p>
          <a:p>
            <a:r>
              <a:rPr lang="en-US" dirty="0"/>
              <a:t>As I plot here, the shaded portion indicates the inhibitory neurons. In this case, we have 25 inhibitory neurons and 75 excitatory neurons. This is called the excitation dominated regime.</a:t>
            </a:r>
          </a:p>
          <a:p>
            <a:r>
              <a:rPr lang="en-US" dirty="0"/>
              <a:t>We can see that in this regime, the simulations and our calculation agree fairly well. Though the rate of excitatory neurons is a little bit underestimated.</a:t>
            </a:r>
          </a:p>
        </p:txBody>
      </p:sp>
      <p:sp>
        <p:nvSpPr>
          <p:cNvPr id="4" name="灯片编号占位符 3"/>
          <p:cNvSpPr>
            <a:spLocks noGrp="1"/>
          </p:cNvSpPr>
          <p:nvPr>
            <p:ph type="sldNum" sz="quarter" idx="5"/>
          </p:nvPr>
        </p:nvSpPr>
        <p:spPr/>
        <p:txBody>
          <a:bodyPr/>
          <a:lstStyle/>
          <a:p>
            <a:fld id="{CCB9B017-3994-F042-B0E8-A340B6244F6D}" type="slidenum">
              <a:rPr lang="en-US" smtClean="0"/>
              <a:t>45</a:t>
            </a:fld>
            <a:endParaRPr lang="en-US"/>
          </a:p>
        </p:txBody>
      </p:sp>
    </p:spTree>
    <p:extLst>
      <p:ext uri="{BB962C8B-B14F-4D97-AF65-F5344CB8AC3E}">
        <p14:creationId xmlns:p14="http://schemas.microsoft.com/office/powerpoint/2010/main" val="3721419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However, if we look at another two regimes, our calculation does not do a good job.</a:t>
            </a:r>
          </a:p>
          <a:p>
            <a:r>
              <a:rPr lang="en-US" dirty="0"/>
              <a:t>This is the balance regime where the number of two populations are about the same. And this is the inhibition dominated regime, where we have way more inhibitory neurons.</a:t>
            </a:r>
          </a:p>
          <a:p>
            <a:endParaRPr lang="en-US" dirty="0"/>
          </a:p>
          <a:p>
            <a:r>
              <a:rPr lang="en-US" dirty="0"/>
              <a:t>Well, but at least now we have one regime that this model can work.</a:t>
            </a:r>
          </a:p>
        </p:txBody>
      </p:sp>
      <p:sp>
        <p:nvSpPr>
          <p:cNvPr id="4" name="灯片编号占位符 3"/>
          <p:cNvSpPr>
            <a:spLocks noGrp="1"/>
          </p:cNvSpPr>
          <p:nvPr>
            <p:ph type="sldNum" sz="quarter" idx="5"/>
          </p:nvPr>
        </p:nvSpPr>
        <p:spPr/>
        <p:txBody>
          <a:bodyPr/>
          <a:lstStyle/>
          <a:p>
            <a:fld id="{CCB9B017-3994-F042-B0E8-A340B6244F6D}" type="slidenum">
              <a:rPr lang="en-US" smtClean="0"/>
              <a:t>46</a:t>
            </a:fld>
            <a:endParaRPr lang="en-US"/>
          </a:p>
        </p:txBody>
      </p:sp>
    </p:spTree>
    <p:extLst>
      <p:ext uri="{BB962C8B-B14F-4D97-AF65-F5344CB8AC3E}">
        <p14:creationId xmlns:p14="http://schemas.microsoft.com/office/powerpoint/2010/main" val="33054291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During the process of solving the equation, we actually gained more understandings about the replica limit.</a:t>
            </a:r>
          </a:p>
          <a:p>
            <a:r>
              <a:rPr lang="en-US" dirty="0"/>
              <a:t>If we go back and look at this recurrence relation, it actually corresponds to a random walk model.</a:t>
            </a:r>
          </a:p>
        </p:txBody>
      </p:sp>
      <p:sp>
        <p:nvSpPr>
          <p:cNvPr id="4" name="灯片编号占位符 3"/>
          <p:cNvSpPr>
            <a:spLocks noGrp="1"/>
          </p:cNvSpPr>
          <p:nvPr>
            <p:ph type="sldNum" sz="quarter" idx="5"/>
          </p:nvPr>
        </p:nvSpPr>
        <p:spPr/>
        <p:txBody>
          <a:bodyPr/>
          <a:lstStyle/>
          <a:p>
            <a:fld id="{CCB9B017-3994-F042-B0E8-A340B6244F6D}" type="slidenum">
              <a:rPr lang="en-US" smtClean="0"/>
              <a:t>47</a:t>
            </a:fld>
            <a:endParaRPr lang="en-US"/>
          </a:p>
        </p:txBody>
      </p:sp>
    </p:spTree>
    <p:extLst>
      <p:ext uri="{BB962C8B-B14F-4D97-AF65-F5344CB8AC3E}">
        <p14:creationId xmlns:p14="http://schemas.microsoft.com/office/powerpoint/2010/main" val="1768202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At each stage, the neuron can either spike and stop the random walk; or if not, it will go up with the probability proportional to the excitatory input it receives, or go down with the probability proportional to the inhibitory input.</a:t>
            </a:r>
          </a:p>
          <a:p>
            <a:r>
              <a:rPr lang="en-US" dirty="0"/>
              <a:t>Also, there is an absorbing boundary due to the boundary we set on the counting variable.</a:t>
            </a:r>
          </a:p>
        </p:txBody>
      </p:sp>
      <p:sp>
        <p:nvSpPr>
          <p:cNvPr id="4" name="灯片编号占位符 3"/>
          <p:cNvSpPr>
            <a:spLocks noGrp="1"/>
          </p:cNvSpPr>
          <p:nvPr>
            <p:ph type="sldNum" sz="quarter" idx="5"/>
          </p:nvPr>
        </p:nvSpPr>
        <p:spPr/>
        <p:txBody>
          <a:bodyPr/>
          <a:lstStyle/>
          <a:p>
            <a:fld id="{CCB9B017-3994-F042-B0E8-A340B6244F6D}" type="slidenum">
              <a:rPr lang="en-US" smtClean="0"/>
              <a:t>48</a:t>
            </a:fld>
            <a:endParaRPr lang="en-US"/>
          </a:p>
        </p:txBody>
      </p:sp>
    </p:spTree>
    <p:extLst>
      <p:ext uri="{BB962C8B-B14F-4D97-AF65-F5344CB8AC3E}">
        <p14:creationId xmlns:p14="http://schemas.microsoft.com/office/powerpoint/2010/main" val="17418854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If we start from this random walk picture and do analysis of the path structures, we can actually arrive at the same self-consistent equation.</a:t>
            </a:r>
          </a:p>
          <a:p>
            <a:r>
              <a:rPr lang="en-US" dirty="0"/>
              <a:t>But this calculations will take 5 pages while the other procedure gives the same equation in less than half page.</a:t>
            </a:r>
          </a:p>
          <a:p>
            <a:r>
              <a:rPr lang="en-US" dirty="0"/>
              <a:t>Indeed, we lost the probabilistic meaning of the equation but that’s some acceptable sacrifice to make.</a:t>
            </a:r>
          </a:p>
        </p:txBody>
      </p:sp>
      <p:sp>
        <p:nvSpPr>
          <p:cNvPr id="4" name="灯片编号占位符 3"/>
          <p:cNvSpPr>
            <a:spLocks noGrp="1"/>
          </p:cNvSpPr>
          <p:nvPr>
            <p:ph type="sldNum" sz="quarter" idx="5"/>
          </p:nvPr>
        </p:nvSpPr>
        <p:spPr/>
        <p:txBody>
          <a:bodyPr/>
          <a:lstStyle/>
          <a:p>
            <a:fld id="{CCB9B017-3994-F042-B0E8-A340B6244F6D}" type="slidenum">
              <a:rPr lang="en-US" smtClean="0"/>
              <a:t>49</a:t>
            </a:fld>
            <a:endParaRPr lang="en-US"/>
          </a:p>
        </p:txBody>
      </p:sp>
    </p:spTree>
    <p:extLst>
      <p:ext uri="{BB962C8B-B14F-4D97-AF65-F5344CB8AC3E}">
        <p14:creationId xmlns:p14="http://schemas.microsoft.com/office/powerpoint/2010/main" val="2920164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it is such a brain that helps us find the food, create tools, make a fire, and survive in this cruel environment.</a:t>
            </a:r>
            <a:endParaRPr lang="zh-CN" altLang="en-US" dirty="0"/>
          </a:p>
        </p:txBody>
      </p:sp>
      <p:sp>
        <p:nvSpPr>
          <p:cNvPr id="4" name="灯片编号占位符 3"/>
          <p:cNvSpPr>
            <a:spLocks noGrp="1"/>
          </p:cNvSpPr>
          <p:nvPr>
            <p:ph type="sldNum" sz="quarter" idx="5"/>
          </p:nvPr>
        </p:nvSpPr>
        <p:spPr/>
        <p:txBody>
          <a:bodyPr/>
          <a:lstStyle/>
          <a:p>
            <a:fld id="{CCB9B017-3994-F042-B0E8-A340B6244F6D}" type="slidenum">
              <a:rPr lang="en-US" smtClean="0"/>
              <a:t>5</a:t>
            </a:fld>
            <a:endParaRPr lang="en-US"/>
          </a:p>
        </p:txBody>
      </p:sp>
    </p:spTree>
    <p:extLst>
      <p:ext uri="{BB962C8B-B14F-4D97-AF65-F5344CB8AC3E}">
        <p14:creationId xmlns:p14="http://schemas.microsoft.com/office/powerpoint/2010/main" val="15198956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Ok, let’s do a quick summary of this new model.</a:t>
            </a:r>
          </a:p>
          <a:p>
            <a:r>
              <a:rPr lang="en-US" dirty="0"/>
              <a:t>The good things are</a:t>
            </a:r>
          </a:p>
          <a:p>
            <a:r>
              <a:rPr lang="en-US" dirty="0"/>
              <a:t>First we have fast numerical method to solve this model;</a:t>
            </a:r>
          </a:p>
          <a:p>
            <a:r>
              <a:rPr lang="en-US" dirty="0"/>
              <a:t>And again, it allows a certain amount of heterogeneity;</a:t>
            </a:r>
          </a:p>
          <a:p>
            <a:r>
              <a:rPr lang="en-US" dirty="0"/>
              <a:t>Most importantly, it can accommodate inhibition and works well in this excitation dominated regime.</a:t>
            </a:r>
          </a:p>
          <a:p>
            <a:endParaRPr lang="en-US" dirty="0"/>
          </a:p>
          <a:p>
            <a:r>
              <a:rPr lang="en-US" dirty="0"/>
              <a:t>But in the other regime which are actually very important regime especially this balance regime, this model does not work well.</a:t>
            </a:r>
          </a:p>
          <a:p>
            <a:r>
              <a:rPr lang="en-US" dirty="0"/>
              <a:t>What can we do about that?</a:t>
            </a:r>
          </a:p>
        </p:txBody>
      </p:sp>
      <p:sp>
        <p:nvSpPr>
          <p:cNvPr id="4" name="灯片编号占位符 3"/>
          <p:cNvSpPr>
            <a:spLocks noGrp="1"/>
          </p:cNvSpPr>
          <p:nvPr>
            <p:ph type="sldNum" sz="quarter" idx="5"/>
          </p:nvPr>
        </p:nvSpPr>
        <p:spPr/>
        <p:txBody>
          <a:bodyPr/>
          <a:lstStyle/>
          <a:p>
            <a:fld id="{CCB9B017-3994-F042-B0E8-A340B6244F6D}" type="slidenum">
              <a:rPr lang="en-US" smtClean="0"/>
              <a:t>50</a:t>
            </a:fld>
            <a:endParaRPr lang="en-US"/>
          </a:p>
        </p:txBody>
      </p:sp>
    </p:spTree>
    <p:extLst>
      <p:ext uri="{BB962C8B-B14F-4D97-AF65-F5344CB8AC3E}">
        <p14:creationId xmlns:p14="http://schemas.microsoft.com/office/powerpoint/2010/main" val="23669527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Let’s propose a new model since we don’t want to do patchworks anymore.</a:t>
            </a:r>
          </a:p>
          <a:p>
            <a:endParaRPr lang="en-US" dirty="0"/>
          </a:p>
          <a:p>
            <a:r>
              <a:rPr lang="en-US" dirty="0"/>
              <a:t>Here is the exponential firing neuron model. In this model, we change the stochastic intensity to have an exponential relation with a continuous counting variable x.</a:t>
            </a:r>
          </a:p>
          <a:p>
            <a:r>
              <a:rPr lang="en-US" dirty="0"/>
              <a:t>This continuous counting variable behaves similarly as our discrete counting variable. When the neuron receives spikes, the connection strength is added to its x.</a:t>
            </a:r>
          </a:p>
          <a:p>
            <a:r>
              <a:rPr lang="en-US" dirty="0"/>
              <a:t>And here we do not restrict the sign of \mu. We can use positive mu to represent excitatory connection and negative mu as inhibitory synapse, and zero means there is no connection.</a:t>
            </a:r>
          </a:p>
          <a:p>
            <a:r>
              <a:rPr lang="en-US" dirty="0"/>
              <a:t>When a neuron spikes, its continuous counting variable also reset to zero.</a:t>
            </a:r>
          </a:p>
          <a:p>
            <a:endParaRPr lang="en-US" dirty="0"/>
          </a:p>
          <a:p>
            <a:r>
              <a:rPr lang="en-US" dirty="0"/>
              <a:t>But there is actually a problem here. Since we allow the presence of negative mu, it is possible that the stochastic intensity is suppressed to zero when the counting variable is a huge negative number.</a:t>
            </a:r>
          </a:p>
          <a:p>
            <a:r>
              <a:rPr lang="en-US" dirty="0"/>
              <a:t>[click]</a:t>
            </a:r>
          </a:p>
          <a:p>
            <a:r>
              <a:rPr lang="en-US" dirty="0"/>
              <a:t>So we need to introduce a relaxation time here.</a:t>
            </a:r>
          </a:p>
          <a:p>
            <a:r>
              <a:rPr lang="en-US" dirty="0"/>
              <a:t>What it means is that the counting variable is relaxing when time goes</a:t>
            </a:r>
          </a:p>
          <a:p>
            <a:r>
              <a:rPr lang="en-US" dirty="0"/>
              <a:t>[click]</a:t>
            </a:r>
          </a:p>
        </p:txBody>
      </p:sp>
      <p:sp>
        <p:nvSpPr>
          <p:cNvPr id="4" name="灯片编号占位符 3"/>
          <p:cNvSpPr>
            <a:spLocks noGrp="1"/>
          </p:cNvSpPr>
          <p:nvPr>
            <p:ph type="sldNum" sz="quarter" idx="5"/>
          </p:nvPr>
        </p:nvSpPr>
        <p:spPr/>
        <p:txBody>
          <a:bodyPr/>
          <a:lstStyle/>
          <a:p>
            <a:fld id="{CCB9B017-3994-F042-B0E8-A340B6244F6D}" type="slidenum">
              <a:rPr lang="en-US" smtClean="0"/>
              <a:t>51</a:t>
            </a:fld>
            <a:endParaRPr lang="en-US"/>
          </a:p>
        </p:txBody>
      </p:sp>
    </p:spTree>
    <p:extLst>
      <p:ext uri="{BB962C8B-B14F-4D97-AF65-F5344CB8AC3E}">
        <p14:creationId xmlns:p14="http://schemas.microsoft.com/office/powerpoint/2010/main" val="11399572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As shown in this sketch, before we maintain a perfect memory about the counting variables. But with the introducing of the relaxation time, the counting variable is relaxing towards its base value.</a:t>
            </a:r>
          </a:p>
        </p:txBody>
      </p:sp>
      <p:sp>
        <p:nvSpPr>
          <p:cNvPr id="4" name="灯片编号占位符 3"/>
          <p:cNvSpPr>
            <a:spLocks noGrp="1"/>
          </p:cNvSpPr>
          <p:nvPr>
            <p:ph type="sldNum" sz="quarter" idx="5"/>
          </p:nvPr>
        </p:nvSpPr>
        <p:spPr/>
        <p:txBody>
          <a:bodyPr/>
          <a:lstStyle/>
          <a:p>
            <a:fld id="{CCB9B017-3994-F042-B0E8-A340B6244F6D}" type="slidenum">
              <a:rPr lang="en-US" smtClean="0"/>
              <a:t>52</a:t>
            </a:fld>
            <a:endParaRPr lang="en-US"/>
          </a:p>
        </p:txBody>
      </p:sp>
    </p:spTree>
    <p:extLst>
      <p:ext uri="{BB962C8B-B14F-4D97-AF65-F5344CB8AC3E}">
        <p14:creationId xmlns:p14="http://schemas.microsoft.com/office/powerpoint/2010/main" val="10606130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So, if we do the same thing and write down the equation. We can have this one. Here we cannot use probability generating function anymore but the moment generating function.</a:t>
            </a:r>
          </a:p>
          <a:p>
            <a:r>
              <a:rPr lang="en-US" dirty="0"/>
              <a:t>The details here are not important, what’s important is that this equation contains both derivatives and a non-local term.</a:t>
            </a:r>
          </a:p>
          <a:p>
            <a:r>
              <a:rPr lang="en-US" dirty="0"/>
              <a:t>This type of equation is called delay differential equation or more generally, functional differential equation.</a:t>
            </a:r>
          </a:p>
        </p:txBody>
      </p:sp>
      <p:sp>
        <p:nvSpPr>
          <p:cNvPr id="4" name="灯片编号占位符 3"/>
          <p:cNvSpPr>
            <a:spLocks noGrp="1"/>
          </p:cNvSpPr>
          <p:nvPr>
            <p:ph type="sldNum" sz="quarter" idx="5"/>
          </p:nvPr>
        </p:nvSpPr>
        <p:spPr/>
        <p:txBody>
          <a:bodyPr/>
          <a:lstStyle/>
          <a:p>
            <a:fld id="{CCB9B017-3994-F042-B0E8-A340B6244F6D}" type="slidenum">
              <a:rPr lang="en-US" smtClean="0"/>
              <a:t>53</a:t>
            </a:fld>
            <a:endParaRPr lang="en-US"/>
          </a:p>
        </p:txBody>
      </p:sp>
    </p:spTree>
    <p:extLst>
      <p:ext uri="{BB962C8B-B14F-4D97-AF65-F5344CB8AC3E}">
        <p14:creationId xmlns:p14="http://schemas.microsoft.com/office/powerpoint/2010/main" val="17161133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Solving DDE is a fairly new area, its research starts in the 50s and 60s. But all of those is about solving a DDE given an initial function, which is the initial value over a period of time.</a:t>
            </a:r>
          </a:p>
          <a:p>
            <a:endParaRPr lang="en-US" dirty="0"/>
          </a:p>
          <a:p>
            <a:r>
              <a:rPr lang="en-US" dirty="0"/>
              <a:t>But we are </a:t>
            </a:r>
            <a:r>
              <a:rPr lang="en-US" dirty="0" err="1"/>
              <a:t>gonna</a:t>
            </a:r>
            <a:r>
              <a:rPr lang="en-US" dirty="0"/>
              <a:t> solve it based on analyticity. We don’t have an initial function here. This is really a new mathematical problem.</a:t>
            </a:r>
          </a:p>
          <a:p>
            <a:r>
              <a:rPr lang="en-US" dirty="0"/>
              <a:t>And it would be great if we can solve it.  Since DDE is not only used in this context, it is also used in a wide range of areas including physics, biology and finance.</a:t>
            </a:r>
          </a:p>
          <a:p>
            <a:r>
              <a:rPr lang="en-US" dirty="0"/>
              <a:t>So it highly possible that someone here recognize this problem and could direct us somewhere.</a:t>
            </a:r>
          </a:p>
          <a:p>
            <a:endParaRPr lang="en-US" dirty="0"/>
          </a:p>
          <a:p>
            <a:r>
              <a:rPr lang="en-US" dirty="0"/>
              <a:t>At this stage, </a:t>
            </a:r>
            <a:r>
              <a:rPr lang="en-US" altLang="zh-CN" dirty="0"/>
              <a:t>b</a:t>
            </a:r>
            <a:r>
              <a:rPr lang="en-US" dirty="0"/>
              <a:t>y solving it I mean solving it numerically. Since it’s already hard to solve the normal DDE.</a:t>
            </a:r>
          </a:p>
          <a:p>
            <a:r>
              <a:rPr lang="en-US" dirty="0"/>
              <a:t>During the past 60 years, the cases of DDE found to be analytically solvable are very rare. Most of the researches are done to find numerical method of solving DDE.</a:t>
            </a:r>
          </a:p>
        </p:txBody>
      </p:sp>
      <p:sp>
        <p:nvSpPr>
          <p:cNvPr id="4" name="灯片编号占位符 3"/>
          <p:cNvSpPr>
            <a:spLocks noGrp="1"/>
          </p:cNvSpPr>
          <p:nvPr>
            <p:ph type="sldNum" sz="quarter" idx="5"/>
          </p:nvPr>
        </p:nvSpPr>
        <p:spPr/>
        <p:txBody>
          <a:bodyPr/>
          <a:lstStyle/>
          <a:p>
            <a:fld id="{CCB9B017-3994-F042-B0E8-A340B6244F6D}" type="slidenum">
              <a:rPr lang="en-US" smtClean="0"/>
              <a:t>54</a:t>
            </a:fld>
            <a:endParaRPr lang="en-US"/>
          </a:p>
        </p:txBody>
      </p:sp>
    </p:spTree>
    <p:extLst>
      <p:ext uri="{BB962C8B-B14F-4D97-AF65-F5344CB8AC3E}">
        <p14:creationId xmlns:p14="http://schemas.microsoft.com/office/powerpoint/2010/main" val="345200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a:t>
            </a:r>
            <a:r>
              <a:rPr lang="en-US" altLang="zh-CN" dirty="0"/>
              <a:t>his is a summary of my presentation.</a:t>
            </a:r>
          </a:p>
          <a:p>
            <a:endParaRPr lang="en-US" dirty="0"/>
          </a:p>
          <a:p>
            <a:r>
              <a:rPr lang="en-US" dirty="0"/>
              <a:t>So what we have found so far is some algorithms to calculate the neural spiking rates for the two types of counting models.</a:t>
            </a:r>
          </a:p>
          <a:p>
            <a:r>
              <a:rPr lang="en-US" dirty="0"/>
              <a:t>And during this process, we’ve gained more understanding about the replica limit.</a:t>
            </a:r>
          </a:p>
          <a:p>
            <a:endParaRPr lang="en-US" dirty="0"/>
          </a:p>
          <a:p>
            <a:r>
              <a:rPr lang="en-US" dirty="0"/>
              <a:t>What we are </a:t>
            </a:r>
            <a:r>
              <a:rPr lang="en-US" dirty="0" err="1"/>
              <a:t>gonna</a:t>
            </a:r>
            <a:r>
              <a:rPr lang="en-US" dirty="0"/>
              <a:t> do next is trying hard to solve the exponential firing model which involves the solving of DDE self-consistently.</a:t>
            </a:r>
          </a:p>
          <a:p>
            <a:r>
              <a:rPr lang="en-US" dirty="0"/>
              <a:t>And we should never stop exploring other possibilities of neuron modeling.</a:t>
            </a:r>
          </a:p>
        </p:txBody>
      </p:sp>
      <p:sp>
        <p:nvSpPr>
          <p:cNvPr id="4" name="灯片编号占位符 3"/>
          <p:cNvSpPr>
            <a:spLocks noGrp="1"/>
          </p:cNvSpPr>
          <p:nvPr>
            <p:ph type="sldNum" sz="quarter" idx="5"/>
          </p:nvPr>
        </p:nvSpPr>
        <p:spPr/>
        <p:txBody>
          <a:bodyPr/>
          <a:lstStyle/>
          <a:p>
            <a:fld id="{CCB9B017-3994-F042-B0E8-A340B6244F6D}" type="slidenum">
              <a:rPr lang="en-US" smtClean="0"/>
              <a:t>55</a:t>
            </a:fld>
            <a:endParaRPr lang="en-US"/>
          </a:p>
        </p:txBody>
      </p:sp>
    </p:spTree>
    <p:extLst>
      <p:ext uri="{BB962C8B-B14F-4D97-AF65-F5344CB8AC3E}">
        <p14:creationId xmlns:p14="http://schemas.microsoft.com/office/powerpoint/2010/main" val="1578260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CCB9B017-3994-F042-B0E8-A340B6244F6D}" type="slidenum">
              <a:rPr lang="en-US" smtClean="0"/>
              <a:t>56</a:t>
            </a:fld>
            <a:endParaRPr lang="en-US"/>
          </a:p>
        </p:txBody>
      </p:sp>
    </p:spTree>
    <p:extLst>
      <p:ext uri="{BB962C8B-B14F-4D97-AF65-F5344CB8AC3E}">
        <p14:creationId xmlns:p14="http://schemas.microsoft.com/office/powerpoint/2010/main" val="3246583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But the bad news is, we don’t know how on earth this is done. </a:t>
            </a:r>
          </a:p>
          <a:p>
            <a:r>
              <a:rPr lang="en-US" altLang="zh-CN" dirty="0"/>
              <a:t>There are a lot of questions.</a:t>
            </a:r>
          </a:p>
          <a:p>
            <a:r>
              <a:rPr lang="en-US" altLang="zh-CN" dirty="0"/>
              <a:t>How does the neural network encode the information from our sensory inputs?</a:t>
            </a:r>
          </a:p>
          <a:p>
            <a:r>
              <a:rPr lang="en-US" altLang="zh-CN" dirty="0"/>
              <a:t>How does the neural network perform computations?</a:t>
            </a:r>
          </a:p>
          <a:p>
            <a:r>
              <a:rPr lang="en-US" altLang="zh-CN" dirty="0"/>
              <a:t>What kind of language do they use?</a:t>
            </a:r>
          </a:p>
          <a:p>
            <a:endParaRPr lang="en-US" altLang="zh-CN" dirty="0"/>
          </a:p>
          <a:p>
            <a:r>
              <a:rPr lang="en-US" altLang="zh-CN" dirty="0"/>
              <a:t>It seems hopeless to deal with 100 billion neurons at this stage. Why don’t we just look at a single neuron?</a:t>
            </a:r>
            <a:endParaRPr lang="zh-CN" altLang="en-US" dirty="0"/>
          </a:p>
        </p:txBody>
      </p:sp>
      <p:sp>
        <p:nvSpPr>
          <p:cNvPr id="4" name="灯片编号占位符 3"/>
          <p:cNvSpPr>
            <a:spLocks noGrp="1"/>
          </p:cNvSpPr>
          <p:nvPr>
            <p:ph type="sldNum" sz="quarter" idx="5"/>
          </p:nvPr>
        </p:nvSpPr>
        <p:spPr/>
        <p:txBody>
          <a:bodyPr/>
          <a:lstStyle/>
          <a:p>
            <a:fld id="{CCB9B017-3994-F042-B0E8-A340B6244F6D}" type="slidenum">
              <a:rPr lang="en-US" smtClean="0"/>
              <a:t>6</a:t>
            </a:fld>
            <a:endParaRPr lang="en-US"/>
          </a:p>
        </p:txBody>
      </p:sp>
    </p:spTree>
    <p:extLst>
      <p:ext uri="{BB962C8B-B14F-4D97-AF65-F5344CB8AC3E}">
        <p14:creationId xmlns:p14="http://schemas.microsoft.com/office/powerpoint/2010/main" val="939114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a schematic figure of a neuron.</a:t>
            </a:r>
          </a:p>
          <a:p>
            <a:endParaRPr lang="en-US" altLang="zh-CN" dirty="0"/>
          </a:p>
          <a:p>
            <a:r>
              <a:rPr lang="en-US" altLang="zh-CN" dirty="0"/>
              <a:t>The details of the neurons may vary across individuals. But the basic building blocks of a neuron are the following four parts:</a:t>
            </a:r>
          </a:p>
          <a:p>
            <a:pPr marL="228600" indent="-228600">
              <a:buAutoNum type="arabicPeriod"/>
            </a:pPr>
            <a:r>
              <a:rPr lang="en-US" altLang="zh-CN" dirty="0"/>
              <a:t>The dendrites, which receive signals from other neurons and propagate them to the soma;</a:t>
            </a:r>
          </a:p>
          <a:p>
            <a:pPr marL="228600" indent="-228600">
              <a:buAutoNum type="arabicPeriod"/>
            </a:pPr>
            <a:r>
              <a:rPr lang="en-US" altLang="zh-CN" dirty="0"/>
              <a:t>Which is the cell body of the neuron, who collects the signals from dendrites and fires electrical signal at appropriate time;</a:t>
            </a:r>
          </a:p>
          <a:p>
            <a:pPr marL="228600" indent="-228600">
              <a:buAutoNum type="arabicPeriod"/>
            </a:pPr>
            <a:r>
              <a:rPr lang="en-US" altLang="zh-CN" dirty="0"/>
              <a:t>Then the </a:t>
            </a:r>
            <a:r>
              <a:rPr lang="en-US" altLang="zh-CN"/>
              <a:t>signal is </a:t>
            </a:r>
            <a:r>
              <a:rPr lang="en-US" altLang="zh-CN" dirty="0"/>
              <a:t>transmitted along this axon</a:t>
            </a:r>
          </a:p>
          <a:p>
            <a:pPr marL="228600" indent="-228600">
              <a:buAutoNum type="arabicPeriod"/>
            </a:pPr>
            <a:r>
              <a:rPr lang="en-US" altLang="zh-CN" dirty="0"/>
              <a:t>When the signal arrives at the end of the axon, it triggers the release of neurotransmitter to the synapse, which goes to the succeeding neurons.</a:t>
            </a:r>
          </a:p>
          <a:p>
            <a:endParaRPr lang="en-US" altLang="zh-CN" dirty="0"/>
          </a:p>
          <a:p>
            <a:endParaRPr lang="en-US" altLang="zh-CN" dirty="0"/>
          </a:p>
          <a:p>
            <a:endParaRPr lang="en-US" altLang="zh-CN" dirty="0"/>
          </a:p>
          <a:p>
            <a:r>
              <a:rPr lang="en-US" altLang="zh-CN" dirty="0"/>
              <a:t>(</a:t>
            </a:r>
            <a:r>
              <a:rPr lang="en-US" altLang="zh-CN" dirty="0" err="1"/>
              <a:t>Meylin</a:t>
            </a:r>
            <a:r>
              <a:rPr lang="en-US" altLang="zh-CN" dirty="0"/>
              <a:t> Sheath and Schwann cell)</a:t>
            </a:r>
          </a:p>
        </p:txBody>
      </p:sp>
      <p:sp>
        <p:nvSpPr>
          <p:cNvPr id="4" name="灯片编号占位符 3"/>
          <p:cNvSpPr>
            <a:spLocks noGrp="1"/>
          </p:cNvSpPr>
          <p:nvPr>
            <p:ph type="sldNum" sz="quarter" idx="5"/>
          </p:nvPr>
        </p:nvSpPr>
        <p:spPr/>
        <p:txBody>
          <a:bodyPr/>
          <a:lstStyle/>
          <a:p>
            <a:fld id="{CCB9B017-3994-F042-B0E8-A340B6244F6D}" type="slidenum">
              <a:rPr lang="en-US" smtClean="0"/>
              <a:t>7</a:t>
            </a:fld>
            <a:endParaRPr lang="en-US"/>
          </a:p>
        </p:txBody>
      </p:sp>
    </p:spTree>
    <p:extLst>
      <p:ext uri="{BB962C8B-B14F-4D97-AF65-F5344CB8AC3E}">
        <p14:creationId xmlns:p14="http://schemas.microsoft.com/office/powerpoint/2010/main" val="288964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a single neuron, it is not hopeless to describe its behavior. For example, we have this Nobel Prize Winning model proposed by Hodgkin and Huxley.</a:t>
            </a:r>
          </a:p>
          <a:p>
            <a:endParaRPr lang="en-US" altLang="zh-CN" dirty="0"/>
          </a:p>
          <a:p>
            <a:r>
              <a:rPr lang="en-US" altLang="zh-CN" dirty="0"/>
              <a:t>It sees a neuron as a circuit shown on the right. This model describes the neuron firing activities from its underlying ionic mechanisms. In the end, we will have a set of nonlinear ordinary differential equations to solve.</a:t>
            </a:r>
          </a:p>
          <a:p>
            <a:r>
              <a:rPr lang="en-US" altLang="zh-CN" dirty="0"/>
              <a:t>Once we’ve chosen the parameters appropriately, it can describe a single neuron quite accurately.</a:t>
            </a:r>
          </a:p>
        </p:txBody>
      </p:sp>
      <p:sp>
        <p:nvSpPr>
          <p:cNvPr id="4" name="灯片编号占位符 3"/>
          <p:cNvSpPr>
            <a:spLocks noGrp="1"/>
          </p:cNvSpPr>
          <p:nvPr>
            <p:ph type="sldNum" sz="quarter" idx="5"/>
          </p:nvPr>
        </p:nvSpPr>
        <p:spPr/>
        <p:txBody>
          <a:bodyPr/>
          <a:lstStyle/>
          <a:p>
            <a:fld id="{CCB9B017-3994-F042-B0E8-A340B6244F6D}" type="slidenum">
              <a:rPr lang="en-US" smtClean="0"/>
              <a:t>8</a:t>
            </a:fld>
            <a:endParaRPr lang="en-US"/>
          </a:p>
        </p:txBody>
      </p:sp>
    </p:spTree>
    <p:extLst>
      <p:ext uri="{BB962C8B-B14F-4D97-AF65-F5344CB8AC3E}">
        <p14:creationId xmlns:p14="http://schemas.microsoft.com/office/powerpoint/2010/main" val="1804166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But the problem is if we have a network of neurons, what we can do with those model is very limited.</a:t>
            </a:r>
          </a:p>
          <a:p>
            <a:r>
              <a:rPr lang="en-US" altLang="zh-CN" dirty="0"/>
              <a:t>In most cases, we can only perform simulations. </a:t>
            </a:r>
          </a:p>
          <a:p>
            <a:r>
              <a:rPr lang="en-US" altLang="zh-CN" dirty="0"/>
              <a:t>Simulation is a good tool. It can, for example, [click] create beautiful visualization.</a:t>
            </a:r>
          </a:p>
        </p:txBody>
      </p:sp>
      <p:sp>
        <p:nvSpPr>
          <p:cNvPr id="4" name="灯片编号占位符 3"/>
          <p:cNvSpPr>
            <a:spLocks noGrp="1"/>
          </p:cNvSpPr>
          <p:nvPr>
            <p:ph type="sldNum" sz="quarter" idx="5"/>
          </p:nvPr>
        </p:nvSpPr>
        <p:spPr/>
        <p:txBody>
          <a:bodyPr/>
          <a:lstStyle/>
          <a:p>
            <a:fld id="{CCB9B017-3994-F042-B0E8-A340B6244F6D}" type="slidenum">
              <a:rPr lang="en-US" smtClean="0"/>
              <a:t>9</a:t>
            </a:fld>
            <a:endParaRPr lang="en-US"/>
          </a:p>
        </p:txBody>
      </p:sp>
    </p:spTree>
    <p:extLst>
      <p:ext uri="{BB962C8B-B14F-4D97-AF65-F5344CB8AC3E}">
        <p14:creationId xmlns:p14="http://schemas.microsoft.com/office/powerpoint/2010/main" val="1736616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Qualifier_Normal">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EB426326-65AF-9B48-B981-4379D75AC004}"/>
              </a:ext>
            </a:extLst>
          </p:cNvPr>
          <p:cNvSpPr>
            <a:spLocks noGrp="1"/>
          </p:cNvSpPr>
          <p:nvPr>
            <p:ph type="sldNum" sz="quarter" idx="12"/>
          </p:nvPr>
        </p:nvSpPr>
        <p:spPr>
          <a:xfrm>
            <a:off x="4133816" y="6558087"/>
            <a:ext cx="876366" cy="291381"/>
          </a:xfrm>
          <a:prstGeom prst="rect">
            <a:avLst/>
          </a:prstGeom>
        </p:spPr>
        <p:txBody>
          <a:bodyPr/>
          <a:lstStyle>
            <a:lvl1pPr algn="ctr">
              <a:defRPr sz="1100" b="0" i="0">
                <a:solidFill>
                  <a:schemeClr val="bg1">
                    <a:lumMod val="65000"/>
                  </a:schemeClr>
                </a:solidFill>
                <a:latin typeface="HelveticaNeueLT Std Thin" panose="020B0403020202020204" pitchFamily="34" charset="0"/>
                <a:ea typeface="HelveticaNeueLT Std Thin" panose="020B0403020202020204" pitchFamily="34" charset="0"/>
              </a:defRPr>
            </a:lvl1pPr>
          </a:lstStyle>
          <a:p>
            <a:fld id="{820A959D-44D5-8D40-A362-D9C954B04423}"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2ADB1AC7-602F-D84B-9D68-D99F0241A82A}"/>
              </a:ext>
            </a:extLst>
          </p:cNvPr>
          <p:cNvPicPr>
            <a:picLocks noChangeAspect="1"/>
          </p:cNvPicPr>
          <p:nvPr userDrawn="1"/>
        </p:nvPicPr>
        <p:blipFill>
          <a:blip r:embed="rId2"/>
          <a:stretch>
            <a:fillRect/>
          </a:stretch>
        </p:blipFill>
        <p:spPr>
          <a:xfrm>
            <a:off x="7037893" y="61440"/>
            <a:ext cx="1882274" cy="914400"/>
          </a:xfrm>
          <a:prstGeom prst="rect">
            <a:avLst/>
          </a:prstGeom>
        </p:spPr>
      </p:pic>
      <p:cxnSp>
        <p:nvCxnSpPr>
          <p:cNvPr id="10" name="Straight Connector 9">
            <a:extLst>
              <a:ext uri="{FF2B5EF4-FFF2-40B4-BE49-F238E27FC236}">
                <a16:creationId xmlns:a16="http://schemas.microsoft.com/office/drawing/2014/main" id="{6A198D93-F190-9A42-BA26-D84FAC77BECA}"/>
              </a:ext>
            </a:extLst>
          </p:cNvPr>
          <p:cNvCxnSpPr>
            <a:cxnSpLocks/>
          </p:cNvCxnSpPr>
          <p:nvPr userDrawn="1"/>
        </p:nvCxnSpPr>
        <p:spPr>
          <a:xfrm>
            <a:off x="4121219" y="6508928"/>
            <a:ext cx="901562"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948E4DD-28CD-B349-B84C-10E1149ABBCD}"/>
              </a:ext>
            </a:extLst>
          </p:cNvPr>
          <p:cNvSpPr>
            <a:spLocks noGrp="1"/>
          </p:cNvSpPr>
          <p:nvPr>
            <p:ph type="title"/>
          </p:nvPr>
        </p:nvSpPr>
        <p:spPr>
          <a:xfrm>
            <a:off x="363794" y="293172"/>
            <a:ext cx="6823587" cy="375417"/>
          </a:xfrm>
          <a:prstGeom prst="rect">
            <a:avLst/>
          </a:prstGeom>
        </p:spPr>
        <p:txBody>
          <a:bodyPr/>
          <a:lstStyle>
            <a:lvl1pPr>
              <a:defRPr sz="2400" b="1" i="0">
                <a:solidFill>
                  <a:schemeClr val="tx1"/>
                </a:solidFill>
                <a:latin typeface="HelveticaNeueLT Std Cn" panose="020B0506030502030204" pitchFamily="34" charset="0"/>
                <a:ea typeface="HelveticaNeueLT Std Cn" panose="020B0506030502030204" pitchFamily="34" charset="0"/>
                <a:cs typeface="HelveticaNeueLT Std Cn" panose="020B0506030502030204" pitchFamily="34" charset="0"/>
              </a:defRPr>
            </a:lvl1pPr>
          </a:lstStyle>
          <a:p>
            <a:r>
              <a:rPr lang="en-US" dirty="0"/>
              <a:t>Click to edit Master title style</a:t>
            </a:r>
          </a:p>
        </p:txBody>
      </p:sp>
    </p:spTree>
    <p:extLst>
      <p:ext uri="{BB962C8B-B14F-4D97-AF65-F5344CB8AC3E}">
        <p14:creationId xmlns:p14="http://schemas.microsoft.com/office/powerpoint/2010/main" val="71323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alifier_Dark">
    <p:bg>
      <p:bgPr>
        <a:solidFill>
          <a:schemeClr val="tx1"/>
        </a:solidFill>
        <a:effectLst/>
      </p:bgPr>
    </p:bg>
    <p:spTree>
      <p:nvGrpSpPr>
        <p:cNvPr id="1" name=""/>
        <p:cNvGrpSpPr/>
        <p:nvPr/>
      </p:nvGrpSpPr>
      <p:grpSpPr>
        <a:xfrm>
          <a:off x="0" y="0"/>
          <a:ext cx="0" cy="0"/>
          <a:chOff x="0" y="0"/>
          <a:chExt cx="0" cy="0"/>
        </a:xfrm>
      </p:grpSpPr>
      <p:pic>
        <p:nvPicPr>
          <p:cNvPr id="5" name="Picture 15">
            <a:extLst>
              <a:ext uri="{FF2B5EF4-FFF2-40B4-BE49-F238E27FC236}">
                <a16:creationId xmlns:a16="http://schemas.microsoft.com/office/drawing/2014/main" id="{3044FEF1-2D51-46DB-91E8-27ED8544E1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2005" y="66819"/>
            <a:ext cx="1877397" cy="914400"/>
          </a:xfrm>
          <a:prstGeom prst="rect">
            <a:avLst/>
          </a:prstGeom>
        </p:spPr>
      </p:pic>
    </p:spTree>
    <p:extLst>
      <p:ext uri="{BB962C8B-B14F-4D97-AF65-F5344CB8AC3E}">
        <p14:creationId xmlns:p14="http://schemas.microsoft.com/office/powerpoint/2010/main" val="571196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495753"/>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7.png"/><Relationship Id="rId7" Type="http://schemas.openxmlformats.org/officeDocument/2006/relationships/image" Target="../media/image10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711.png"/><Relationship Id="rId3" Type="http://schemas.microsoft.com/office/2017/06/relationships/model3d" Target="../media/model3d1.glb"/><Relationship Id="rId12"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40.png"/><Relationship Id="rId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3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11.png"/><Relationship Id="rId3" Type="http://schemas.microsoft.com/office/2017/06/relationships/model3d" Target="../media/model3d1.glb"/><Relationship Id="rId12"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40.png"/><Relationship Id="rId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32.png"/></Relationships>
</file>

<file path=ppt/slides/_rels/slide21.xml.rels><?xml version="1.0" encoding="UTF-8" standalone="yes"?>
<Relationships xmlns="http://schemas.openxmlformats.org/package/2006/relationships"><Relationship Id="rId26" Type="http://schemas.openxmlformats.org/officeDocument/2006/relationships/image" Target="../media/image22.png"/><Relationship Id="rId3" Type="http://schemas.openxmlformats.org/officeDocument/2006/relationships/image" Target="../media/image20.png"/><Relationship Id="rId21" Type="http://schemas.openxmlformats.org/officeDocument/2006/relationships/image" Target="../media/image170.png"/><Relationship Id="rId25" Type="http://schemas.openxmlformats.org/officeDocument/2006/relationships/image" Target="../media/image17.png"/><Relationship Id="rId2" Type="http://schemas.openxmlformats.org/officeDocument/2006/relationships/notesSlide" Target="../notesSlides/notesSlide21.xml"/><Relationship Id="rId20" Type="http://schemas.openxmlformats.org/officeDocument/2006/relationships/image" Target="../media/image160.PNG"/><Relationship Id="rId29" Type="http://schemas.openxmlformats.org/officeDocument/2006/relationships/image" Target="../media/image25.png"/><Relationship Id="rId1" Type="http://schemas.openxmlformats.org/officeDocument/2006/relationships/slideLayout" Target="../slideLayouts/slideLayout1.xml"/><Relationship Id="rId24" Type="http://schemas.openxmlformats.org/officeDocument/2006/relationships/image" Target="../media/image17.png"/><Relationship Id="rId23" Type="http://schemas.microsoft.com/office/2017/06/relationships/model3d" Target="../media/model3d1.glb"/><Relationship Id="rId28" Type="http://schemas.openxmlformats.org/officeDocument/2006/relationships/image" Target="../media/image24.png"/><Relationship Id="rId4" Type="http://schemas.openxmlformats.org/officeDocument/2006/relationships/image" Target="../media/image21.png"/><Relationship Id="rId22" Type="http://schemas.openxmlformats.org/officeDocument/2006/relationships/image" Target="../media/image180.png"/><Relationship Id="rId27" Type="http://schemas.openxmlformats.org/officeDocument/2006/relationships/image" Target="../media/image23.png"/></Relationships>
</file>

<file path=ppt/slides/_rels/slide22.xml.rels><?xml version="1.0" encoding="UTF-8" standalone="yes"?>
<Relationships xmlns="http://schemas.openxmlformats.org/package/2006/relationships"><Relationship Id="rId26" Type="http://schemas.openxmlformats.org/officeDocument/2006/relationships/image" Target="../media/image22.png"/><Relationship Id="rId3" Type="http://schemas.openxmlformats.org/officeDocument/2006/relationships/image" Target="../media/image20.png"/><Relationship Id="rId21" Type="http://schemas.openxmlformats.org/officeDocument/2006/relationships/image" Target="../media/image170.png"/><Relationship Id="rId25" Type="http://schemas.openxmlformats.org/officeDocument/2006/relationships/image" Target="../media/image17.png"/><Relationship Id="rId2" Type="http://schemas.openxmlformats.org/officeDocument/2006/relationships/notesSlide" Target="../notesSlides/notesSlide22.xml"/><Relationship Id="rId20" Type="http://schemas.openxmlformats.org/officeDocument/2006/relationships/image" Target="../media/image160.PNG"/><Relationship Id="rId29" Type="http://schemas.openxmlformats.org/officeDocument/2006/relationships/image" Target="../media/image25.png"/><Relationship Id="rId1" Type="http://schemas.openxmlformats.org/officeDocument/2006/relationships/slideLayout" Target="../slideLayouts/slideLayout1.xml"/><Relationship Id="rId24" Type="http://schemas.openxmlformats.org/officeDocument/2006/relationships/image" Target="../media/image17.png"/><Relationship Id="rId23" Type="http://schemas.microsoft.com/office/2017/06/relationships/model3d" Target="../media/model3d1.glb"/><Relationship Id="rId28" Type="http://schemas.openxmlformats.org/officeDocument/2006/relationships/image" Target="../media/image24.png"/><Relationship Id="rId31" Type="http://schemas.openxmlformats.org/officeDocument/2006/relationships/image" Target="../media/image27.png"/><Relationship Id="rId4" Type="http://schemas.openxmlformats.org/officeDocument/2006/relationships/image" Target="../media/image21.png"/><Relationship Id="rId22" Type="http://schemas.openxmlformats.org/officeDocument/2006/relationships/image" Target="../media/image180.png"/><Relationship Id="rId27" Type="http://schemas.openxmlformats.org/officeDocument/2006/relationships/image" Target="../media/image23.png"/><Relationship Id="rId30"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9"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70.png"/><Relationship Id="rId34" Type="http://schemas.microsoft.com/office/2017/06/relationships/model3d" Target="../media/model3d1.glb"/><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33" Type="http://schemas.openxmlformats.org/officeDocument/2006/relationships/image" Target="../media/image160.PNG"/><Relationship Id="rId38" Type="http://schemas.openxmlformats.org/officeDocument/2006/relationships/image" Target="../media/image23.png"/><Relationship Id="rId2" Type="http://schemas.openxmlformats.org/officeDocument/2006/relationships/notesSlide" Target="../notesSlides/notesSlide23.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711.png"/><Relationship Id="rId1" Type="http://schemas.openxmlformats.org/officeDocument/2006/relationships/slideLayout" Target="../slideLayouts/slideLayout1.xml"/><Relationship Id="rId6" Type="http://schemas.openxmlformats.org/officeDocument/2006/relationships/image" Target="../media/image280.png"/><Relationship Id="rId11" Type="http://schemas.openxmlformats.org/officeDocument/2006/relationships/image" Target="../media/image33.png"/><Relationship Id="rId32" Type="http://schemas.openxmlformats.org/officeDocument/2006/relationships/image" Target="../media/image48.png"/><Relationship Id="rId37" Type="http://schemas.openxmlformats.org/officeDocument/2006/relationships/image" Target="../media/image22.png"/><Relationship Id="rId5" Type="http://schemas.openxmlformats.org/officeDocument/2006/relationships/image" Target="../media/image270.png"/><Relationship Id="rId15" Type="http://schemas.openxmlformats.org/officeDocument/2006/relationships/image" Target="../media/image37.png"/><Relationship Id="rId36" Type="http://schemas.openxmlformats.org/officeDocument/2006/relationships/image" Target="../media/image17.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47.png"/><Relationship Id="rId4" Type="http://schemas.openxmlformats.org/officeDocument/2006/relationships/image" Target="../media/image260.png"/><Relationship Id="rId9" Type="http://schemas.openxmlformats.org/officeDocument/2006/relationships/image" Target="../media/image31.png"/><Relationship Id="rId14" Type="http://schemas.openxmlformats.org/officeDocument/2006/relationships/image" Target="../media/image36.png"/><Relationship Id="rId30" Type="http://schemas.openxmlformats.org/officeDocument/2006/relationships/image" Target="../media/image46.png"/><Relationship Id="rId22" Type="http://schemas.openxmlformats.org/officeDocument/2006/relationships/image" Target="../media/image180.png"/><Relationship Id="rId35"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9"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70.png"/><Relationship Id="rId34" Type="http://schemas.microsoft.com/office/2017/06/relationships/model3d" Target="../media/model3d1.glb"/><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33" Type="http://schemas.openxmlformats.org/officeDocument/2006/relationships/image" Target="../media/image160.PNG"/><Relationship Id="rId38" Type="http://schemas.openxmlformats.org/officeDocument/2006/relationships/image" Target="../media/image23.png"/><Relationship Id="rId2" Type="http://schemas.openxmlformats.org/officeDocument/2006/relationships/notesSlide" Target="../notesSlides/notesSlide24.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711.png"/><Relationship Id="rId1" Type="http://schemas.openxmlformats.org/officeDocument/2006/relationships/slideLayout" Target="../slideLayouts/slideLayout1.xml"/><Relationship Id="rId6" Type="http://schemas.openxmlformats.org/officeDocument/2006/relationships/image" Target="../media/image280.png"/><Relationship Id="rId11" Type="http://schemas.openxmlformats.org/officeDocument/2006/relationships/image" Target="../media/image33.png"/><Relationship Id="rId32" Type="http://schemas.openxmlformats.org/officeDocument/2006/relationships/image" Target="../media/image48.png"/><Relationship Id="rId37" Type="http://schemas.openxmlformats.org/officeDocument/2006/relationships/image" Target="../media/image22.png"/><Relationship Id="rId5" Type="http://schemas.openxmlformats.org/officeDocument/2006/relationships/image" Target="../media/image270.png"/><Relationship Id="rId15" Type="http://schemas.openxmlformats.org/officeDocument/2006/relationships/image" Target="../media/image37.png"/><Relationship Id="rId36" Type="http://schemas.openxmlformats.org/officeDocument/2006/relationships/image" Target="../media/image17.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47.png"/><Relationship Id="rId4" Type="http://schemas.openxmlformats.org/officeDocument/2006/relationships/image" Target="../media/image260.png"/><Relationship Id="rId9" Type="http://schemas.openxmlformats.org/officeDocument/2006/relationships/image" Target="../media/image31.png"/><Relationship Id="rId14" Type="http://schemas.openxmlformats.org/officeDocument/2006/relationships/image" Target="../media/image36.png"/><Relationship Id="rId30" Type="http://schemas.openxmlformats.org/officeDocument/2006/relationships/image" Target="../media/image46.png"/><Relationship Id="rId22" Type="http://schemas.openxmlformats.org/officeDocument/2006/relationships/image" Target="../media/image180.png"/><Relationship Id="rId35"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0.PNG"/><Relationship Id="rId7" Type="http://schemas.openxmlformats.org/officeDocument/2006/relationships/image" Target="../media/image17.png"/><Relationship Id="rId12"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microsoft.com/office/2017/06/relationships/model3d" Target="../media/model3d1.glb"/><Relationship Id="rId11" Type="http://schemas.openxmlformats.org/officeDocument/2006/relationships/image" Target="../media/image51.png"/><Relationship Id="rId5" Type="http://schemas.openxmlformats.org/officeDocument/2006/relationships/image" Target="../media/image180.png"/><Relationship Id="rId10" Type="http://schemas.openxmlformats.org/officeDocument/2006/relationships/image" Target="../media/image50.png"/><Relationship Id="rId4" Type="http://schemas.openxmlformats.org/officeDocument/2006/relationships/image" Target="../media/image170.png"/><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0.PNG"/><Relationship Id="rId7" Type="http://schemas.openxmlformats.org/officeDocument/2006/relationships/image" Target="../media/image17.png"/><Relationship Id="rId12" Type="http://schemas.openxmlformats.org/officeDocument/2006/relationships/image" Target="../media/image43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17/06/relationships/model3d" Target="../media/model3d1.glb"/><Relationship Id="rId11" Type="http://schemas.openxmlformats.org/officeDocument/2006/relationships/image" Target="../media/image51.png"/><Relationship Id="rId5" Type="http://schemas.openxmlformats.org/officeDocument/2006/relationships/image" Target="../media/image180.png"/><Relationship Id="rId10" Type="http://schemas.openxmlformats.org/officeDocument/2006/relationships/image" Target="../media/image50.png"/><Relationship Id="rId4" Type="http://schemas.openxmlformats.org/officeDocument/2006/relationships/image" Target="../media/image170.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0.PNG"/><Relationship Id="rId7" Type="http://schemas.openxmlformats.org/officeDocument/2006/relationships/image" Target="../media/image17.png"/><Relationship Id="rId12"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microsoft.com/office/2017/06/relationships/model3d" Target="../media/model3d1.glb"/><Relationship Id="rId11" Type="http://schemas.openxmlformats.org/officeDocument/2006/relationships/image" Target="../media/image51.png"/><Relationship Id="rId5" Type="http://schemas.openxmlformats.org/officeDocument/2006/relationships/image" Target="../media/image180.png"/><Relationship Id="rId10" Type="http://schemas.openxmlformats.org/officeDocument/2006/relationships/image" Target="../media/image50.png"/><Relationship Id="rId4" Type="http://schemas.openxmlformats.org/officeDocument/2006/relationships/image" Target="../media/image170.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png"/><Relationship Id="rId3" Type="http://schemas.openxmlformats.org/officeDocument/2006/relationships/image" Target="../media/image54.png"/><Relationship Id="rId7" Type="http://schemas.openxmlformats.org/officeDocument/2006/relationships/image" Target="../media/image160.PNG"/><Relationship Id="rId12" Type="http://schemas.openxmlformats.org/officeDocument/2006/relationships/image" Target="../media/image44.png"/><Relationship Id="rId17" Type="http://schemas.openxmlformats.org/officeDocument/2006/relationships/image" Target="../media/image51.png"/><Relationship Id="rId2" Type="http://schemas.openxmlformats.org/officeDocument/2006/relationships/notesSlide" Target="../notesSlides/notesSlide28.xml"/><Relationship Id="rId16"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44.png"/><Relationship Id="rId5" Type="http://schemas.openxmlformats.org/officeDocument/2006/relationships/image" Target="../media/image56.png"/><Relationship Id="rId15" Type="http://schemas.openxmlformats.org/officeDocument/2006/relationships/image" Target="../media/image49.png"/><Relationship Id="rId10" Type="http://schemas.microsoft.com/office/2017/06/relationships/model3d" Target="../media/model3d1.glb"/><Relationship Id="rId4" Type="http://schemas.openxmlformats.org/officeDocument/2006/relationships/image" Target="../media/image55.png"/><Relationship Id="rId9" Type="http://schemas.openxmlformats.org/officeDocument/2006/relationships/image" Target="../media/image180.png"/><Relationship Id="rId1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4.png"/><Relationship Id="rId18" Type="http://schemas.openxmlformats.org/officeDocument/2006/relationships/image" Target="../media/image61.png"/><Relationship Id="rId26" Type="http://schemas.openxmlformats.org/officeDocument/2006/relationships/image" Target="../media/image73.png"/><Relationship Id="rId3" Type="http://schemas.microsoft.com/office/2017/06/relationships/model3d" Target="../media/model3d2.glb"/><Relationship Id="rId21" Type="http://schemas.openxmlformats.org/officeDocument/2006/relationships/image" Target="../media/image70.png"/><Relationship Id="rId7" Type="http://schemas.openxmlformats.org/officeDocument/2006/relationships/image" Target="../media/image52.png"/><Relationship Id="rId12" Type="http://schemas.openxmlformats.org/officeDocument/2006/relationships/image" Target="../media/image63.png"/><Relationship Id="rId17" Type="http://schemas.openxmlformats.org/officeDocument/2006/relationships/image" Target="../media/image610.png"/><Relationship Id="rId25" Type="http://schemas.openxmlformats.org/officeDocument/2006/relationships/image" Target="../media/image150.png"/><Relationship Id="rId2" Type="http://schemas.openxmlformats.org/officeDocument/2006/relationships/notesSlide" Target="../notesSlides/notesSlide29.xml"/><Relationship Id="rId16" Type="http://schemas.openxmlformats.org/officeDocument/2006/relationships/image" Target="../media/image60.png"/><Relationship Id="rId20" Type="http://schemas.openxmlformats.org/officeDocument/2006/relationships/image" Target="../media/image69.png"/><Relationship Id="rId1" Type="http://schemas.openxmlformats.org/officeDocument/2006/relationships/slideLayout" Target="../slideLayouts/slideLayout1.xml"/><Relationship Id="rId6" Type="http://schemas.microsoft.com/office/2017/06/relationships/model3d" Target="../media/model3d1.glb"/><Relationship Id="rId11" Type="http://schemas.openxmlformats.org/officeDocument/2006/relationships/image" Target="../media/image62.png"/><Relationship Id="rId24" Type="http://schemas.openxmlformats.org/officeDocument/2006/relationships/image" Target="../media/image66.png"/><Relationship Id="rId5" Type="http://schemas.openxmlformats.org/officeDocument/2006/relationships/image" Target="../media/image45.png"/><Relationship Id="rId15" Type="http://schemas.openxmlformats.org/officeDocument/2006/relationships/image" Target="../media/image59.png"/><Relationship Id="rId23" Type="http://schemas.openxmlformats.org/officeDocument/2006/relationships/image" Target="../media/image650.png"/><Relationship Id="rId28" Type="http://schemas.openxmlformats.org/officeDocument/2006/relationships/image" Target="../media/image75.png"/><Relationship Id="rId10" Type="http://schemas.openxmlformats.org/officeDocument/2006/relationships/image" Target="../media/image58.png"/><Relationship Id="rId19" Type="http://schemas.openxmlformats.org/officeDocument/2006/relationships/image" Target="../media/image68.png"/><Relationship Id="rId4" Type="http://schemas.openxmlformats.org/officeDocument/2006/relationships/image" Target="../media/image45.png"/><Relationship Id="rId9" Type="http://schemas.openxmlformats.org/officeDocument/2006/relationships/image" Target="../media/image58.png"/><Relationship Id="rId14" Type="http://schemas.openxmlformats.org/officeDocument/2006/relationships/image" Target="../media/image59.png"/><Relationship Id="rId22" Type="http://schemas.openxmlformats.org/officeDocument/2006/relationships/image" Target="../media/image65.png"/><Relationship Id="rId27"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7.png"/><Relationship Id="rId7"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17/06/relationships/model3d" Target="../media/model3d1.glb"/><Relationship Id="rId7" Type="http://schemas.openxmlformats.org/officeDocument/2006/relationships/image" Target="../media/image50.png"/><Relationship Id="rId12" Type="http://schemas.openxmlformats.org/officeDocument/2006/relationships/image" Target="../media/image680.png"/><Relationship Id="rId2" Type="http://schemas.openxmlformats.org/officeDocument/2006/relationships/notesSlide" Target="../notesSlides/notesSlide31.xml"/><Relationship Id="rId16" Type="http://schemas.openxmlformats.org/officeDocument/2006/relationships/image" Target="../media/image732.pn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670.png"/><Relationship Id="rId5" Type="http://schemas.openxmlformats.org/officeDocument/2006/relationships/image" Target="../media/image17.png"/><Relationship Id="rId15" Type="http://schemas.openxmlformats.org/officeDocument/2006/relationships/image" Target="../media/image722.png"/><Relationship Id="rId10" Type="http://schemas.openxmlformats.org/officeDocument/2006/relationships/image" Target="../media/image660.png"/><Relationship Id="rId4" Type="http://schemas.openxmlformats.org/officeDocument/2006/relationships/image" Target="../media/image17.png"/><Relationship Id="rId14" Type="http://schemas.openxmlformats.org/officeDocument/2006/relationships/image" Target="../media/image713.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80.png"/><Relationship Id="rId3" Type="http://schemas.microsoft.com/office/2017/06/relationships/model3d" Target="../media/model3d1.glb"/><Relationship Id="rId7" Type="http://schemas.openxmlformats.org/officeDocument/2006/relationships/image" Target="../media/image50.png"/><Relationship Id="rId12" Type="http://schemas.openxmlformats.org/officeDocument/2006/relationships/image" Target="../media/image680.png"/><Relationship Id="rId2" Type="http://schemas.openxmlformats.org/officeDocument/2006/relationships/notesSlide" Target="../notesSlides/notesSlide32.xml"/><Relationship Id="rId16" Type="http://schemas.openxmlformats.org/officeDocument/2006/relationships/image" Target="../media/image732.pn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670.png"/><Relationship Id="rId5" Type="http://schemas.openxmlformats.org/officeDocument/2006/relationships/image" Target="../media/image17.png"/><Relationship Id="rId15" Type="http://schemas.openxmlformats.org/officeDocument/2006/relationships/image" Target="../media/image722.png"/><Relationship Id="rId10" Type="http://schemas.openxmlformats.org/officeDocument/2006/relationships/image" Target="../media/image660.png"/><Relationship Id="rId4" Type="http://schemas.openxmlformats.org/officeDocument/2006/relationships/image" Target="../media/image17.png"/><Relationship Id="rId9" Type="http://schemas.openxmlformats.org/officeDocument/2006/relationships/image" Target="../media/image671.png"/><Relationship Id="rId14" Type="http://schemas.openxmlformats.org/officeDocument/2006/relationships/image" Target="../media/image713.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81.png"/><Relationship Id="rId3" Type="http://schemas.microsoft.com/office/2017/06/relationships/model3d" Target="../media/model3d1.glb"/><Relationship Id="rId7" Type="http://schemas.openxmlformats.org/officeDocument/2006/relationships/image" Target="../media/image50.png"/><Relationship Id="rId12" Type="http://schemas.openxmlformats.org/officeDocument/2006/relationships/image" Target="../media/image680.png"/><Relationship Id="rId2" Type="http://schemas.openxmlformats.org/officeDocument/2006/relationships/notesSlide" Target="../notesSlides/notesSlide33.xml"/><Relationship Id="rId16" Type="http://schemas.openxmlformats.org/officeDocument/2006/relationships/image" Target="../media/image732.pn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670.png"/><Relationship Id="rId5" Type="http://schemas.openxmlformats.org/officeDocument/2006/relationships/image" Target="../media/image17.png"/><Relationship Id="rId15" Type="http://schemas.openxmlformats.org/officeDocument/2006/relationships/image" Target="../media/image722.png"/><Relationship Id="rId10" Type="http://schemas.openxmlformats.org/officeDocument/2006/relationships/image" Target="../media/image660.png"/><Relationship Id="rId4" Type="http://schemas.openxmlformats.org/officeDocument/2006/relationships/image" Target="../media/image17.png"/><Relationship Id="rId9" Type="http://schemas.openxmlformats.org/officeDocument/2006/relationships/image" Target="../media/image671.png"/><Relationship Id="rId14" Type="http://schemas.openxmlformats.org/officeDocument/2006/relationships/image" Target="../media/image713.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21.png"/><Relationship Id="rId3" Type="http://schemas.microsoft.com/office/2017/06/relationships/model3d" Target="../media/model3d1.glb"/><Relationship Id="rId7" Type="http://schemas.openxmlformats.org/officeDocument/2006/relationships/image" Target="../media/image50.png"/><Relationship Id="rId12" Type="http://schemas.openxmlformats.org/officeDocument/2006/relationships/image" Target="../media/image71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680.png"/><Relationship Id="rId5" Type="http://schemas.openxmlformats.org/officeDocument/2006/relationships/image" Target="../media/image17.png"/><Relationship Id="rId10" Type="http://schemas.openxmlformats.org/officeDocument/2006/relationships/image" Target="../media/image670.png"/><Relationship Id="rId4" Type="http://schemas.openxmlformats.org/officeDocument/2006/relationships/image" Target="../media/image17.png"/><Relationship Id="rId9" Type="http://schemas.openxmlformats.org/officeDocument/2006/relationships/image" Target="../media/image660.png"/><Relationship Id="rId14" Type="http://schemas.openxmlformats.org/officeDocument/2006/relationships/image" Target="../media/image731.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761.png"/><Relationship Id="rId4" Type="http://schemas.openxmlformats.org/officeDocument/2006/relationships/image" Target="../media/image751.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4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91.png"/><Relationship Id="rId3" Type="http://schemas.microsoft.com/office/2017/06/relationships/model3d" Target="../media/model3d1.glb"/><Relationship Id="rId7" Type="http://schemas.openxmlformats.org/officeDocument/2006/relationships/image" Target="../media/image860.png"/><Relationship Id="rId12"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51.png"/><Relationship Id="rId11" Type="http://schemas.openxmlformats.org/officeDocument/2006/relationships/image" Target="../media/image89.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88.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93.png"/><Relationship Id="rId3" Type="http://schemas.microsoft.com/office/2017/06/relationships/model3d" Target="../media/model3d1.glb"/><Relationship Id="rId7" Type="http://schemas.openxmlformats.org/officeDocument/2006/relationships/image" Target="../media/image860.png"/><Relationship Id="rId12" Type="http://schemas.openxmlformats.org/officeDocument/2006/relationships/image" Target="../media/image90.png"/><Relationship Id="rId2" Type="http://schemas.openxmlformats.org/officeDocument/2006/relationships/notesSlide" Target="../notesSlides/notesSlide40.xml"/><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51.png"/><Relationship Id="rId11" Type="http://schemas.openxmlformats.org/officeDocument/2006/relationships/image" Target="../media/image92.png"/><Relationship Id="rId5" Type="http://schemas.openxmlformats.org/officeDocument/2006/relationships/image" Target="../media/image17.png"/><Relationship Id="rId15" Type="http://schemas.openxmlformats.org/officeDocument/2006/relationships/image" Target="../media/image94.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88.png"/><Relationship Id="rId14" Type="http://schemas.openxmlformats.org/officeDocument/2006/relationships/image" Target="../media/image27.png"/></Relationships>
</file>

<file path=ppt/slides/_rels/slide41.xml.rels><?xml version="1.0" encoding="UTF-8" standalone="yes"?>
<Relationships xmlns="http://schemas.openxmlformats.org/package/2006/relationships"><Relationship Id="rId8" Type="http://schemas.openxmlformats.org/officeDocument/2006/relationships/image" Target="../media/image780.png"/><Relationship Id="rId3" Type="http://schemas.microsoft.com/office/2017/06/relationships/model3d" Target="../media/model3d1.glb"/><Relationship Id="rId7" Type="http://schemas.openxmlformats.org/officeDocument/2006/relationships/image" Target="../media/image770.png"/><Relationship Id="rId12" Type="http://schemas.openxmlformats.org/officeDocument/2006/relationships/image" Target="../media/image82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810.png"/><Relationship Id="rId10" Type="http://schemas.openxmlformats.org/officeDocument/2006/relationships/image" Target="../media/image96.png"/><Relationship Id="rId4" Type="http://schemas.openxmlformats.org/officeDocument/2006/relationships/image" Target="../media/image17.png"/><Relationship Id="rId9" Type="http://schemas.openxmlformats.org/officeDocument/2006/relationships/image" Target="../media/image790.png"/></Relationships>
</file>

<file path=ppt/slides/_rels/slide42.xml.rels><?xml version="1.0" encoding="UTF-8" standalone="yes"?>
<Relationships xmlns="http://schemas.openxmlformats.org/package/2006/relationships"><Relationship Id="rId8" Type="http://schemas.openxmlformats.org/officeDocument/2006/relationships/image" Target="../media/image780.png"/><Relationship Id="rId3" Type="http://schemas.microsoft.com/office/2017/06/relationships/model3d" Target="../media/model3d1.glb"/><Relationship Id="rId7" Type="http://schemas.openxmlformats.org/officeDocument/2006/relationships/image" Target="../media/image770.png"/><Relationship Id="rId12" Type="http://schemas.openxmlformats.org/officeDocument/2006/relationships/image" Target="../media/image85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840.png"/><Relationship Id="rId10" Type="http://schemas.openxmlformats.org/officeDocument/2006/relationships/image" Target="../media/image830.png"/><Relationship Id="rId4" Type="http://schemas.openxmlformats.org/officeDocument/2006/relationships/image" Target="../media/image17.png"/><Relationship Id="rId9" Type="http://schemas.openxmlformats.org/officeDocument/2006/relationships/image" Target="../media/image790.png"/></Relationships>
</file>

<file path=ppt/slides/_rels/slide43.xml.rels><?xml version="1.0" encoding="UTF-8" standalone="yes"?>
<Relationships xmlns="http://schemas.openxmlformats.org/package/2006/relationships"><Relationship Id="rId8" Type="http://schemas.openxmlformats.org/officeDocument/2006/relationships/image" Target="../media/image780.png"/><Relationship Id="rId3" Type="http://schemas.microsoft.com/office/2017/06/relationships/model3d" Target="../media/model3d1.glb"/><Relationship Id="rId7" Type="http://schemas.openxmlformats.org/officeDocument/2006/relationships/image" Target="../media/image770.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7.png"/><Relationship Id="rId10" Type="http://schemas.openxmlformats.org/officeDocument/2006/relationships/image" Target="../media/image880.png"/><Relationship Id="rId4" Type="http://schemas.openxmlformats.org/officeDocument/2006/relationships/image" Target="../media/image17.png"/><Relationship Id="rId9" Type="http://schemas.openxmlformats.org/officeDocument/2006/relationships/image" Target="../media/image790.png"/></Relationships>
</file>

<file path=ppt/slides/_rels/slide44.xml.rels><?xml version="1.0" encoding="UTF-8" standalone="yes"?>
<Relationships xmlns="http://schemas.openxmlformats.org/package/2006/relationships"><Relationship Id="rId8" Type="http://schemas.openxmlformats.org/officeDocument/2006/relationships/image" Target="../media/image770.png"/><Relationship Id="rId13" Type="http://schemas.openxmlformats.org/officeDocument/2006/relationships/image" Target="../media/image921.png"/><Relationship Id="rId3" Type="http://schemas.microsoft.com/office/2017/06/relationships/model3d" Target="../media/model3d1.glb"/><Relationship Id="rId7" Type="http://schemas.openxmlformats.org/officeDocument/2006/relationships/image" Target="../media/image17.png"/><Relationship Id="rId12" Type="http://schemas.openxmlformats.org/officeDocument/2006/relationships/image" Target="../media/image900.png"/><Relationship Id="rId2" Type="http://schemas.openxmlformats.org/officeDocument/2006/relationships/notesSlide" Target="../notesSlides/notesSlide44.xml"/><Relationship Id="rId1" Type="http://schemas.openxmlformats.org/officeDocument/2006/relationships/slideLayout" Target="../slideLayouts/slideLayout1.xml"/><Relationship Id="rId10" Type="http://schemas.openxmlformats.org/officeDocument/2006/relationships/image" Target="../media/image790.png"/><Relationship Id="rId4" Type="http://schemas.openxmlformats.org/officeDocument/2006/relationships/image" Target="../media/image17.png"/><Relationship Id="rId9" Type="http://schemas.openxmlformats.org/officeDocument/2006/relationships/image" Target="../media/image780.png"/></Relationships>
</file>

<file path=ppt/slides/_rels/slide45.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761.png"/></Relationships>
</file>

<file path=ppt/slides/_rels/slide4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10.png"/><Relationship Id="rId7"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20.png"/><Relationship Id="rId10" Type="http://schemas.openxmlformats.org/officeDocument/2006/relationships/image" Target="../media/image970.png"/><Relationship Id="rId4" Type="http://schemas.openxmlformats.org/officeDocument/2006/relationships/image" Target="../media/image761.png"/><Relationship Id="rId9" Type="http://schemas.openxmlformats.org/officeDocument/2006/relationships/image" Target="../media/image960.png"/></Relationships>
</file>

<file path=ppt/slides/_rels/slide47.xml.rels><?xml version="1.0" encoding="UTF-8" standalone="yes"?>
<Relationships xmlns="http://schemas.openxmlformats.org/package/2006/relationships"><Relationship Id="rId8" Type="http://schemas.openxmlformats.org/officeDocument/2006/relationships/image" Target="../media/image780.png"/><Relationship Id="rId3" Type="http://schemas.microsoft.com/office/2017/06/relationships/model3d" Target="../media/model3d1.glb"/><Relationship Id="rId7" Type="http://schemas.openxmlformats.org/officeDocument/2006/relationships/image" Target="../media/image770.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7.png"/><Relationship Id="rId10" Type="http://schemas.openxmlformats.org/officeDocument/2006/relationships/image" Target="../media/image880.png"/><Relationship Id="rId4" Type="http://schemas.openxmlformats.org/officeDocument/2006/relationships/image" Target="../media/image17.png"/><Relationship Id="rId9" Type="http://schemas.openxmlformats.org/officeDocument/2006/relationships/image" Target="../media/image790.png"/></Relationships>
</file>

<file path=ppt/slides/_rels/slide48.xml.rels><?xml version="1.0" encoding="UTF-8" standalone="yes"?>
<Relationships xmlns="http://schemas.openxmlformats.org/package/2006/relationships"><Relationship Id="rId3" Type="http://schemas.openxmlformats.org/officeDocument/2006/relationships/image" Target="../media/image990.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0.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15.png"/><Relationship Id="rId18" Type="http://schemas.openxmlformats.org/officeDocument/2006/relationships/image" Target="../media/image117.png"/><Relationship Id="rId3" Type="http://schemas.openxmlformats.org/officeDocument/2006/relationships/image" Target="../media/image106.png"/><Relationship Id="rId7" Type="http://schemas.openxmlformats.org/officeDocument/2006/relationships/image" Target="../media/image17.png"/><Relationship Id="rId12" Type="http://schemas.openxmlformats.org/officeDocument/2006/relationships/image" Target="../media/image114.png"/><Relationship Id="rId17" Type="http://schemas.openxmlformats.org/officeDocument/2006/relationships/image" Target="../media/image116.png"/><Relationship Id="rId2" Type="http://schemas.openxmlformats.org/officeDocument/2006/relationships/notesSlide" Target="../notesSlides/notesSlide51.xml"/><Relationship Id="rId16" Type="http://schemas.openxmlformats.org/officeDocument/2006/relationships/image" Target="../media/image109.png"/><Relationship Id="rId1" Type="http://schemas.openxmlformats.org/officeDocument/2006/relationships/slideLayout" Target="../slideLayouts/slideLayout1.xml"/><Relationship Id="rId6" Type="http://schemas.microsoft.com/office/2017/06/relationships/model3d" Target="../media/model3d1.glb"/><Relationship Id="rId11" Type="http://schemas.openxmlformats.org/officeDocument/2006/relationships/image" Target="../media/image113.png"/><Relationship Id="rId5" Type="http://schemas.openxmlformats.org/officeDocument/2006/relationships/image" Target="../media/image110.png"/><Relationship Id="rId15" Type="http://schemas.openxmlformats.org/officeDocument/2006/relationships/image" Target="../media/image108.png"/><Relationship Id="rId10" Type="http://schemas.openxmlformats.org/officeDocument/2006/relationships/image" Target="../media/image112.png"/><Relationship Id="rId9" Type="http://schemas.openxmlformats.org/officeDocument/2006/relationships/image" Target="../media/image111.png"/><Relationship Id="rId14" Type="http://schemas.openxmlformats.org/officeDocument/2006/relationships/image" Target="../media/image107.png"/></Relationships>
</file>

<file path=ppt/slides/_rels/slide5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15.png"/><Relationship Id="rId18" Type="http://schemas.openxmlformats.org/officeDocument/2006/relationships/image" Target="../media/image117.png"/><Relationship Id="rId3" Type="http://schemas.openxmlformats.org/officeDocument/2006/relationships/image" Target="../media/image106.png"/><Relationship Id="rId21" Type="http://schemas.openxmlformats.org/officeDocument/2006/relationships/image" Target="../media/image120.png"/><Relationship Id="rId7" Type="http://schemas.openxmlformats.org/officeDocument/2006/relationships/image" Target="../media/image17.png"/><Relationship Id="rId12" Type="http://schemas.openxmlformats.org/officeDocument/2006/relationships/image" Target="../media/image114.png"/><Relationship Id="rId17" Type="http://schemas.openxmlformats.org/officeDocument/2006/relationships/image" Target="../media/image116.png"/><Relationship Id="rId2" Type="http://schemas.openxmlformats.org/officeDocument/2006/relationships/notesSlide" Target="../notesSlides/notesSlide52.xml"/><Relationship Id="rId16" Type="http://schemas.openxmlformats.org/officeDocument/2006/relationships/image" Target="../media/image109.png"/><Relationship Id="rId20" Type="http://schemas.openxmlformats.org/officeDocument/2006/relationships/image" Target="../media/image119.png"/><Relationship Id="rId1" Type="http://schemas.openxmlformats.org/officeDocument/2006/relationships/slideLayout" Target="../slideLayouts/slideLayout1.xml"/><Relationship Id="rId6" Type="http://schemas.microsoft.com/office/2017/06/relationships/model3d" Target="../media/model3d1.glb"/><Relationship Id="rId11" Type="http://schemas.openxmlformats.org/officeDocument/2006/relationships/image" Target="../media/image113.png"/><Relationship Id="rId24" Type="http://schemas.openxmlformats.org/officeDocument/2006/relationships/image" Target="../media/image123.png"/><Relationship Id="rId5" Type="http://schemas.openxmlformats.org/officeDocument/2006/relationships/image" Target="../media/image110.png"/><Relationship Id="rId15" Type="http://schemas.openxmlformats.org/officeDocument/2006/relationships/image" Target="../media/image108.png"/><Relationship Id="rId23" Type="http://schemas.openxmlformats.org/officeDocument/2006/relationships/image" Target="../media/image122.png"/><Relationship Id="rId10" Type="http://schemas.openxmlformats.org/officeDocument/2006/relationships/image" Target="../media/image112.png"/><Relationship Id="rId19" Type="http://schemas.openxmlformats.org/officeDocument/2006/relationships/image" Target="../media/image118.png"/><Relationship Id="rId9" Type="http://schemas.openxmlformats.org/officeDocument/2006/relationships/image" Target="../media/image111.png"/><Relationship Id="rId14" Type="http://schemas.openxmlformats.org/officeDocument/2006/relationships/image" Target="../media/image107.png"/><Relationship Id="rId22" Type="http://schemas.openxmlformats.org/officeDocument/2006/relationships/image" Target="../media/image121.png"/></Relationships>
</file>

<file path=ppt/slides/_rels/slide53.xml.rels><?xml version="1.0" encoding="UTF-8" standalone="yes"?>
<Relationships xmlns="http://schemas.openxmlformats.org/package/2006/relationships"><Relationship Id="rId8" Type="http://schemas.openxmlformats.org/officeDocument/2006/relationships/image" Target="../media/image1190.png"/><Relationship Id="rId13" Type="http://schemas.openxmlformats.org/officeDocument/2006/relationships/image" Target="../media/image125.png"/><Relationship Id="rId3" Type="http://schemas.openxmlformats.org/officeDocument/2006/relationships/image" Target="../media/image1170.png"/><Relationship Id="rId7" Type="http://schemas.openxmlformats.org/officeDocument/2006/relationships/image" Target="../media/image1180.png"/><Relationship Id="rId12" Type="http://schemas.openxmlformats.org/officeDocument/2006/relationships/image" Target="../media/image124.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1220.png"/><Relationship Id="rId5" Type="http://schemas.openxmlformats.org/officeDocument/2006/relationships/image" Target="../media/image17.png"/><Relationship Id="rId10" Type="http://schemas.openxmlformats.org/officeDocument/2006/relationships/image" Target="../media/image1210.png"/><Relationship Id="rId4" Type="http://schemas.microsoft.com/office/2017/06/relationships/model3d" Target="../media/model3d1.glb"/><Relationship Id="rId9" Type="http://schemas.openxmlformats.org/officeDocument/2006/relationships/image" Target="../media/image1200.png"/></Relationships>
</file>

<file path=ppt/slides/_rels/slide54.xml.rels><?xml version="1.0" encoding="UTF-8" standalone="yes"?>
<Relationships xmlns="http://schemas.openxmlformats.org/package/2006/relationships"><Relationship Id="rId8" Type="http://schemas.openxmlformats.org/officeDocument/2006/relationships/image" Target="../media/image1190.png"/><Relationship Id="rId3" Type="http://schemas.openxmlformats.org/officeDocument/2006/relationships/image" Target="../media/image1170.png"/><Relationship Id="rId7" Type="http://schemas.openxmlformats.org/officeDocument/2006/relationships/image" Target="../media/image1180.png"/><Relationship Id="rId12" Type="http://schemas.openxmlformats.org/officeDocument/2006/relationships/image" Target="../media/image124.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1220.png"/><Relationship Id="rId5" Type="http://schemas.openxmlformats.org/officeDocument/2006/relationships/image" Target="../media/image17.png"/><Relationship Id="rId10" Type="http://schemas.openxmlformats.org/officeDocument/2006/relationships/image" Target="../media/image1210.png"/><Relationship Id="rId4" Type="http://schemas.microsoft.com/office/2017/06/relationships/model3d" Target="../media/model3d1.glb"/><Relationship Id="rId9" Type="http://schemas.openxmlformats.org/officeDocument/2006/relationships/image" Target="../media/image120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29.png"/><Relationship Id="rId3" Type="http://schemas.openxmlformats.org/officeDocument/2006/relationships/image" Target="../media/image126.png"/><Relationship Id="rId7" Type="http://schemas.openxmlformats.org/officeDocument/2006/relationships/image" Target="../media/image52.png"/><Relationship Id="rId12" Type="http://schemas.openxmlformats.org/officeDocument/2006/relationships/image" Target="../media/image128.png"/><Relationship Id="rId2" Type="http://schemas.microsoft.com/office/2017/06/relationships/model3d" Target="../media/model3d2.glb"/><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127.png"/><Relationship Id="rId5" Type="http://schemas.microsoft.com/office/2017/06/relationships/model3d" Target="../media/model3d1.glb"/><Relationship Id="rId15" Type="http://schemas.openxmlformats.org/officeDocument/2006/relationships/image" Target="../media/image131.png"/><Relationship Id="rId10" Type="http://schemas.openxmlformats.org/officeDocument/2006/relationships/image" Target="../media/image1260.png"/><Relationship Id="rId4" Type="http://schemas.openxmlformats.org/officeDocument/2006/relationships/image" Target="../media/image126.png"/><Relationship Id="rId9" Type="http://schemas.openxmlformats.org/officeDocument/2006/relationships/image" Target="../media/image58.png"/><Relationship Id="rId14" Type="http://schemas.openxmlformats.org/officeDocument/2006/relationships/image" Target="../media/image130.png"/></Relationships>
</file>

<file path=ppt/slides/_rels/slide5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0.png"/><Relationship Id="rId18" Type="http://schemas.openxmlformats.org/officeDocument/2006/relationships/image" Target="../media/image150.png"/><Relationship Id="rId3" Type="http://schemas.openxmlformats.org/officeDocument/2006/relationships/image" Target="../media/image45.png"/><Relationship Id="rId21" Type="http://schemas.openxmlformats.org/officeDocument/2006/relationships/image" Target="../media/image690.png"/><Relationship Id="rId7" Type="http://schemas.openxmlformats.org/officeDocument/2006/relationships/image" Target="../media/image52.png"/><Relationship Id="rId12" Type="http://schemas.openxmlformats.org/officeDocument/2006/relationships/image" Target="../media/image134.png"/><Relationship Id="rId17" Type="http://schemas.openxmlformats.org/officeDocument/2006/relationships/image" Target="../media/image137.png"/><Relationship Id="rId2" Type="http://schemas.microsoft.com/office/2017/06/relationships/model3d" Target="../media/model3d2.glb"/><Relationship Id="rId16" Type="http://schemas.openxmlformats.org/officeDocument/2006/relationships/image" Target="../media/image650.png"/><Relationship Id="rId20" Type="http://schemas.openxmlformats.org/officeDocument/2006/relationships/image" Target="../media/image681.png"/><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133.png"/><Relationship Id="rId5" Type="http://schemas.microsoft.com/office/2017/06/relationships/model3d" Target="../media/model3d1.glb"/><Relationship Id="rId15" Type="http://schemas.openxmlformats.org/officeDocument/2006/relationships/image" Target="../media/image136.png"/><Relationship Id="rId10" Type="http://schemas.openxmlformats.org/officeDocument/2006/relationships/image" Target="../media/image133.png"/><Relationship Id="rId19" Type="http://schemas.openxmlformats.org/officeDocument/2006/relationships/image" Target="../media/image672.png"/><Relationship Id="rId4" Type="http://schemas.openxmlformats.org/officeDocument/2006/relationships/image" Target="../media/image45.png"/><Relationship Id="rId9" Type="http://schemas.openxmlformats.org/officeDocument/2006/relationships/image" Target="../media/image58.png"/><Relationship Id="rId14" Type="http://schemas.openxmlformats.org/officeDocument/2006/relationships/image" Target="../media/image135.png"/></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95337D2B-E2A1-405F-AF66-57CE2856194C}"/>
              </a:ext>
            </a:extLst>
          </p:cNvPr>
          <p:cNvGrpSpPr/>
          <p:nvPr/>
        </p:nvGrpSpPr>
        <p:grpSpPr>
          <a:xfrm>
            <a:off x="-2442674" y="-1096291"/>
            <a:ext cx="13970000" cy="9829800"/>
            <a:chOff x="-2590800" y="-1397000"/>
            <a:chExt cx="13970000" cy="9829800"/>
          </a:xfrm>
        </p:grpSpPr>
        <p:sp>
          <p:nvSpPr>
            <p:cNvPr id="4" name="矩形 3">
              <a:extLst>
                <a:ext uri="{FF2B5EF4-FFF2-40B4-BE49-F238E27FC236}">
                  <a16:creationId xmlns:a16="http://schemas.microsoft.com/office/drawing/2014/main" id="{48186066-1784-4265-8699-6BE51D4B6CCF}"/>
                </a:ext>
              </a:extLst>
            </p:cNvPr>
            <p:cNvSpPr/>
            <p:nvPr/>
          </p:nvSpPr>
          <p:spPr>
            <a:xfrm>
              <a:off x="-2590800" y="-1397000"/>
              <a:ext cx="13970000" cy="982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烟花, 游戏机, 星星&#10;&#10;描述已自动生成">
              <a:extLst>
                <a:ext uri="{FF2B5EF4-FFF2-40B4-BE49-F238E27FC236}">
                  <a16:creationId xmlns:a16="http://schemas.microsoft.com/office/drawing/2014/main" id="{331DC52F-E7C4-433A-908C-40CA1901D86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rot="3376371">
              <a:off x="797974" y="827703"/>
              <a:ext cx="8693768" cy="4890244"/>
            </a:xfrm>
            <a:prstGeom prst="rect">
              <a:avLst/>
            </a:prstGeom>
          </p:spPr>
        </p:pic>
      </p:grpSp>
      <p:sp>
        <p:nvSpPr>
          <p:cNvPr id="6" name="TextBox 5">
            <a:extLst>
              <a:ext uri="{FF2B5EF4-FFF2-40B4-BE49-F238E27FC236}">
                <a16:creationId xmlns:a16="http://schemas.microsoft.com/office/drawing/2014/main" id="{D0DBBD16-823A-9B48-8128-C45C0D336B67}"/>
              </a:ext>
            </a:extLst>
          </p:cNvPr>
          <p:cNvSpPr txBox="1"/>
          <p:nvPr/>
        </p:nvSpPr>
        <p:spPr>
          <a:xfrm>
            <a:off x="554696" y="327322"/>
            <a:ext cx="1910075" cy="384721"/>
          </a:xfrm>
          <a:prstGeom prst="rect">
            <a:avLst/>
          </a:prstGeom>
          <a:noFill/>
        </p:spPr>
        <p:txBody>
          <a:bodyPr wrap="none" rtlCol="0">
            <a:spAutoFit/>
          </a:bodyPr>
          <a:lstStyle/>
          <a:p>
            <a:r>
              <a:rPr lang="en-US" sz="1900" b="1" dirty="0">
                <a:solidFill>
                  <a:schemeClr val="bg1"/>
                </a:solidFill>
                <a:latin typeface="HelveticaNeueLT Std Blk Cn" panose="020B0806030702040204" pitchFamily="34" charset="0"/>
                <a:ea typeface="Helvetica Neue Condensed" panose="02000503000000020004" pitchFamily="2" charset="0"/>
                <a:cs typeface="Helvetica Neue Condensed" panose="02000503000000020004" pitchFamily="2" charset="0"/>
              </a:rPr>
              <a:t>October 18, 2019</a:t>
            </a:r>
          </a:p>
        </p:txBody>
      </p:sp>
      <p:sp>
        <p:nvSpPr>
          <p:cNvPr id="8" name="TextBox 7">
            <a:extLst>
              <a:ext uri="{FF2B5EF4-FFF2-40B4-BE49-F238E27FC236}">
                <a16:creationId xmlns:a16="http://schemas.microsoft.com/office/drawing/2014/main" id="{BED67494-8602-304C-913E-EBEC25DDD1FC}"/>
              </a:ext>
            </a:extLst>
          </p:cNvPr>
          <p:cNvSpPr txBox="1"/>
          <p:nvPr/>
        </p:nvSpPr>
        <p:spPr>
          <a:xfrm>
            <a:off x="554696" y="1284728"/>
            <a:ext cx="8125942" cy="1502976"/>
          </a:xfrm>
          <a:prstGeom prst="rect">
            <a:avLst/>
          </a:prstGeom>
          <a:noFill/>
        </p:spPr>
        <p:txBody>
          <a:bodyPr wrap="none" rtlCol="0">
            <a:spAutoFit/>
          </a:bodyPr>
          <a:lstStyle>
            <a:defPPr>
              <a:defRPr lang="en-US"/>
            </a:defPPr>
            <a:lvl1pPr>
              <a:defRPr sz="1900" b="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nSpc>
                <a:spcPts val="5480"/>
              </a:lnSpc>
            </a:pPr>
            <a:r>
              <a:rPr lang="en-US" sz="5400" dirty="0">
                <a:latin typeface="HelveticaNeueLT Std Blk Cn" panose="020B0806030702040204" pitchFamily="34" charset="0"/>
              </a:rPr>
              <a:t>Replica</a:t>
            </a:r>
            <a:r>
              <a:rPr lang="en-US" altLang="zh-CN" sz="5400" dirty="0">
                <a:latin typeface="HelveticaNeueLT Std Blk Cn" panose="020B0806030702040204" pitchFamily="34" charset="0"/>
              </a:rPr>
              <a:t>-</a:t>
            </a:r>
            <a:r>
              <a:rPr lang="en-US" sz="5400" dirty="0">
                <a:latin typeface="HelveticaNeueLT Std Blk Cn" panose="020B0806030702040204" pitchFamily="34" charset="0"/>
              </a:rPr>
              <a:t>Mean</a:t>
            </a:r>
            <a:r>
              <a:rPr lang="en-US" altLang="zh-CN" sz="5400" dirty="0">
                <a:latin typeface="HelveticaNeueLT Std Blk Cn" panose="020B0806030702040204" pitchFamily="34" charset="0"/>
              </a:rPr>
              <a:t>-</a:t>
            </a:r>
            <a:r>
              <a:rPr lang="en-US" sz="5400" dirty="0">
                <a:latin typeface="HelveticaNeueLT Std Blk Cn" panose="020B0806030702040204" pitchFamily="34" charset="0"/>
              </a:rPr>
              <a:t>Field Limit of</a:t>
            </a:r>
          </a:p>
          <a:p>
            <a:pPr>
              <a:lnSpc>
                <a:spcPts val="5480"/>
              </a:lnSpc>
            </a:pPr>
            <a:r>
              <a:rPr lang="en-US" sz="5400" dirty="0">
                <a:latin typeface="HelveticaNeueLT Std Blk Cn" panose="020B0806030702040204" pitchFamily="34" charset="0"/>
              </a:rPr>
              <a:t>Spiking Neural Networks</a:t>
            </a:r>
          </a:p>
        </p:txBody>
      </p:sp>
      <p:grpSp>
        <p:nvGrpSpPr>
          <p:cNvPr id="18" name="Group 17">
            <a:extLst>
              <a:ext uri="{FF2B5EF4-FFF2-40B4-BE49-F238E27FC236}">
                <a16:creationId xmlns:a16="http://schemas.microsoft.com/office/drawing/2014/main" id="{0D8EA5F2-6A6C-F244-A5EC-5B5C8F5AA48B}"/>
              </a:ext>
            </a:extLst>
          </p:cNvPr>
          <p:cNvGrpSpPr/>
          <p:nvPr/>
        </p:nvGrpSpPr>
        <p:grpSpPr>
          <a:xfrm>
            <a:off x="554696" y="3745284"/>
            <a:ext cx="2335191" cy="810339"/>
            <a:chOff x="436699" y="3667605"/>
            <a:chExt cx="2335191" cy="810339"/>
          </a:xfrm>
        </p:grpSpPr>
        <p:sp>
          <p:nvSpPr>
            <p:cNvPr id="9" name="TextBox 8">
              <a:extLst>
                <a:ext uri="{FF2B5EF4-FFF2-40B4-BE49-F238E27FC236}">
                  <a16:creationId xmlns:a16="http://schemas.microsoft.com/office/drawing/2014/main" id="{B1A9B0A1-49D9-8A40-AA83-95F612A4A1A0}"/>
                </a:ext>
              </a:extLst>
            </p:cNvPr>
            <p:cNvSpPr txBox="1"/>
            <p:nvPr/>
          </p:nvSpPr>
          <p:spPr>
            <a:xfrm>
              <a:off x="436699" y="3667605"/>
              <a:ext cx="1956818" cy="338554"/>
            </a:xfrm>
            <a:prstGeom prst="rect">
              <a:avLst/>
            </a:prstGeom>
            <a:noFill/>
          </p:spPr>
          <p:txBody>
            <a:bodyPr wrap="none" rtlCol="0">
              <a:spAutoFit/>
            </a:bodyPr>
            <a:lstStyle/>
            <a:p>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Luyan Yu</a:t>
              </a:r>
              <a:r>
                <a:rPr lang="zh-CN" alt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zh-CN"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zh-CN" altLang="en-US" sz="1400" dirty="0">
                  <a:solidFill>
                    <a:prstClr val="white"/>
                  </a:solidFill>
                  <a:latin typeface="黑体" panose="02010609060101010101" pitchFamily="49" charset="-122"/>
                  <a:ea typeface="黑体" panose="02010609060101010101" pitchFamily="49" charset="-122"/>
                  <a:cs typeface="Helvetica Neue" panose="02000503000000020004" pitchFamily="2" charset="0"/>
                </a:rPr>
                <a:t>俞</a:t>
              </a:r>
              <a:r>
                <a:rPr lang="zh-CN" altLang="en-US" sz="1400" dirty="0">
                  <a:solidFill>
                    <a:schemeClr val="bg1"/>
                  </a:solidFill>
                  <a:latin typeface="黑体" panose="02010609060101010101" pitchFamily="49" charset="-122"/>
                  <a:ea typeface="黑体" panose="02010609060101010101" pitchFamily="49" charset="-122"/>
                  <a:cs typeface="Helvetica Neue" panose="02000503000000020004" pitchFamily="2" charset="0"/>
                </a:rPr>
                <a:t>陆炎</a:t>
              </a:r>
              <a:r>
                <a:rPr lang="en-US" altLang="zh-CN" sz="1400" dirty="0">
                  <a:solidFill>
                    <a:schemeClr val="bg1"/>
                  </a:solidFill>
                  <a:latin typeface="黑体" panose="02010609060101010101" pitchFamily="49" charset="-122"/>
                  <a:ea typeface="黑体" panose="02010609060101010101" pitchFamily="49" charset="-122"/>
                  <a:cs typeface="Helvetica Neue" panose="02000503000000020004" pitchFamily="2" charset="0"/>
                </a:rPr>
                <a:t> </a:t>
              </a:r>
              <a:r>
                <a:rPr lang="en-US" altLang="zh-CN"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7FAFDEB9-20AA-A74C-A9C7-645D93410E95}"/>
                </a:ext>
              </a:extLst>
            </p:cNvPr>
            <p:cNvSpPr txBox="1"/>
            <p:nvPr/>
          </p:nvSpPr>
          <p:spPr>
            <a:xfrm>
              <a:off x="436699" y="3954724"/>
              <a:ext cx="2335191" cy="523220"/>
            </a:xfrm>
            <a:prstGeom prst="rect">
              <a:avLst/>
            </a:prstGeom>
            <a:noFill/>
          </p:spPr>
          <p:txBody>
            <a:bodyPr wrap="none" rtlCol="0">
              <a:spAutoFit/>
            </a:bodyPr>
            <a:lstStyle/>
            <a:p>
              <a:r>
                <a:rPr lang="en-US" sz="1400" dirty="0">
                  <a:solidFill>
                    <a:schemeClr val="bg1"/>
                  </a:solidFill>
                  <a:latin typeface="HelveticaNeueLT Std Thin" panose="020B0403020202020204" pitchFamily="34" charset="0"/>
                  <a:ea typeface="Helvetica Neue Light" panose="02000403000000020004" pitchFamily="2" charset="0"/>
                  <a:cs typeface="Helvetica Neue" panose="02000503000000020004" pitchFamily="2" charset="0"/>
                </a:rPr>
                <a:t>Department of Physics,</a:t>
              </a:r>
            </a:p>
            <a:p>
              <a:r>
                <a:rPr lang="en-US" sz="1400" dirty="0">
                  <a:solidFill>
                    <a:schemeClr val="bg1"/>
                  </a:solidFill>
                  <a:latin typeface="HelveticaNeueLT Std Thin" panose="020B0403020202020204" pitchFamily="34" charset="0"/>
                  <a:ea typeface="Helvetica Neue Light" panose="02000403000000020004" pitchFamily="2" charset="0"/>
                  <a:cs typeface="Helvetica Neue" panose="02000503000000020004" pitchFamily="2" charset="0"/>
                </a:rPr>
                <a:t>University of Texas at Austin</a:t>
              </a:r>
            </a:p>
          </p:txBody>
        </p:sp>
      </p:grpSp>
      <p:grpSp>
        <p:nvGrpSpPr>
          <p:cNvPr id="17" name="Group 16">
            <a:extLst>
              <a:ext uri="{FF2B5EF4-FFF2-40B4-BE49-F238E27FC236}">
                <a16:creationId xmlns:a16="http://schemas.microsoft.com/office/drawing/2014/main" id="{9381C6F0-9398-704B-9144-FEB8483504BA}"/>
              </a:ext>
            </a:extLst>
          </p:cNvPr>
          <p:cNvGrpSpPr/>
          <p:nvPr/>
        </p:nvGrpSpPr>
        <p:grpSpPr>
          <a:xfrm>
            <a:off x="554696" y="4802781"/>
            <a:ext cx="4804520" cy="810340"/>
            <a:chOff x="436699" y="4856747"/>
            <a:chExt cx="4804520" cy="810340"/>
          </a:xfrm>
        </p:grpSpPr>
        <p:sp>
          <p:nvSpPr>
            <p:cNvPr id="10" name="TextBox 9">
              <a:extLst>
                <a:ext uri="{FF2B5EF4-FFF2-40B4-BE49-F238E27FC236}">
                  <a16:creationId xmlns:a16="http://schemas.microsoft.com/office/drawing/2014/main" id="{F42E8995-0530-E14C-97F3-9D367A636B0C}"/>
                </a:ext>
              </a:extLst>
            </p:cNvPr>
            <p:cNvSpPr txBox="1"/>
            <p:nvPr/>
          </p:nvSpPr>
          <p:spPr>
            <a:xfrm>
              <a:off x="436699" y="4856747"/>
              <a:ext cx="3650423" cy="338554"/>
            </a:xfrm>
            <a:prstGeom prst="rect">
              <a:avLst/>
            </a:prstGeom>
            <a:noFill/>
          </p:spPr>
          <p:txBody>
            <a:bodyPr wrap="none" rtlCol="0">
              <a:spAutoFit/>
            </a:bodyPr>
            <a:lstStyle>
              <a:defPPr>
                <a:defRPr lang="en-US"/>
              </a:defPPr>
              <a:lvl1pPr>
                <a:defRPr sz="19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1600" dirty="0"/>
                <a:t>Supervisor: Dr. Thibaud Taillefumier</a:t>
              </a:r>
            </a:p>
          </p:txBody>
        </p:sp>
        <p:sp>
          <p:nvSpPr>
            <p:cNvPr id="12" name="TextBox 11">
              <a:extLst>
                <a:ext uri="{FF2B5EF4-FFF2-40B4-BE49-F238E27FC236}">
                  <a16:creationId xmlns:a16="http://schemas.microsoft.com/office/drawing/2014/main" id="{2A793EF2-5D35-B94F-A1EA-64F94D00B001}"/>
                </a:ext>
              </a:extLst>
            </p:cNvPr>
            <p:cNvSpPr txBox="1"/>
            <p:nvPr/>
          </p:nvSpPr>
          <p:spPr>
            <a:xfrm>
              <a:off x="436699" y="5143867"/>
              <a:ext cx="4804520" cy="523220"/>
            </a:xfrm>
            <a:prstGeom prst="rect">
              <a:avLst/>
            </a:prstGeom>
            <a:noFill/>
          </p:spPr>
          <p:txBody>
            <a:bodyPr wrap="none" rtlCol="0">
              <a:spAutoFit/>
            </a:bodyPr>
            <a:lstStyle>
              <a:defPPr>
                <a:defRPr lang="en-US"/>
              </a:defPPr>
              <a:lvl1pPr>
                <a:defRPr>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sz="1400" dirty="0">
                  <a:latin typeface="HelveticaNeueLT Std Thin" panose="020B0403020202020204" pitchFamily="34" charset="0"/>
                </a:rPr>
                <a:t>Department of Mathematics &amp; Department of Neuroscience,</a:t>
              </a:r>
            </a:p>
            <a:p>
              <a:r>
                <a:rPr lang="en-US" sz="1400" dirty="0">
                  <a:latin typeface="HelveticaNeueLT Std Thin" panose="020B0403020202020204" pitchFamily="34" charset="0"/>
                </a:rPr>
                <a:t>The University of Texas at Austin</a:t>
              </a:r>
            </a:p>
          </p:txBody>
        </p:sp>
      </p:grpSp>
      <p:cxnSp>
        <p:nvCxnSpPr>
          <p:cNvPr id="19" name="Straight Connector 13">
            <a:extLst>
              <a:ext uri="{FF2B5EF4-FFF2-40B4-BE49-F238E27FC236}">
                <a16:creationId xmlns:a16="http://schemas.microsoft.com/office/drawing/2014/main" id="{77E512B1-485B-4860-8808-BE3532C7A8F7}"/>
              </a:ext>
            </a:extLst>
          </p:cNvPr>
          <p:cNvCxnSpPr>
            <a:cxnSpLocks/>
          </p:cNvCxnSpPr>
          <p:nvPr/>
        </p:nvCxnSpPr>
        <p:spPr>
          <a:xfrm>
            <a:off x="644333" y="3585175"/>
            <a:ext cx="436581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34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5">
            <a:extLst>
              <a:ext uri="{FF2B5EF4-FFF2-40B4-BE49-F238E27FC236}">
                <a16:creationId xmlns:a16="http://schemas.microsoft.com/office/drawing/2014/main" id="{5D852487-4ED7-4AE6-8D7B-969B86174F3E}"/>
              </a:ext>
            </a:extLst>
          </p:cNvPr>
          <p:cNvPicPr>
            <a:picLocks noChangeAspect="1"/>
          </p:cNvPicPr>
          <p:nvPr/>
        </p:nvPicPr>
        <p:blipFill>
          <a:blip r:embed="rId3"/>
          <a:stretch>
            <a:fillRect/>
          </a:stretch>
        </p:blipFill>
        <p:spPr>
          <a:xfrm>
            <a:off x="1637402" y="717815"/>
            <a:ext cx="5869196" cy="5869196"/>
          </a:xfrm>
          <a:prstGeom prst="rect">
            <a:avLst/>
          </a:prstGeom>
        </p:spPr>
      </p:pic>
      <p:sp>
        <p:nvSpPr>
          <p:cNvPr id="20" name="Title 1">
            <a:extLst>
              <a:ext uri="{FF2B5EF4-FFF2-40B4-BE49-F238E27FC236}">
                <a16:creationId xmlns:a16="http://schemas.microsoft.com/office/drawing/2014/main" id="{16CC567D-A9AC-44C6-B84E-8160BE2D1935}"/>
              </a:ext>
            </a:extLst>
          </p:cNvPr>
          <p:cNvSpPr txBox="1">
            <a:spLocks/>
          </p:cNvSpPr>
          <p:nvPr/>
        </p:nvSpPr>
        <p:spPr>
          <a:xfrm>
            <a:off x="313115" y="293172"/>
            <a:ext cx="7042846" cy="375417"/>
          </a:xfrm>
          <a:prstGeom prst="rect">
            <a:avLst/>
          </a:prstGeom>
        </p:spPr>
        <p:txBody>
          <a:bodyPr/>
          <a:lstStyle>
            <a:lvl1pPr defTabSz="914400">
              <a:lnSpc>
                <a:spcPct val="90000"/>
              </a:lnSpc>
              <a:spcBef>
                <a:spcPct val="0"/>
              </a:spcBef>
              <a:buNone/>
              <a:defRPr sz="2400" b="1" i="0">
                <a:latin typeface="HelveticaNeueLT Std Cn" panose="020B0506030502030204" pitchFamily="34" charset="0"/>
                <a:ea typeface="HelveticaNeueLT Std Cn" panose="020B0506030502030204" pitchFamily="34" charset="0"/>
                <a:cs typeface="HelveticaNeueLT Std Cn" panose="020B0506030502030204" pitchFamily="34" charset="0"/>
              </a:defRPr>
            </a:lvl1pPr>
          </a:lstStyle>
          <a:p>
            <a:r>
              <a:rPr lang="en-US" dirty="0">
                <a:solidFill>
                  <a:schemeClr val="bg1"/>
                </a:solidFill>
              </a:rPr>
              <a:t>Introduction</a:t>
            </a:r>
          </a:p>
        </p:txBody>
      </p:sp>
      <p:cxnSp>
        <p:nvCxnSpPr>
          <p:cNvPr id="21" name="Straight Connector 9">
            <a:extLst>
              <a:ext uri="{FF2B5EF4-FFF2-40B4-BE49-F238E27FC236}">
                <a16:creationId xmlns:a16="http://schemas.microsoft.com/office/drawing/2014/main" id="{C37C0C28-D85D-4FC7-B65C-0B8796CC81AB}"/>
              </a:ext>
            </a:extLst>
          </p:cNvPr>
          <p:cNvCxnSpPr>
            <a:cxnSpLocks/>
          </p:cNvCxnSpPr>
          <p:nvPr/>
        </p:nvCxnSpPr>
        <p:spPr>
          <a:xfrm>
            <a:off x="4121219" y="6508928"/>
            <a:ext cx="901562"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Slide Number Placeholder 1">
            <a:extLst>
              <a:ext uri="{FF2B5EF4-FFF2-40B4-BE49-F238E27FC236}">
                <a16:creationId xmlns:a16="http://schemas.microsoft.com/office/drawing/2014/main" id="{3E9D0467-E8AD-4F2D-A797-943EF9EE79B7}"/>
              </a:ext>
            </a:extLst>
          </p:cNvPr>
          <p:cNvSpPr txBox="1">
            <a:spLocks/>
          </p:cNvSpPr>
          <p:nvPr/>
        </p:nvSpPr>
        <p:spPr>
          <a:xfrm>
            <a:off x="4299922" y="6558087"/>
            <a:ext cx="544154" cy="29138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00" dirty="0">
                <a:solidFill>
                  <a:schemeClr val="bg1"/>
                </a:solidFill>
                <a:latin typeface="HelveticaNeueLT Std Thin" panose="020B0403020202020204" pitchFamily="34" charset="0"/>
              </a:rPr>
              <a:t>8 / 35</a:t>
            </a:r>
          </a:p>
        </p:txBody>
      </p:sp>
    </p:spTree>
    <p:extLst>
      <p:ext uri="{BB962C8B-B14F-4D97-AF65-F5344CB8AC3E}">
        <p14:creationId xmlns:p14="http://schemas.microsoft.com/office/powerpoint/2010/main" val="14407635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p:txBody>
          <a:bodyPr/>
          <a:lstStyle/>
          <a:p>
            <a:r>
              <a:rPr lang="en-US" dirty="0"/>
              <a:t>9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13115" y="293172"/>
            <a:ext cx="7042846" cy="375417"/>
          </a:xfrm>
          <a:prstGeom prst="rect">
            <a:avLst/>
          </a:prstGeom>
        </p:spPr>
        <p:txBody>
          <a:bodyPr/>
          <a:lstStyle/>
          <a:p>
            <a:r>
              <a:rPr lang="en-US" sz="2400" dirty="0"/>
              <a:t>Introduction</a:t>
            </a:r>
          </a:p>
        </p:txBody>
      </p:sp>
      <p:pic>
        <p:nvPicPr>
          <p:cNvPr id="22" name="图片 21" descr="卡通人物&#10;&#10;描述已自动生成">
            <a:extLst>
              <a:ext uri="{FF2B5EF4-FFF2-40B4-BE49-F238E27FC236}">
                <a16:creationId xmlns:a16="http://schemas.microsoft.com/office/drawing/2014/main" id="{0F835FC7-5A54-4F94-9243-695AB4AFAB8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839003" y="2909069"/>
            <a:ext cx="2829337" cy="1554780"/>
          </a:xfrm>
          <a:prstGeom prst="rect">
            <a:avLst/>
          </a:prstGeom>
        </p:spPr>
      </p:pic>
      <p:sp>
        <p:nvSpPr>
          <p:cNvPr id="13" name="TextBox 5">
            <a:extLst>
              <a:ext uri="{FF2B5EF4-FFF2-40B4-BE49-F238E27FC236}">
                <a16:creationId xmlns:a16="http://schemas.microsoft.com/office/drawing/2014/main" id="{69DAC6E7-380A-433C-8AB5-8381DB861CE6}"/>
              </a:ext>
            </a:extLst>
          </p:cNvPr>
          <p:cNvSpPr txBox="1"/>
          <p:nvPr/>
        </p:nvSpPr>
        <p:spPr>
          <a:xfrm>
            <a:off x="2721448" y="1246971"/>
            <a:ext cx="3701101"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Integrate-and-Fire Model</a:t>
            </a:r>
          </a:p>
        </p:txBody>
      </p:sp>
      <p:sp>
        <p:nvSpPr>
          <p:cNvPr id="7" name="矩形 6">
            <a:extLst>
              <a:ext uri="{FF2B5EF4-FFF2-40B4-BE49-F238E27FC236}">
                <a16:creationId xmlns:a16="http://schemas.microsoft.com/office/drawing/2014/main" id="{C1AA451F-02B1-479D-AE98-180CEA978DF4}"/>
              </a:ext>
            </a:extLst>
          </p:cNvPr>
          <p:cNvSpPr/>
          <p:nvPr/>
        </p:nvSpPr>
        <p:spPr>
          <a:xfrm>
            <a:off x="2413955" y="6202792"/>
            <a:ext cx="6730045" cy="276999"/>
          </a:xfrm>
          <a:prstGeom prst="rect">
            <a:avLst/>
          </a:prstGeom>
        </p:spPr>
        <p:txBody>
          <a:bodyPr wrap="square">
            <a:spAutoFit/>
          </a:bodyPr>
          <a:lstStyle/>
          <a:p>
            <a:pPr algn="r"/>
            <a:r>
              <a:rPr lang="en-US" altLang="zh-CN" sz="1200" dirty="0">
                <a:solidFill>
                  <a:srgbClr val="222222"/>
                </a:solidFill>
                <a:latin typeface="HelveticaNeueLT Std Thin" panose="020B0403020202020204" pitchFamily="34" charset="0"/>
              </a:rPr>
              <a:t>( Abbott, Larry F. Brain research bulletin 50.5-6 (1999): 303-304. )</a:t>
            </a:r>
            <a:endParaRPr lang="zh-CN" altLang="en-US" sz="1200" dirty="0">
              <a:latin typeface="HelveticaNeueLT Std Thin" panose="020B0403020202020204" pitchFamily="34" charset="0"/>
            </a:endParaRPr>
          </a:p>
        </p:txBody>
      </p:sp>
      <p:sp>
        <p:nvSpPr>
          <p:cNvPr id="17" name="箭头: 右 16">
            <a:extLst>
              <a:ext uri="{FF2B5EF4-FFF2-40B4-BE49-F238E27FC236}">
                <a16:creationId xmlns:a16="http://schemas.microsoft.com/office/drawing/2014/main" id="{85C5EE17-358A-4DA3-AF93-023B0E5B1569}"/>
              </a:ext>
            </a:extLst>
          </p:cNvPr>
          <p:cNvSpPr/>
          <p:nvPr/>
        </p:nvSpPr>
        <p:spPr>
          <a:xfrm>
            <a:off x="4287712" y="3474605"/>
            <a:ext cx="774431" cy="423707"/>
          </a:xfrm>
          <a:prstGeom prst="rightArrow">
            <a:avLst>
              <a:gd name="adj1" fmla="val 32561"/>
              <a:gd name="adj2" fmla="val 608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95B6EFDD-B5FC-40C2-B34A-3C0C7F0C3566}"/>
              </a:ext>
            </a:extLst>
          </p:cNvPr>
          <p:cNvGrpSpPr/>
          <p:nvPr/>
        </p:nvGrpSpPr>
        <p:grpSpPr>
          <a:xfrm>
            <a:off x="5791390" y="1980784"/>
            <a:ext cx="2016195" cy="2199239"/>
            <a:chOff x="5306438" y="2510076"/>
            <a:chExt cx="2016195" cy="2199239"/>
          </a:xfrm>
        </p:grpSpPr>
        <p:pic>
          <p:nvPicPr>
            <p:cNvPr id="11" name="图片 10" descr="图片包含 游戏机&#10;&#10;描述已自动生成">
              <a:extLst>
                <a:ext uri="{FF2B5EF4-FFF2-40B4-BE49-F238E27FC236}">
                  <a16:creationId xmlns:a16="http://schemas.microsoft.com/office/drawing/2014/main" id="{3C9A3403-6232-4463-AE0E-3880C6F2436D}"/>
                </a:ext>
              </a:extLst>
            </p:cNvPr>
            <p:cNvPicPr>
              <a:picLocks noChangeAspect="1"/>
            </p:cNvPicPr>
            <p:nvPr/>
          </p:nvPicPr>
          <p:blipFill rotWithShape="1">
            <a:blip r:embed="rId5"/>
            <a:srcRect l="77141" t="10870" b="10515"/>
            <a:stretch/>
          </p:blipFill>
          <p:spPr>
            <a:xfrm>
              <a:off x="6419846" y="2510076"/>
              <a:ext cx="902787" cy="2199239"/>
            </a:xfrm>
            <a:prstGeom prst="rect">
              <a:avLst/>
            </a:prstGeom>
          </p:spPr>
        </p:pic>
        <p:pic>
          <p:nvPicPr>
            <p:cNvPr id="18" name="图片 17" descr="图片包含 游戏机&#10;&#10;描述已自动生成">
              <a:extLst>
                <a:ext uri="{FF2B5EF4-FFF2-40B4-BE49-F238E27FC236}">
                  <a16:creationId xmlns:a16="http://schemas.microsoft.com/office/drawing/2014/main" id="{5A3C4D40-2EB0-4191-9C6D-69959221BF95}"/>
                </a:ext>
              </a:extLst>
            </p:cNvPr>
            <p:cNvPicPr>
              <a:picLocks noChangeAspect="1"/>
            </p:cNvPicPr>
            <p:nvPr/>
          </p:nvPicPr>
          <p:blipFill rotWithShape="1">
            <a:blip r:embed="rId5"/>
            <a:srcRect l="1" t="10870" r="71807" b="10515"/>
            <a:stretch/>
          </p:blipFill>
          <p:spPr>
            <a:xfrm>
              <a:off x="5306438" y="2510076"/>
              <a:ext cx="1113408" cy="2199239"/>
            </a:xfrm>
            <a:prstGeom prst="rect">
              <a:avLst/>
            </a:prstGeom>
          </p:spPr>
        </p:pic>
        <p:sp>
          <p:nvSpPr>
            <p:cNvPr id="19" name="矩形 18">
              <a:extLst>
                <a:ext uri="{FF2B5EF4-FFF2-40B4-BE49-F238E27FC236}">
                  <a16:creationId xmlns:a16="http://schemas.microsoft.com/office/drawing/2014/main" id="{757877AC-E06B-416C-B8A8-C9DF62095A43}"/>
                </a:ext>
              </a:extLst>
            </p:cNvPr>
            <p:cNvSpPr/>
            <p:nvPr/>
          </p:nvSpPr>
          <p:spPr>
            <a:xfrm>
              <a:off x="6030569" y="3128646"/>
              <a:ext cx="522631" cy="925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95328045-A7A5-4F98-B67B-5DE1312534A9}"/>
                  </a:ext>
                </a:extLst>
              </p:cNvPr>
              <p:cNvSpPr txBox="1"/>
              <p:nvPr/>
            </p:nvSpPr>
            <p:spPr>
              <a:xfrm>
                <a:off x="6174822" y="4364684"/>
                <a:ext cx="1459951"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𝐶</m:t>
                          </m:r>
                        </m:e>
                        <m:sub>
                          <m:r>
                            <a:rPr lang="en-US" altLang="zh-CN" b="0" i="1" smtClean="0">
                              <a:latin typeface="Cambria Math" panose="02040503050406030204" pitchFamily="18" charset="0"/>
                            </a:rPr>
                            <m:t>𝑚</m:t>
                          </m:r>
                        </m:sub>
                      </m:sSub>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ⅆ</m:t>
                          </m:r>
                          <m:r>
                            <a:rPr lang="en-US" altLang="zh-CN" b="0" i="1" smtClean="0">
                              <a:latin typeface="Cambria Math" panose="02040503050406030204" pitchFamily="18" charset="0"/>
                            </a:rPr>
                            <m:t>𝑉</m:t>
                          </m:r>
                        </m:num>
                        <m:den>
                          <m:r>
                            <a:rPr lang="en-US" altLang="zh-CN" b="0" i="1" smtClean="0">
                              <a:latin typeface="Cambria Math" panose="02040503050406030204" pitchFamily="18" charset="0"/>
                            </a:rPr>
                            <m:t>ⅆ</m:t>
                          </m:r>
                          <m:r>
                            <a:rPr lang="en-US" altLang="zh-CN" b="0" i="1" smtClean="0">
                              <a:latin typeface="Cambria Math" panose="02040503050406030204" pitchFamily="18" charset="0"/>
                            </a:rPr>
                            <m:t>𝑡</m:t>
                          </m:r>
                        </m:den>
                      </m:f>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𝐼</m:t>
                          </m:r>
                        </m:e>
                        <m:sub>
                          <m:r>
                            <a:rPr lang="en-US" altLang="zh-CN" b="0" i="1" smtClean="0">
                              <a:latin typeface="Cambria Math" panose="02040503050406030204" pitchFamily="18" charset="0"/>
                            </a:rPr>
                            <m:t>𝑝</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𝑡</m:t>
                      </m:r>
                      <m:r>
                        <a:rPr lang="en-US" altLang="zh-CN" b="0" i="1" smtClean="0">
                          <a:latin typeface="Cambria Math" panose="02040503050406030204" pitchFamily="18" charset="0"/>
                        </a:rPr>
                        <m:t>)</m:t>
                      </m:r>
                    </m:oMath>
                  </m:oMathPara>
                </a14:m>
                <a:endParaRPr lang="en-US" altLang="zh-CN" b="0" dirty="0"/>
              </a:p>
            </p:txBody>
          </p:sp>
        </mc:Choice>
        <mc:Fallback xmlns="">
          <p:sp>
            <p:nvSpPr>
              <p:cNvPr id="4" name="文本框 3">
                <a:extLst>
                  <a:ext uri="{FF2B5EF4-FFF2-40B4-BE49-F238E27FC236}">
                    <a16:creationId xmlns:a16="http://schemas.microsoft.com/office/drawing/2014/main" id="{95328045-A7A5-4F98-B67B-5DE1312534A9}"/>
                  </a:ext>
                </a:extLst>
              </p:cNvPr>
              <p:cNvSpPr txBox="1">
                <a:spLocks noRot="1" noChangeAspect="1" noMove="1" noResize="1" noEditPoints="1" noAdjustHandles="1" noChangeArrowheads="1" noChangeShapeType="1" noTextEdit="1"/>
              </p:cNvSpPr>
              <p:nvPr/>
            </p:nvSpPr>
            <p:spPr>
              <a:xfrm>
                <a:off x="6174822" y="4364684"/>
                <a:ext cx="1459951" cy="525913"/>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TextBox 5">
                <a:extLst>
                  <a:ext uri="{FF2B5EF4-FFF2-40B4-BE49-F238E27FC236}">
                    <a16:creationId xmlns:a16="http://schemas.microsoft.com/office/drawing/2014/main" id="{2D3AE6FC-AF16-468D-850E-30FF8DAAF46D}"/>
                  </a:ext>
                </a:extLst>
              </p:cNvPr>
              <p:cNvSpPr txBox="1"/>
              <p:nvPr/>
            </p:nvSpPr>
            <p:spPr>
              <a:xfrm>
                <a:off x="4982823" y="5061251"/>
                <a:ext cx="384394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600" dirty="0">
                    <a:latin typeface="HelveticaNeueLT Std Lt" panose="020B0403020202020204" pitchFamily="34" charset="0"/>
                    <a:ea typeface="Helvetica Neue" panose="02000503000000020004" pitchFamily="2" charset="0"/>
                    <a:cs typeface="Helvetica Neue" panose="02000503000000020004" pitchFamily="2" charset="0"/>
                  </a:rPr>
                  <a:t>Fires when reaches threshold </a:t>
                </a:r>
                <a14:m>
                  <m:oMath xmlns:m="http://schemas.openxmlformats.org/officeDocument/2006/math">
                    <m:sSub>
                      <m:sSubPr>
                        <m:ctrlPr>
                          <a:rPr lang="en-US" sz="1800"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𝑉</m:t>
                        </m:r>
                      </m:e>
                      <m:sub>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𝑡h</m:t>
                        </m:r>
                      </m:sub>
                    </m:sSub>
                  </m:oMath>
                </a14:m>
                <a:endParaRPr lang="en-US" sz="1800" b="0" dirty="0">
                  <a:latin typeface="HelveticaNeueLT Std Lt" panose="020B0403020202020204" pitchFamily="34" charset="0"/>
                  <a:ea typeface="Helvetica Neue" panose="02000503000000020004" pitchFamily="2" charset="0"/>
                  <a:cs typeface="Helvetica Neue" panose="02000503000000020004" pitchFamily="2" charset="0"/>
                </a:endParaRPr>
              </a:p>
            </p:txBody>
          </p:sp>
        </mc:Choice>
        <mc:Fallback xmlns="">
          <p:sp>
            <p:nvSpPr>
              <p:cNvPr id="26" name="TextBox 5">
                <a:extLst>
                  <a:ext uri="{FF2B5EF4-FFF2-40B4-BE49-F238E27FC236}">
                    <a16:creationId xmlns:a16="http://schemas.microsoft.com/office/drawing/2014/main" id="{2D3AE6FC-AF16-468D-850E-30FF8DAAF46D}"/>
                  </a:ext>
                </a:extLst>
              </p:cNvPr>
              <p:cNvSpPr txBox="1">
                <a:spLocks noRot="1" noChangeAspect="1" noMove="1" noResize="1" noEditPoints="1" noAdjustHandles="1" noChangeArrowheads="1" noChangeShapeType="1" noTextEdit="1"/>
              </p:cNvSpPr>
              <p:nvPr/>
            </p:nvSpPr>
            <p:spPr>
              <a:xfrm>
                <a:off x="4982823" y="5061251"/>
                <a:ext cx="3843948" cy="399775"/>
              </a:xfrm>
              <a:prstGeom prst="rect">
                <a:avLst/>
              </a:prstGeom>
              <a:blipFill>
                <a:blip r:embed="rId7"/>
                <a:stretch>
                  <a:fillRect t="-6061" b="-1515"/>
                </a:stretch>
              </a:blipFill>
            </p:spPr>
            <p:txBody>
              <a:bodyPr/>
              <a:lstStyle/>
              <a:p>
                <a:r>
                  <a:rPr lang="en-US">
                    <a:noFill/>
                  </a:rPr>
                  <a:t> </a:t>
                </a:r>
              </a:p>
            </p:txBody>
          </p:sp>
        </mc:Fallback>
      </mc:AlternateContent>
    </p:spTree>
    <p:extLst>
      <p:ext uri="{BB962C8B-B14F-4D97-AF65-F5344CB8AC3E}">
        <p14:creationId xmlns:p14="http://schemas.microsoft.com/office/powerpoint/2010/main" val="150461080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p:txBody>
          <a:bodyPr/>
          <a:lstStyle/>
          <a:p>
            <a:r>
              <a:rPr lang="en-US" dirty="0"/>
              <a:t>9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13115" y="293172"/>
            <a:ext cx="7042846" cy="375417"/>
          </a:xfrm>
          <a:prstGeom prst="rect">
            <a:avLst/>
          </a:prstGeom>
        </p:spPr>
        <p:txBody>
          <a:bodyPr/>
          <a:lstStyle/>
          <a:p>
            <a:r>
              <a:rPr lang="en-US" sz="2400" dirty="0"/>
              <a:t>Introduction</a:t>
            </a:r>
          </a:p>
        </p:txBody>
      </p:sp>
      <p:pic>
        <p:nvPicPr>
          <p:cNvPr id="22" name="图片 21" descr="卡通人物&#10;&#10;描述已自动生成">
            <a:extLst>
              <a:ext uri="{FF2B5EF4-FFF2-40B4-BE49-F238E27FC236}">
                <a16:creationId xmlns:a16="http://schemas.microsoft.com/office/drawing/2014/main" id="{0F835FC7-5A54-4F94-9243-695AB4AFAB8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839003" y="2909069"/>
            <a:ext cx="2829337" cy="1554780"/>
          </a:xfrm>
          <a:prstGeom prst="rect">
            <a:avLst/>
          </a:prstGeom>
        </p:spPr>
      </p:pic>
      <p:sp>
        <p:nvSpPr>
          <p:cNvPr id="13" name="TextBox 5">
            <a:extLst>
              <a:ext uri="{FF2B5EF4-FFF2-40B4-BE49-F238E27FC236}">
                <a16:creationId xmlns:a16="http://schemas.microsoft.com/office/drawing/2014/main" id="{69DAC6E7-380A-433C-8AB5-8381DB861CE6}"/>
              </a:ext>
            </a:extLst>
          </p:cNvPr>
          <p:cNvSpPr txBox="1"/>
          <p:nvPr/>
        </p:nvSpPr>
        <p:spPr>
          <a:xfrm>
            <a:off x="2721448" y="1246971"/>
            <a:ext cx="3701101"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Integrate-and-Fire Model</a:t>
            </a:r>
          </a:p>
        </p:txBody>
      </p:sp>
      <p:sp>
        <p:nvSpPr>
          <p:cNvPr id="7" name="矩形 6">
            <a:extLst>
              <a:ext uri="{FF2B5EF4-FFF2-40B4-BE49-F238E27FC236}">
                <a16:creationId xmlns:a16="http://schemas.microsoft.com/office/drawing/2014/main" id="{C1AA451F-02B1-479D-AE98-180CEA978DF4}"/>
              </a:ext>
            </a:extLst>
          </p:cNvPr>
          <p:cNvSpPr/>
          <p:nvPr/>
        </p:nvSpPr>
        <p:spPr>
          <a:xfrm>
            <a:off x="2413955" y="6202792"/>
            <a:ext cx="6730045" cy="276999"/>
          </a:xfrm>
          <a:prstGeom prst="rect">
            <a:avLst/>
          </a:prstGeom>
        </p:spPr>
        <p:txBody>
          <a:bodyPr wrap="square">
            <a:spAutoFit/>
          </a:bodyPr>
          <a:lstStyle/>
          <a:p>
            <a:pPr algn="r"/>
            <a:r>
              <a:rPr lang="en-US" altLang="zh-CN" sz="1200" dirty="0">
                <a:solidFill>
                  <a:srgbClr val="222222"/>
                </a:solidFill>
                <a:latin typeface="HelveticaNeueLT Std Thin" panose="020B0403020202020204" pitchFamily="34" charset="0"/>
              </a:rPr>
              <a:t>( Abbott, Larry F. Brain research bulletin 50.5-6 (1999): 303-304. )</a:t>
            </a:r>
            <a:endParaRPr lang="zh-CN" altLang="en-US" sz="1200" dirty="0">
              <a:latin typeface="HelveticaNeueLT Std Thin" panose="020B0403020202020204" pitchFamily="34" charset="0"/>
            </a:endParaRPr>
          </a:p>
        </p:txBody>
      </p:sp>
      <p:sp>
        <p:nvSpPr>
          <p:cNvPr id="17" name="箭头: 右 16">
            <a:extLst>
              <a:ext uri="{FF2B5EF4-FFF2-40B4-BE49-F238E27FC236}">
                <a16:creationId xmlns:a16="http://schemas.microsoft.com/office/drawing/2014/main" id="{85C5EE17-358A-4DA3-AF93-023B0E5B1569}"/>
              </a:ext>
            </a:extLst>
          </p:cNvPr>
          <p:cNvSpPr/>
          <p:nvPr/>
        </p:nvSpPr>
        <p:spPr>
          <a:xfrm>
            <a:off x="4287712" y="3474605"/>
            <a:ext cx="774431" cy="423707"/>
          </a:xfrm>
          <a:prstGeom prst="rightArrow">
            <a:avLst>
              <a:gd name="adj1" fmla="val 32561"/>
              <a:gd name="adj2" fmla="val 608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95B6EFDD-B5FC-40C2-B34A-3C0C7F0C3566}"/>
              </a:ext>
            </a:extLst>
          </p:cNvPr>
          <p:cNvGrpSpPr/>
          <p:nvPr/>
        </p:nvGrpSpPr>
        <p:grpSpPr>
          <a:xfrm>
            <a:off x="5791390" y="1980784"/>
            <a:ext cx="2016195" cy="2199239"/>
            <a:chOff x="5306438" y="2510076"/>
            <a:chExt cx="2016195" cy="2199239"/>
          </a:xfrm>
        </p:grpSpPr>
        <p:pic>
          <p:nvPicPr>
            <p:cNvPr id="11" name="图片 10" descr="图片包含 游戏机&#10;&#10;描述已自动生成">
              <a:extLst>
                <a:ext uri="{FF2B5EF4-FFF2-40B4-BE49-F238E27FC236}">
                  <a16:creationId xmlns:a16="http://schemas.microsoft.com/office/drawing/2014/main" id="{3C9A3403-6232-4463-AE0E-3880C6F2436D}"/>
                </a:ext>
              </a:extLst>
            </p:cNvPr>
            <p:cNvPicPr>
              <a:picLocks noChangeAspect="1"/>
            </p:cNvPicPr>
            <p:nvPr/>
          </p:nvPicPr>
          <p:blipFill rotWithShape="1">
            <a:blip r:embed="rId5"/>
            <a:srcRect l="77141" t="10870" b="10515"/>
            <a:stretch/>
          </p:blipFill>
          <p:spPr>
            <a:xfrm>
              <a:off x="6419846" y="2510076"/>
              <a:ext cx="902787" cy="2199239"/>
            </a:xfrm>
            <a:prstGeom prst="rect">
              <a:avLst/>
            </a:prstGeom>
          </p:spPr>
        </p:pic>
        <p:pic>
          <p:nvPicPr>
            <p:cNvPr id="18" name="图片 17" descr="图片包含 游戏机&#10;&#10;描述已自动生成">
              <a:extLst>
                <a:ext uri="{FF2B5EF4-FFF2-40B4-BE49-F238E27FC236}">
                  <a16:creationId xmlns:a16="http://schemas.microsoft.com/office/drawing/2014/main" id="{5A3C4D40-2EB0-4191-9C6D-69959221BF95}"/>
                </a:ext>
              </a:extLst>
            </p:cNvPr>
            <p:cNvPicPr>
              <a:picLocks noChangeAspect="1"/>
            </p:cNvPicPr>
            <p:nvPr/>
          </p:nvPicPr>
          <p:blipFill rotWithShape="1">
            <a:blip r:embed="rId5"/>
            <a:srcRect l="1" t="10870" r="71807" b="10515"/>
            <a:stretch/>
          </p:blipFill>
          <p:spPr>
            <a:xfrm>
              <a:off x="5306438" y="2510076"/>
              <a:ext cx="1113408" cy="2199239"/>
            </a:xfrm>
            <a:prstGeom prst="rect">
              <a:avLst/>
            </a:prstGeom>
          </p:spPr>
        </p:pic>
        <p:sp>
          <p:nvSpPr>
            <p:cNvPr id="19" name="矩形 18">
              <a:extLst>
                <a:ext uri="{FF2B5EF4-FFF2-40B4-BE49-F238E27FC236}">
                  <a16:creationId xmlns:a16="http://schemas.microsoft.com/office/drawing/2014/main" id="{757877AC-E06B-416C-B8A8-C9DF62095A43}"/>
                </a:ext>
              </a:extLst>
            </p:cNvPr>
            <p:cNvSpPr/>
            <p:nvPr/>
          </p:nvSpPr>
          <p:spPr>
            <a:xfrm>
              <a:off x="6030569" y="3128646"/>
              <a:ext cx="522631" cy="925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95328045-A7A5-4F98-B67B-5DE1312534A9}"/>
                  </a:ext>
                </a:extLst>
              </p:cNvPr>
              <p:cNvSpPr txBox="1"/>
              <p:nvPr/>
            </p:nvSpPr>
            <p:spPr>
              <a:xfrm>
                <a:off x="6174822" y="4364684"/>
                <a:ext cx="1459951"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𝐶</m:t>
                          </m:r>
                        </m:e>
                        <m:sub>
                          <m:r>
                            <a:rPr lang="en-US" altLang="zh-CN" b="0" i="1" smtClean="0">
                              <a:latin typeface="Cambria Math" panose="02040503050406030204" pitchFamily="18" charset="0"/>
                            </a:rPr>
                            <m:t>𝑚</m:t>
                          </m:r>
                        </m:sub>
                      </m:sSub>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ⅆ</m:t>
                          </m:r>
                          <m:r>
                            <a:rPr lang="en-US" altLang="zh-CN" b="0" i="1" smtClean="0">
                              <a:latin typeface="Cambria Math" panose="02040503050406030204" pitchFamily="18" charset="0"/>
                            </a:rPr>
                            <m:t>𝑉</m:t>
                          </m:r>
                        </m:num>
                        <m:den>
                          <m:r>
                            <a:rPr lang="en-US" altLang="zh-CN" b="0" i="1" smtClean="0">
                              <a:latin typeface="Cambria Math" panose="02040503050406030204" pitchFamily="18" charset="0"/>
                            </a:rPr>
                            <m:t>ⅆ</m:t>
                          </m:r>
                          <m:r>
                            <a:rPr lang="en-US" altLang="zh-CN" b="0" i="1" smtClean="0">
                              <a:latin typeface="Cambria Math" panose="02040503050406030204" pitchFamily="18" charset="0"/>
                            </a:rPr>
                            <m:t>𝑡</m:t>
                          </m:r>
                        </m:den>
                      </m:f>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𝐼</m:t>
                          </m:r>
                        </m:e>
                        <m:sub>
                          <m:r>
                            <a:rPr lang="en-US" altLang="zh-CN" b="0" i="1" smtClean="0">
                              <a:latin typeface="Cambria Math" panose="02040503050406030204" pitchFamily="18" charset="0"/>
                            </a:rPr>
                            <m:t>𝑝</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𝑡</m:t>
                      </m:r>
                      <m:r>
                        <a:rPr lang="en-US" altLang="zh-CN" b="0" i="1" smtClean="0">
                          <a:latin typeface="Cambria Math" panose="02040503050406030204" pitchFamily="18" charset="0"/>
                        </a:rPr>
                        <m:t>)</m:t>
                      </m:r>
                    </m:oMath>
                  </m:oMathPara>
                </a14:m>
                <a:endParaRPr lang="en-US" altLang="zh-CN" b="0" dirty="0"/>
              </a:p>
            </p:txBody>
          </p:sp>
        </mc:Choice>
        <mc:Fallback xmlns="">
          <p:sp>
            <p:nvSpPr>
              <p:cNvPr id="4" name="文本框 3">
                <a:extLst>
                  <a:ext uri="{FF2B5EF4-FFF2-40B4-BE49-F238E27FC236}">
                    <a16:creationId xmlns:a16="http://schemas.microsoft.com/office/drawing/2014/main" id="{95328045-A7A5-4F98-B67B-5DE1312534A9}"/>
                  </a:ext>
                </a:extLst>
              </p:cNvPr>
              <p:cNvSpPr txBox="1">
                <a:spLocks noRot="1" noChangeAspect="1" noMove="1" noResize="1" noEditPoints="1" noAdjustHandles="1" noChangeArrowheads="1" noChangeShapeType="1" noTextEdit="1"/>
              </p:cNvSpPr>
              <p:nvPr/>
            </p:nvSpPr>
            <p:spPr>
              <a:xfrm>
                <a:off x="6174822" y="4364684"/>
                <a:ext cx="1459951" cy="525913"/>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TextBox 5">
                <a:extLst>
                  <a:ext uri="{FF2B5EF4-FFF2-40B4-BE49-F238E27FC236}">
                    <a16:creationId xmlns:a16="http://schemas.microsoft.com/office/drawing/2014/main" id="{2D3AE6FC-AF16-468D-850E-30FF8DAAF46D}"/>
                  </a:ext>
                </a:extLst>
              </p:cNvPr>
              <p:cNvSpPr txBox="1"/>
              <p:nvPr/>
            </p:nvSpPr>
            <p:spPr>
              <a:xfrm>
                <a:off x="4982823" y="5061251"/>
                <a:ext cx="384394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600" dirty="0">
                    <a:latin typeface="HelveticaNeueLT Std Lt" panose="020B0403020202020204" pitchFamily="34" charset="0"/>
                    <a:ea typeface="Helvetica Neue" panose="02000503000000020004" pitchFamily="2" charset="0"/>
                    <a:cs typeface="Helvetica Neue" panose="02000503000000020004" pitchFamily="2" charset="0"/>
                  </a:rPr>
                  <a:t>Fires when reach threshold </a:t>
                </a:r>
                <a14:m>
                  <m:oMath xmlns:m="http://schemas.openxmlformats.org/officeDocument/2006/math">
                    <m:sSub>
                      <m:sSubPr>
                        <m:ctrlPr>
                          <a:rPr lang="en-US" sz="1800"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𝑉</m:t>
                        </m:r>
                      </m:e>
                      <m:sub>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𝑡h</m:t>
                        </m:r>
                      </m:sub>
                    </m:sSub>
                  </m:oMath>
                </a14:m>
                <a:endParaRPr lang="en-US" sz="1800" b="0" dirty="0">
                  <a:latin typeface="HelveticaNeueLT Std Lt" panose="020B0403020202020204" pitchFamily="34" charset="0"/>
                  <a:ea typeface="Helvetica Neue" panose="02000503000000020004" pitchFamily="2" charset="0"/>
                  <a:cs typeface="Helvetica Neue" panose="02000503000000020004" pitchFamily="2" charset="0"/>
                </a:endParaRPr>
              </a:p>
            </p:txBody>
          </p:sp>
        </mc:Choice>
        <mc:Fallback xmlns="">
          <p:sp>
            <p:nvSpPr>
              <p:cNvPr id="26" name="TextBox 5">
                <a:extLst>
                  <a:ext uri="{FF2B5EF4-FFF2-40B4-BE49-F238E27FC236}">
                    <a16:creationId xmlns:a16="http://schemas.microsoft.com/office/drawing/2014/main" id="{2D3AE6FC-AF16-468D-850E-30FF8DAAF46D}"/>
                  </a:ext>
                </a:extLst>
              </p:cNvPr>
              <p:cNvSpPr txBox="1">
                <a:spLocks noRot="1" noChangeAspect="1" noMove="1" noResize="1" noEditPoints="1" noAdjustHandles="1" noChangeArrowheads="1" noChangeShapeType="1" noTextEdit="1"/>
              </p:cNvSpPr>
              <p:nvPr/>
            </p:nvSpPr>
            <p:spPr>
              <a:xfrm>
                <a:off x="4982823" y="5061251"/>
                <a:ext cx="3843948" cy="399775"/>
              </a:xfrm>
              <a:prstGeom prst="rect">
                <a:avLst/>
              </a:prstGeom>
              <a:blipFill>
                <a:blip r:embed="rId7"/>
                <a:stretch>
                  <a:fillRect t="-6061" b="-1515"/>
                </a:stretch>
              </a:blipFill>
            </p:spPr>
            <p:txBody>
              <a:bodyPr/>
              <a:lstStyle/>
              <a:p>
                <a:r>
                  <a:rPr lang="zh-CN" altLang="en-US">
                    <a:noFill/>
                  </a:rPr>
                  <a:t> </a:t>
                </a:r>
              </a:p>
            </p:txBody>
          </p:sp>
        </mc:Fallback>
      </mc:AlternateContent>
      <p:sp>
        <p:nvSpPr>
          <p:cNvPr id="16" name="矩形 15">
            <a:extLst>
              <a:ext uri="{FF2B5EF4-FFF2-40B4-BE49-F238E27FC236}">
                <a16:creationId xmlns:a16="http://schemas.microsoft.com/office/drawing/2014/main" id="{4BBE37EC-5563-4DBB-8799-A5D91FD66522}"/>
              </a:ext>
            </a:extLst>
          </p:cNvPr>
          <p:cNvSpPr/>
          <p:nvPr/>
        </p:nvSpPr>
        <p:spPr>
          <a:xfrm>
            <a:off x="1" y="850661"/>
            <a:ext cx="9144000" cy="5671075"/>
          </a:xfrm>
          <a:prstGeom prst="rect">
            <a:avLst/>
          </a:prstGeom>
          <a:solidFill>
            <a:schemeClr val="bg1">
              <a:lumMod val="95000"/>
              <a:alpha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a:extLst>
              <a:ext uri="{FF2B5EF4-FFF2-40B4-BE49-F238E27FC236}">
                <a16:creationId xmlns:a16="http://schemas.microsoft.com/office/drawing/2014/main" id="{A31FBA87-26B1-4BE1-B100-E111AB3E9F55}"/>
              </a:ext>
            </a:extLst>
          </p:cNvPr>
          <p:cNvPicPr>
            <a:picLocks noChangeAspect="1"/>
          </p:cNvPicPr>
          <p:nvPr/>
        </p:nvPicPr>
        <p:blipFill>
          <a:blip r:embed="rId8"/>
          <a:stretch>
            <a:fillRect/>
          </a:stretch>
        </p:blipFill>
        <p:spPr>
          <a:xfrm>
            <a:off x="2237721" y="2172662"/>
            <a:ext cx="4668557" cy="2626063"/>
          </a:xfrm>
          <a:prstGeom prst="rect">
            <a:avLst/>
          </a:prstGeom>
          <a:ln>
            <a:noFill/>
          </a:ln>
          <a:effectLst>
            <a:outerShdw blurRad="292100" dist="139700" dir="2700000" algn="tl" rotWithShape="0">
              <a:srgbClr val="333333">
                <a:alpha val="65000"/>
              </a:srgbClr>
            </a:outerShdw>
          </a:effectLst>
        </p:spPr>
      </p:pic>
      <p:sp>
        <p:nvSpPr>
          <p:cNvPr id="20" name="TextBox 5">
            <a:extLst>
              <a:ext uri="{FF2B5EF4-FFF2-40B4-BE49-F238E27FC236}">
                <a16:creationId xmlns:a16="http://schemas.microsoft.com/office/drawing/2014/main" id="{BF98A344-D158-47E7-9A35-8DF6971ECC44}"/>
              </a:ext>
            </a:extLst>
          </p:cNvPr>
          <p:cNvSpPr txBox="1"/>
          <p:nvPr/>
        </p:nvSpPr>
        <p:spPr>
          <a:xfrm>
            <a:off x="2721447" y="5166468"/>
            <a:ext cx="3701101"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Japanese Bamboo Fountain</a:t>
            </a:r>
          </a:p>
        </p:txBody>
      </p:sp>
    </p:spTree>
    <p:extLst>
      <p:ext uri="{BB962C8B-B14F-4D97-AF65-F5344CB8AC3E}">
        <p14:creationId xmlns:p14="http://schemas.microsoft.com/office/powerpoint/2010/main" val="174973188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a:xfrm>
            <a:off x="4242786" y="6558087"/>
            <a:ext cx="658426" cy="291381"/>
          </a:xfrm>
        </p:spPr>
        <p:txBody>
          <a:bodyPr/>
          <a:lstStyle/>
          <a:p>
            <a:r>
              <a:rPr lang="en-US" dirty="0"/>
              <a:t>10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13115" y="293172"/>
            <a:ext cx="7042846" cy="375417"/>
          </a:xfrm>
          <a:prstGeom prst="rect">
            <a:avLst/>
          </a:prstGeom>
        </p:spPr>
        <p:txBody>
          <a:bodyPr/>
          <a:lstStyle/>
          <a:p>
            <a:r>
              <a:rPr lang="en-US" sz="2400" dirty="0"/>
              <a:t>Introduction</a:t>
            </a:r>
          </a:p>
        </p:txBody>
      </p:sp>
      <p:pic>
        <p:nvPicPr>
          <p:cNvPr id="22" name="图片 21" descr="卡通人物&#10;&#10;描述已自动生成">
            <a:extLst>
              <a:ext uri="{FF2B5EF4-FFF2-40B4-BE49-F238E27FC236}">
                <a16:creationId xmlns:a16="http://schemas.microsoft.com/office/drawing/2014/main" id="{0F835FC7-5A54-4F94-9243-695AB4AFAB8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839003" y="2909069"/>
            <a:ext cx="2829337" cy="1554780"/>
          </a:xfrm>
          <a:prstGeom prst="rect">
            <a:avLst/>
          </a:prstGeom>
        </p:spPr>
      </p:pic>
      <p:sp>
        <p:nvSpPr>
          <p:cNvPr id="13" name="TextBox 5">
            <a:extLst>
              <a:ext uri="{FF2B5EF4-FFF2-40B4-BE49-F238E27FC236}">
                <a16:creationId xmlns:a16="http://schemas.microsoft.com/office/drawing/2014/main" id="{69DAC6E7-380A-433C-8AB5-8381DB861CE6}"/>
              </a:ext>
            </a:extLst>
          </p:cNvPr>
          <p:cNvSpPr txBox="1"/>
          <p:nvPr/>
        </p:nvSpPr>
        <p:spPr>
          <a:xfrm>
            <a:off x="2332832" y="1246971"/>
            <a:ext cx="4478332"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Stochastic Intensity and Point Process</a:t>
            </a:r>
          </a:p>
        </p:txBody>
      </p:sp>
      <p:sp>
        <p:nvSpPr>
          <p:cNvPr id="17" name="箭头: 右 16">
            <a:extLst>
              <a:ext uri="{FF2B5EF4-FFF2-40B4-BE49-F238E27FC236}">
                <a16:creationId xmlns:a16="http://schemas.microsoft.com/office/drawing/2014/main" id="{85C5EE17-358A-4DA3-AF93-023B0E5B1569}"/>
              </a:ext>
            </a:extLst>
          </p:cNvPr>
          <p:cNvSpPr/>
          <p:nvPr/>
        </p:nvSpPr>
        <p:spPr>
          <a:xfrm>
            <a:off x="4184784" y="3466856"/>
            <a:ext cx="774431" cy="423707"/>
          </a:xfrm>
          <a:prstGeom prst="rightArrow">
            <a:avLst>
              <a:gd name="adj1" fmla="val 32561"/>
              <a:gd name="adj2" fmla="val 608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EE933D37-9006-41DB-B238-C808B5D36504}"/>
              </a:ext>
            </a:extLst>
          </p:cNvPr>
          <p:cNvGrpSpPr/>
          <p:nvPr/>
        </p:nvGrpSpPr>
        <p:grpSpPr>
          <a:xfrm>
            <a:off x="5462457" y="2790765"/>
            <a:ext cx="3350041" cy="1642523"/>
            <a:chOff x="4495563" y="2489777"/>
            <a:chExt cx="4580202" cy="2245670"/>
          </a:xfrm>
        </p:grpSpPr>
        <p:grpSp>
          <p:nvGrpSpPr>
            <p:cNvPr id="40" name="组合 39">
              <a:extLst>
                <a:ext uri="{FF2B5EF4-FFF2-40B4-BE49-F238E27FC236}">
                  <a16:creationId xmlns:a16="http://schemas.microsoft.com/office/drawing/2014/main" id="{CBD23A7C-7801-45FE-9320-50B638D46779}"/>
                </a:ext>
              </a:extLst>
            </p:cNvPr>
            <p:cNvGrpSpPr/>
            <p:nvPr/>
          </p:nvGrpSpPr>
          <p:grpSpPr>
            <a:xfrm>
              <a:off x="4543230" y="4279183"/>
              <a:ext cx="4532535" cy="369332"/>
              <a:chOff x="2582878" y="2766697"/>
              <a:chExt cx="4532535" cy="369332"/>
            </a:xfrm>
          </p:grpSpPr>
          <p:cxnSp>
            <p:nvCxnSpPr>
              <p:cNvPr id="41" name="直接箭头连接符 40">
                <a:extLst>
                  <a:ext uri="{FF2B5EF4-FFF2-40B4-BE49-F238E27FC236}">
                    <a16:creationId xmlns:a16="http://schemas.microsoft.com/office/drawing/2014/main" id="{7991EBE5-8D5E-48BD-9CC5-1F47380D9642}"/>
                  </a:ext>
                </a:extLst>
              </p:cNvPr>
              <p:cNvCxnSpPr/>
              <p:nvPr/>
            </p:nvCxnSpPr>
            <p:spPr>
              <a:xfrm>
                <a:off x="2582878" y="3136029"/>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047BB67D-004D-40D5-8875-13FEB5DDC01F}"/>
                      </a:ext>
                    </a:extLst>
                  </p:cNvPr>
                  <p:cNvSpPr txBox="1"/>
                  <p:nvPr/>
                </p:nvSpPr>
                <p:spPr>
                  <a:xfrm>
                    <a:off x="6920487" y="2766697"/>
                    <a:ext cx="194926" cy="3601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𝑡</m:t>
                          </m:r>
                        </m:oMath>
                      </m:oMathPara>
                    </a14:m>
                    <a:endParaRPr lang="zh-CN" altLang="en-US" dirty="0"/>
                  </a:p>
                </p:txBody>
              </p:sp>
            </mc:Choice>
            <mc:Fallback xmlns="">
              <p:sp>
                <p:nvSpPr>
                  <p:cNvPr id="42" name="文本框 41">
                    <a:extLst>
                      <a:ext uri="{FF2B5EF4-FFF2-40B4-BE49-F238E27FC236}">
                        <a16:creationId xmlns:a16="http://schemas.microsoft.com/office/drawing/2014/main" id="{047BB67D-004D-40D5-8875-13FEB5DDC01F}"/>
                      </a:ext>
                    </a:extLst>
                  </p:cNvPr>
                  <p:cNvSpPr txBox="1">
                    <a:spLocks noRot="1" noChangeAspect="1" noMove="1" noResize="1" noEditPoints="1" noAdjustHandles="1" noChangeArrowheads="1" noChangeShapeType="1" noTextEdit="1"/>
                  </p:cNvSpPr>
                  <p:nvPr/>
                </p:nvSpPr>
                <p:spPr>
                  <a:xfrm>
                    <a:off x="6920487" y="2766697"/>
                    <a:ext cx="194926" cy="360172"/>
                  </a:xfrm>
                  <a:prstGeom prst="rect">
                    <a:avLst/>
                  </a:prstGeom>
                  <a:blipFill>
                    <a:blip r:embed="rId5"/>
                    <a:stretch>
                      <a:fillRect l="-33333" r="-33333" b="-9302"/>
                    </a:stretch>
                  </a:blipFill>
                </p:spPr>
                <p:txBody>
                  <a:bodyPr/>
                  <a:lstStyle/>
                  <a:p>
                    <a:r>
                      <a:rPr lang="zh-CN" altLang="en-US">
                        <a:noFill/>
                      </a:rPr>
                      <a:t> </a:t>
                    </a:r>
                  </a:p>
                </p:txBody>
              </p:sp>
            </mc:Fallback>
          </mc:AlternateContent>
        </p:grpSp>
        <p:grpSp>
          <p:nvGrpSpPr>
            <p:cNvPr id="43" name="组合 42">
              <a:extLst>
                <a:ext uri="{FF2B5EF4-FFF2-40B4-BE49-F238E27FC236}">
                  <a16:creationId xmlns:a16="http://schemas.microsoft.com/office/drawing/2014/main" id="{F18885CB-DF7E-4583-946E-C09F7BFE58C8}"/>
                </a:ext>
              </a:extLst>
            </p:cNvPr>
            <p:cNvGrpSpPr/>
            <p:nvPr/>
          </p:nvGrpSpPr>
          <p:grpSpPr>
            <a:xfrm>
              <a:off x="4495563" y="2552737"/>
              <a:ext cx="4297229" cy="2182710"/>
              <a:chOff x="2535211" y="3021325"/>
              <a:chExt cx="4297229" cy="2182710"/>
            </a:xfrm>
          </p:grpSpPr>
          <p:pic>
            <p:nvPicPr>
              <p:cNvPr id="44" name="图片 43" descr="图片包含 船, 滑雪, 一群, 许多&#10;&#10;描述已自动生成">
                <a:extLst>
                  <a:ext uri="{FF2B5EF4-FFF2-40B4-BE49-F238E27FC236}">
                    <a16:creationId xmlns:a16="http://schemas.microsoft.com/office/drawing/2014/main" id="{9D4479F5-04F0-4D92-A7DC-656DBEB0E682}"/>
                  </a:ext>
                </a:extLst>
              </p:cNvPr>
              <p:cNvPicPr>
                <a:picLocks noChangeAspect="1"/>
              </p:cNvPicPr>
              <p:nvPr/>
            </p:nvPicPr>
            <p:blipFill>
              <a:blip r:embed="rId6"/>
              <a:stretch>
                <a:fillRect/>
              </a:stretch>
            </p:blipFill>
            <p:spPr>
              <a:xfrm>
                <a:off x="2535211" y="3068324"/>
                <a:ext cx="4297229" cy="974110"/>
              </a:xfrm>
              <a:prstGeom prst="rect">
                <a:avLst/>
              </a:prstGeom>
            </p:spPr>
          </p:pic>
          <p:grpSp>
            <p:nvGrpSpPr>
              <p:cNvPr id="45" name="组合 44">
                <a:extLst>
                  <a:ext uri="{FF2B5EF4-FFF2-40B4-BE49-F238E27FC236}">
                    <a16:creationId xmlns:a16="http://schemas.microsoft.com/office/drawing/2014/main" id="{1D71A065-F23C-4010-A876-5C369B4DD9AB}"/>
                  </a:ext>
                </a:extLst>
              </p:cNvPr>
              <p:cNvGrpSpPr/>
              <p:nvPr/>
            </p:nvGrpSpPr>
            <p:grpSpPr>
              <a:xfrm>
                <a:off x="2913000" y="3021325"/>
                <a:ext cx="3663956" cy="551512"/>
                <a:chOff x="2913000" y="4231065"/>
                <a:chExt cx="3663956" cy="551512"/>
              </a:xfrm>
            </p:grpSpPr>
            <p:sp>
              <p:nvSpPr>
                <p:cNvPr id="58" name="十字形 57">
                  <a:extLst>
                    <a:ext uri="{FF2B5EF4-FFF2-40B4-BE49-F238E27FC236}">
                      <a16:creationId xmlns:a16="http://schemas.microsoft.com/office/drawing/2014/main" id="{1CB685D3-3A4D-48EC-B99E-425D155CBCBD}"/>
                    </a:ext>
                  </a:extLst>
                </p:cNvPr>
                <p:cNvSpPr/>
                <p:nvPr/>
              </p:nvSpPr>
              <p:spPr>
                <a:xfrm rot="2700000">
                  <a:off x="2913000" y="4614001"/>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十字形 58">
                  <a:extLst>
                    <a:ext uri="{FF2B5EF4-FFF2-40B4-BE49-F238E27FC236}">
                      <a16:creationId xmlns:a16="http://schemas.microsoft.com/office/drawing/2014/main" id="{9F9AAD17-CFFA-4774-9612-12C3330921D4}"/>
                    </a:ext>
                  </a:extLst>
                </p:cNvPr>
                <p:cNvSpPr/>
                <p:nvPr/>
              </p:nvSpPr>
              <p:spPr>
                <a:xfrm rot="2700000">
                  <a:off x="3613929" y="446420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十字形 59">
                  <a:extLst>
                    <a:ext uri="{FF2B5EF4-FFF2-40B4-BE49-F238E27FC236}">
                      <a16:creationId xmlns:a16="http://schemas.microsoft.com/office/drawing/2014/main" id="{78EDACF0-355B-4285-B7C2-8B88EBA9FC92}"/>
                    </a:ext>
                  </a:extLst>
                </p:cNvPr>
                <p:cNvSpPr/>
                <p:nvPr/>
              </p:nvSpPr>
              <p:spPr>
                <a:xfrm rot="2700000">
                  <a:off x="5922484" y="4231065"/>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十字形 60">
                  <a:extLst>
                    <a:ext uri="{FF2B5EF4-FFF2-40B4-BE49-F238E27FC236}">
                      <a16:creationId xmlns:a16="http://schemas.microsoft.com/office/drawing/2014/main" id="{339106D2-B8D1-41AF-8244-01007B6F72BD}"/>
                    </a:ext>
                  </a:extLst>
                </p:cNvPr>
                <p:cNvSpPr/>
                <p:nvPr/>
              </p:nvSpPr>
              <p:spPr>
                <a:xfrm rot="2700000">
                  <a:off x="6408380" y="453651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十字形 61">
                  <a:extLst>
                    <a:ext uri="{FF2B5EF4-FFF2-40B4-BE49-F238E27FC236}">
                      <a16:creationId xmlns:a16="http://schemas.microsoft.com/office/drawing/2014/main" id="{B9AA634A-AABA-42B7-AEF5-794CDA7C138B}"/>
                    </a:ext>
                  </a:extLst>
                </p:cNvPr>
                <p:cNvSpPr/>
                <p:nvPr/>
              </p:nvSpPr>
              <p:spPr>
                <a:xfrm rot="2700000">
                  <a:off x="4416482" y="4258125"/>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a:extLst>
                  <a:ext uri="{FF2B5EF4-FFF2-40B4-BE49-F238E27FC236}">
                    <a16:creationId xmlns:a16="http://schemas.microsoft.com/office/drawing/2014/main" id="{7818E324-EF01-48F2-B62B-0CDD6658AC44}"/>
                  </a:ext>
                </a:extLst>
              </p:cNvPr>
              <p:cNvGrpSpPr/>
              <p:nvPr/>
            </p:nvGrpSpPr>
            <p:grpSpPr>
              <a:xfrm>
                <a:off x="2910061" y="5035459"/>
                <a:ext cx="3663956" cy="168576"/>
                <a:chOff x="2913000" y="4270823"/>
                <a:chExt cx="3663956" cy="168576"/>
              </a:xfrm>
            </p:grpSpPr>
            <p:sp>
              <p:nvSpPr>
                <p:cNvPr id="53" name="十字形 52">
                  <a:extLst>
                    <a:ext uri="{FF2B5EF4-FFF2-40B4-BE49-F238E27FC236}">
                      <a16:creationId xmlns:a16="http://schemas.microsoft.com/office/drawing/2014/main" id="{1C92C6F8-05CD-4A66-A40E-272470983707}"/>
                    </a:ext>
                  </a:extLst>
                </p:cNvPr>
                <p:cNvSpPr/>
                <p:nvPr/>
              </p:nvSpPr>
              <p:spPr>
                <a:xfrm rot="2700000">
                  <a:off x="2913000" y="427082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十字形 53">
                  <a:extLst>
                    <a:ext uri="{FF2B5EF4-FFF2-40B4-BE49-F238E27FC236}">
                      <a16:creationId xmlns:a16="http://schemas.microsoft.com/office/drawing/2014/main" id="{88ECCD5E-FF20-43E8-8484-03EC3B0954D2}"/>
                    </a:ext>
                  </a:extLst>
                </p:cNvPr>
                <p:cNvSpPr/>
                <p:nvPr/>
              </p:nvSpPr>
              <p:spPr>
                <a:xfrm rot="2700000">
                  <a:off x="3613929" y="427082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十字形 54">
                  <a:extLst>
                    <a:ext uri="{FF2B5EF4-FFF2-40B4-BE49-F238E27FC236}">
                      <a16:creationId xmlns:a16="http://schemas.microsoft.com/office/drawing/2014/main" id="{2CA02679-2569-4579-92B9-AA7960430093}"/>
                    </a:ext>
                  </a:extLst>
                </p:cNvPr>
                <p:cNvSpPr/>
                <p:nvPr/>
              </p:nvSpPr>
              <p:spPr>
                <a:xfrm rot="2700000">
                  <a:off x="5922484" y="427082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十字形 55">
                  <a:extLst>
                    <a:ext uri="{FF2B5EF4-FFF2-40B4-BE49-F238E27FC236}">
                      <a16:creationId xmlns:a16="http://schemas.microsoft.com/office/drawing/2014/main" id="{0A04C1C5-0DA5-4773-833A-230FB7D72AC4}"/>
                    </a:ext>
                  </a:extLst>
                </p:cNvPr>
                <p:cNvSpPr/>
                <p:nvPr/>
              </p:nvSpPr>
              <p:spPr>
                <a:xfrm rot="2700000">
                  <a:off x="6408380" y="427082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十字形 56">
                  <a:extLst>
                    <a:ext uri="{FF2B5EF4-FFF2-40B4-BE49-F238E27FC236}">
                      <a16:creationId xmlns:a16="http://schemas.microsoft.com/office/drawing/2014/main" id="{3B8A3BEE-6602-4BA5-B07F-5A5ACE2E33EC}"/>
                    </a:ext>
                  </a:extLst>
                </p:cNvPr>
                <p:cNvSpPr/>
                <p:nvPr/>
              </p:nvSpPr>
              <p:spPr>
                <a:xfrm rot="2700000">
                  <a:off x="4416482" y="427082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a:extLst>
                  <a:ext uri="{FF2B5EF4-FFF2-40B4-BE49-F238E27FC236}">
                    <a16:creationId xmlns:a16="http://schemas.microsoft.com/office/drawing/2014/main" id="{96EC7448-E991-46B1-9D05-D219EB2E040E}"/>
                  </a:ext>
                </a:extLst>
              </p:cNvPr>
              <p:cNvGrpSpPr/>
              <p:nvPr/>
            </p:nvGrpSpPr>
            <p:grpSpPr>
              <a:xfrm>
                <a:off x="2993098" y="4123321"/>
                <a:ext cx="3490055" cy="902908"/>
                <a:chOff x="2993098" y="4123321"/>
                <a:chExt cx="3490055" cy="902908"/>
              </a:xfrm>
            </p:grpSpPr>
            <p:cxnSp>
              <p:nvCxnSpPr>
                <p:cNvPr id="48" name="直接箭头连接符 47">
                  <a:extLst>
                    <a:ext uri="{FF2B5EF4-FFF2-40B4-BE49-F238E27FC236}">
                      <a16:creationId xmlns:a16="http://schemas.microsoft.com/office/drawing/2014/main" id="{3E3FF949-F272-4FCE-82A7-801C012D2BCC}"/>
                    </a:ext>
                  </a:extLst>
                </p:cNvPr>
                <p:cNvCxnSpPr>
                  <a:cxnSpLocks/>
                </p:cNvCxnSpPr>
                <p:nvPr/>
              </p:nvCxnSpPr>
              <p:spPr>
                <a:xfrm>
                  <a:off x="2993098" y="4123321"/>
                  <a:ext cx="0" cy="902908"/>
                </a:xfrm>
                <a:prstGeom prst="straightConnector1">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822D783D-673A-4451-BEC0-4DBA010B9D5E}"/>
                    </a:ext>
                  </a:extLst>
                </p:cNvPr>
                <p:cNvCxnSpPr>
                  <a:cxnSpLocks/>
                </p:cNvCxnSpPr>
                <p:nvPr/>
              </p:nvCxnSpPr>
              <p:spPr>
                <a:xfrm>
                  <a:off x="3692628" y="4123321"/>
                  <a:ext cx="0" cy="902908"/>
                </a:xfrm>
                <a:prstGeom prst="straightConnector1">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EB7B6C88-59CB-4195-A1BD-9DDBE133C884}"/>
                    </a:ext>
                  </a:extLst>
                </p:cNvPr>
                <p:cNvCxnSpPr>
                  <a:cxnSpLocks/>
                </p:cNvCxnSpPr>
                <p:nvPr/>
              </p:nvCxnSpPr>
              <p:spPr>
                <a:xfrm>
                  <a:off x="4500533" y="4123321"/>
                  <a:ext cx="0" cy="902908"/>
                </a:xfrm>
                <a:prstGeom prst="straightConnector1">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AAABCD6A-3ED2-4030-B815-744208C72F4E}"/>
                    </a:ext>
                  </a:extLst>
                </p:cNvPr>
                <p:cNvCxnSpPr>
                  <a:cxnSpLocks/>
                </p:cNvCxnSpPr>
                <p:nvPr/>
              </p:nvCxnSpPr>
              <p:spPr>
                <a:xfrm>
                  <a:off x="6483153" y="4123321"/>
                  <a:ext cx="0" cy="902908"/>
                </a:xfrm>
                <a:prstGeom prst="straightConnector1">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DC8BCB45-D7B3-4BB2-AEC0-1FA8C414EE34}"/>
                    </a:ext>
                  </a:extLst>
                </p:cNvPr>
                <p:cNvCxnSpPr>
                  <a:cxnSpLocks/>
                </p:cNvCxnSpPr>
                <p:nvPr/>
              </p:nvCxnSpPr>
              <p:spPr>
                <a:xfrm>
                  <a:off x="5999451" y="4123321"/>
                  <a:ext cx="0" cy="902908"/>
                </a:xfrm>
                <a:prstGeom prst="straightConnector1">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grpSp>
          <p:nvGrpSpPr>
            <p:cNvPr id="63" name="组合 62">
              <a:extLst>
                <a:ext uri="{FF2B5EF4-FFF2-40B4-BE49-F238E27FC236}">
                  <a16:creationId xmlns:a16="http://schemas.microsoft.com/office/drawing/2014/main" id="{B5B57614-1687-4121-97F2-829B8D317D9A}"/>
                </a:ext>
              </a:extLst>
            </p:cNvPr>
            <p:cNvGrpSpPr/>
            <p:nvPr/>
          </p:nvGrpSpPr>
          <p:grpSpPr>
            <a:xfrm>
              <a:off x="4543230" y="2489777"/>
              <a:ext cx="4532535" cy="1076284"/>
              <a:chOff x="2582878" y="4168105"/>
              <a:chExt cx="4532535" cy="1076284"/>
            </a:xfrm>
          </p:grpSpPr>
          <p:cxnSp>
            <p:nvCxnSpPr>
              <p:cNvPr id="64" name="直接箭头连接符 63">
                <a:extLst>
                  <a:ext uri="{FF2B5EF4-FFF2-40B4-BE49-F238E27FC236}">
                    <a16:creationId xmlns:a16="http://schemas.microsoft.com/office/drawing/2014/main" id="{A736BEBB-B490-470A-A36F-644CC4498928}"/>
                  </a:ext>
                </a:extLst>
              </p:cNvPr>
              <p:cNvCxnSpPr/>
              <p:nvPr/>
            </p:nvCxnSpPr>
            <p:spPr>
              <a:xfrm>
                <a:off x="2582878" y="5238709"/>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92C03048-F92E-4E11-8E54-BB9676B455D9}"/>
                      </a:ext>
                    </a:extLst>
                  </p:cNvPr>
                  <p:cNvSpPr txBox="1"/>
                  <p:nvPr/>
                </p:nvSpPr>
                <p:spPr>
                  <a:xfrm>
                    <a:off x="6920487" y="4869377"/>
                    <a:ext cx="194926" cy="3601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𝑡</m:t>
                          </m:r>
                        </m:oMath>
                      </m:oMathPara>
                    </a14:m>
                    <a:endParaRPr lang="zh-CN" altLang="en-US" dirty="0"/>
                  </a:p>
                </p:txBody>
              </p:sp>
            </mc:Choice>
            <mc:Fallback xmlns="">
              <p:sp>
                <p:nvSpPr>
                  <p:cNvPr id="65" name="文本框 64">
                    <a:extLst>
                      <a:ext uri="{FF2B5EF4-FFF2-40B4-BE49-F238E27FC236}">
                        <a16:creationId xmlns:a16="http://schemas.microsoft.com/office/drawing/2014/main" id="{92C03048-F92E-4E11-8E54-BB9676B455D9}"/>
                      </a:ext>
                    </a:extLst>
                  </p:cNvPr>
                  <p:cNvSpPr txBox="1">
                    <a:spLocks noRot="1" noChangeAspect="1" noMove="1" noResize="1" noEditPoints="1" noAdjustHandles="1" noChangeArrowheads="1" noChangeShapeType="1" noTextEdit="1"/>
                  </p:cNvSpPr>
                  <p:nvPr/>
                </p:nvSpPr>
                <p:spPr>
                  <a:xfrm>
                    <a:off x="6920487" y="4869377"/>
                    <a:ext cx="194926" cy="360171"/>
                  </a:xfrm>
                  <a:prstGeom prst="rect">
                    <a:avLst/>
                  </a:prstGeom>
                  <a:blipFill>
                    <a:blip r:embed="rId7"/>
                    <a:stretch>
                      <a:fillRect l="-33333" r="-33333" b="-9302"/>
                    </a:stretch>
                  </a:blipFill>
                </p:spPr>
                <p:txBody>
                  <a:bodyPr/>
                  <a:lstStyle/>
                  <a:p>
                    <a:r>
                      <a:rPr lang="zh-CN" altLang="en-US">
                        <a:noFill/>
                      </a:rPr>
                      <a:t> </a:t>
                    </a:r>
                  </a:p>
                </p:txBody>
              </p:sp>
            </mc:Fallback>
          </mc:AlternateContent>
          <p:cxnSp>
            <p:nvCxnSpPr>
              <p:cNvPr id="66" name="直接箭头连接符 65">
                <a:extLst>
                  <a:ext uri="{FF2B5EF4-FFF2-40B4-BE49-F238E27FC236}">
                    <a16:creationId xmlns:a16="http://schemas.microsoft.com/office/drawing/2014/main" id="{F8FC8F87-CCCA-4DDF-8B15-56D3AB917757}"/>
                  </a:ext>
                </a:extLst>
              </p:cNvPr>
              <p:cNvCxnSpPr>
                <a:cxnSpLocks/>
              </p:cNvCxnSpPr>
              <p:nvPr/>
            </p:nvCxnSpPr>
            <p:spPr>
              <a:xfrm flipV="1">
                <a:off x="2594006" y="4168105"/>
                <a:ext cx="0" cy="1076284"/>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68" name="TextBox 5">
            <a:extLst>
              <a:ext uri="{FF2B5EF4-FFF2-40B4-BE49-F238E27FC236}">
                <a16:creationId xmlns:a16="http://schemas.microsoft.com/office/drawing/2014/main" id="{2132125D-D92A-43BB-8FA4-7860064EDB4C}"/>
              </a:ext>
            </a:extLst>
          </p:cNvPr>
          <p:cNvSpPr txBox="1"/>
          <p:nvPr/>
        </p:nvSpPr>
        <p:spPr>
          <a:xfrm>
            <a:off x="2334584" y="5581244"/>
            <a:ext cx="4478332"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Still difficult inside a network…</a:t>
            </a:r>
          </a:p>
        </p:txBody>
      </p:sp>
    </p:spTree>
    <p:extLst>
      <p:ext uri="{BB962C8B-B14F-4D97-AF65-F5344CB8AC3E}">
        <p14:creationId xmlns:p14="http://schemas.microsoft.com/office/powerpoint/2010/main" val="421960169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p:txBody>
          <a:bodyPr/>
          <a:lstStyle/>
          <a:p>
            <a:r>
              <a:rPr lang="en-US" dirty="0"/>
              <a:t>11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13115" y="293172"/>
            <a:ext cx="7042846" cy="375417"/>
          </a:xfrm>
          <a:prstGeom prst="rect">
            <a:avLst/>
          </a:prstGeom>
        </p:spPr>
        <p:txBody>
          <a:bodyPr/>
          <a:lstStyle/>
          <a:p>
            <a:r>
              <a:rPr lang="en-US" sz="2400" dirty="0"/>
              <a:t>Introduction</a:t>
            </a:r>
          </a:p>
        </p:txBody>
      </p:sp>
      <p:sp>
        <p:nvSpPr>
          <p:cNvPr id="14" name="TextBox 5">
            <a:extLst>
              <a:ext uri="{FF2B5EF4-FFF2-40B4-BE49-F238E27FC236}">
                <a16:creationId xmlns:a16="http://schemas.microsoft.com/office/drawing/2014/main" id="{2BBA11A3-AE4E-4D40-839D-A4A7FA515DBE}"/>
              </a:ext>
            </a:extLst>
          </p:cNvPr>
          <p:cNvSpPr txBox="1"/>
          <p:nvPr/>
        </p:nvSpPr>
        <p:spPr>
          <a:xfrm>
            <a:off x="2332832" y="1246971"/>
            <a:ext cx="4478332" cy="399775"/>
          </a:xfrm>
          <a:prstGeom prst="rect">
            <a:avLst/>
          </a:prstGeom>
        </p:spPr>
        <p:txBody>
          <a:bodyPr/>
          <a:lstStyle>
            <a:defPPr>
              <a:defRPr lang="en-US"/>
            </a:defPPr>
            <a:lvl1pPr algn="ctr" defTabSz="914400">
              <a:lnSpc>
                <a:spcPct val="90000"/>
              </a:lnSpc>
              <a:spcBef>
                <a:spcPct val="0"/>
              </a:spcBef>
              <a:buNone/>
              <a:defRPr sz="2000" b="1" i="0">
                <a:solidFill>
                  <a:srgbClr val="DB560B"/>
                </a:solidFill>
                <a:latin typeface="HelveticaNeueLT Std Blk" panose="020B0904020202020204" pitchFamily="34" charset="0"/>
                <a:ea typeface="Helvetica Neue" panose="02000503000000020004" pitchFamily="2" charset="0"/>
                <a:cs typeface="Helvetica Neue" panose="02000503000000020004" pitchFamily="2" charset="0"/>
              </a:defRPr>
            </a:lvl1pPr>
          </a:lstStyle>
          <a:p>
            <a:r>
              <a:rPr lang="en-US" sz="1800" dirty="0">
                <a:solidFill>
                  <a:schemeClr val="tx1"/>
                </a:solidFill>
                <a:latin typeface="HelveticaNeueLT Std" panose="020B0604020202020204" pitchFamily="34" charset="0"/>
              </a:rPr>
              <a:t>T</a:t>
            </a:r>
            <a:r>
              <a:rPr lang="en-US" altLang="zh-CN" sz="1800" dirty="0">
                <a:solidFill>
                  <a:schemeClr val="tx1"/>
                </a:solidFill>
                <a:latin typeface="HelveticaNeueLT Std" panose="020B0604020202020204" pitchFamily="34" charset="0"/>
              </a:rPr>
              <a:t>hermodynamic-mean-field limit</a:t>
            </a:r>
            <a:endParaRPr lang="en-US" sz="1800" dirty="0">
              <a:solidFill>
                <a:schemeClr val="tx1"/>
              </a:solidFill>
              <a:latin typeface="HelveticaNeueLT Std" panose="020B0604020202020204" pitchFamily="34" charset="0"/>
            </a:endParaRPr>
          </a:p>
        </p:txBody>
      </p:sp>
      <mc:AlternateContent xmlns:mc="http://schemas.openxmlformats.org/markup-compatibility/2006" xmlns:a14="http://schemas.microsoft.com/office/drawing/2010/main">
        <mc:Choice Requires="a14">
          <p:sp>
            <p:nvSpPr>
              <p:cNvPr id="15" name="TextBox 5">
                <a:extLst>
                  <a:ext uri="{FF2B5EF4-FFF2-40B4-BE49-F238E27FC236}">
                    <a16:creationId xmlns:a16="http://schemas.microsoft.com/office/drawing/2014/main" id="{11B83349-3BF2-498B-BF70-CC4CFE3D42E2}"/>
                  </a:ext>
                </a:extLst>
              </p:cNvPr>
              <p:cNvSpPr txBox="1"/>
              <p:nvPr/>
            </p:nvSpPr>
            <p:spPr>
              <a:xfrm>
                <a:off x="1247867" y="1713407"/>
                <a:ext cx="6665039" cy="375418"/>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Number of neurons </a:t>
                </a:r>
                <a14:m>
                  <m:oMath xmlns:m="http://schemas.openxmlformats.org/officeDocument/2006/math">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𝐾</m:t>
                    </m:r>
                    <m:r>
                      <a:rPr lang="en-US" sz="1800" b="1" i="1" smtClean="0">
                        <a:latin typeface="Cambria Math" panose="02040503050406030204" pitchFamily="18" charset="0"/>
                        <a:ea typeface="Helvetica Neue" panose="02000503000000020004" pitchFamily="2" charset="0"/>
                        <a:cs typeface="Helvetica Neue" panose="02000503000000020004" pitchFamily="2" charset="0"/>
                      </a:rPr>
                      <m:t>→∞</m:t>
                    </m:r>
                  </m:oMath>
                </a14:m>
                <a:r>
                  <a:rPr lang="en-US" sz="1800" dirty="0">
                    <a:latin typeface="HelveticaNeueLT Std" panose="020B0604020202020204" pitchFamily="34" charset="0"/>
                    <a:ea typeface="Helvetica Neue" panose="02000503000000020004" pitchFamily="2" charset="0"/>
                    <a:cs typeface="Helvetica Neue" panose="02000503000000020004" pitchFamily="2" charset="0"/>
                  </a:rPr>
                  <a:t>, strength of synapses </a:t>
                </a:r>
                <a14:m>
                  <m:oMath xmlns:m="http://schemas.openxmlformats.org/officeDocument/2006/math">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𝜇</m:t>
                    </m:r>
                    <m:r>
                      <a:rPr lang="en-US" sz="1800" b="0" i="1" smtClean="0">
                        <a:latin typeface="Cambria Math" panose="02040503050406030204" pitchFamily="18" charset="0"/>
                        <a:ea typeface="Helvetica Neue" panose="02000503000000020004" pitchFamily="2" charset="0"/>
                        <a:cs typeface="Helvetica Neue" panose="02000503000000020004" pitchFamily="2" charset="0"/>
                      </a:rPr>
                      <m:t>→0</m:t>
                    </m:r>
                  </m:oMath>
                </a14:m>
                <a:endParaRPr lang="en-US" sz="1800" dirty="0">
                  <a:latin typeface="HelveticaNeueLT Std" panose="020B0604020202020204" pitchFamily="34" charset="0"/>
                  <a:ea typeface="Helvetica Neue" panose="02000503000000020004" pitchFamily="2" charset="0"/>
                  <a:cs typeface="Helvetica Neue" panose="02000503000000020004" pitchFamily="2" charset="0"/>
                </a:endParaRPr>
              </a:p>
            </p:txBody>
          </p:sp>
        </mc:Choice>
        <mc:Fallback xmlns="">
          <p:sp>
            <p:nvSpPr>
              <p:cNvPr id="15" name="TextBox 5">
                <a:extLst>
                  <a:ext uri="{FF2B5EF4-FFF2-40B4-BE49-F238E27FC236}">
                    <a16:creationId xmlns:a16="http://schemas.microsoft.com/office/drawing/2014/main" id="{11B83349-3BF2-498B-BF70-CC4CFE3D42E2}"/>
                  </a:ext>
                </a:extLst>
              </p:cNvPr>
              <p:cNvSpPr txBox="1">
                <a:spLocks noRot="1" noChangeAspect="1" noMove="1" noResize="1" noEditPoints="1" noAdjustHandles="1" noChangeArrowheads="1" noChangeShapeType="1" noTextEdit="1"/>
              </p:cNvSpPr>
              <p:nvPr/>
            </p:nvSpPr>
            <p:spPr>
              <a:xfrm>
                <a:off x="1247867" y="1713407"/>
                <a:ext cx="6665039" cy="375418"/>
              </a:xfrm>
              <a:prstGeom prst="rect">
                <a:avLst/>
              </a:prstGeom>
              <a:blipFill>
                <a:blip r:embed="rId3"/>
                <a:stretch>
                  <a:fillRect t="-16129" b="-14516"/>
                </a:stretch>
              </a:blipFill>
            </p:spPr>
            <p:txBody>
              <a:bodyPr/>
              <a:lstStyle/>
              <a:p>
                <a:r>
                  <a:rPr lang="en-US">
                    <a:noFill/>
                  </a:rPr>
                  <a:t> </a:t>
                </a:r>
              </a:p>
            </p:txBody>
          </p:sp>
        </mc:Fallback>
      </mc:AlternateContent>
      <p:cxnSp>
        <p:nvCxnSpPr>
          <p:cNvPr id="24" name="Straight Connector 6">
            <a:extLst>
              <a:ext uri="{FF2B5EF4-FFF2-40B4-BE49-F238E27FC236}">
                <a16:creationId xmlns:a16="http://schemas.microsoft.com/office/drawing/2014/main" id="{34712F53-1387-4882-A8AD-49E04E62F5EA}"/>
              </a:ext>
            </a:extLst>
          </p:cNvPr>
          <p:cNvCxnSpPr>
            <a:cxnSpLocks/>
          </p:cNvCxnSpPr>
          <p:nvPr/>
        </p:nvCxnSpPr>
        <p:spPr>
          <a:xfrm>
            <a:off x="2856262" y="2373966"/>
            <a:ext cx="3386130" cy="0"/>
          </a:xfrm>
          <a:prstGeom prst="line">
            <a:avLst/>
          </a:prstGeom>
          <a:ln w="19050">
            <a:solidFill>
              <a:srgbClr val="DB560B"/>
            </a:solidFill>
          </a:ln>
        </p:spPr>
        <p:style>
          <a:lnRef idx="1">
            <a:schemeClr val="accent1"/>
          </a:lnRef>
          <a:fillRef idx="0">
            <a:schemeClr val="accent1"/>
          </a:fillRef>
          <a:effectRef idx="0">
            <a:schemeClr val="accent1"/>
          </a:effectRef>
          <a:fontRef idx="minor">
            <a:schemeClr val="tx1"/>
          </a:fontRef>
        </p:style>
      </p:cxnSp>
      <p:grpSp>
        <p:nvGrpSpPr>
          <p:cNvPr id="6" name="组合 5">
            <a:extLst>
              <a:ext uri="{FF2B5EF4-FFF2-40B4-BE49-F238E27FC236}">
                <a16:creationId xmlns:a16="http://schemas.microsoft.com/office/drawing/2014/main" id="{32E9EB82-AA9C-49DD-8E43-715B7C613E44}"/>
              </a:ext>
            </a:extLst>
          </p:cNvPr>
          <p:cNvGrpSpPr/>
          <p:nvPr/>
        </p:nvGrpSpPr>
        <p:grpSpPr>
          <a:xfrm>
            <a:off x="429866" y="3269544"/>
            <a:ext cx="7565466" cy="892552"/>
            <a:chOff x="429866" y="2505920"/>
            <a:chExt cx="7565466" cy="892552"/>
          </a:xfrm>
        </p:grpSpPr>
        <p:sp>
          <p:nvSpPr>
            <p:cNvPr id="23" name="TextBox 5">
              <a:extLst>
                <a:ext uri="{FF2B5EF4-FFF2-40B4-BE49-F238E27FC236}">
                  <a16:creationId xmlns:a16="http://schemas.microsoft.com/office/drawing/2014/main" id="{173E32E8-8467-44B6-835B-34712F19049F}"/>
                </a:ext>
              </a:extLst>
            </p:cNvPr>
            <p:cNvSpPr txBox="1"/>
            <p:nvPr/>
          </p:nvSpPr>
          <p:spPr>
            <a:xfrm>
              <a:off x="512997" y="2505920"/>
              <a:ext cx="7482335" cy="892552"/>
            </a:xfrm>
            <a:prstGeom prst="rect">
              <a:avLst/>
            </a:prstGeom>
          </p:spPr>
          <p:txBody>
            <a:bodyPr wrap="square">
              <a:spAutoFit/>
            </a:bodyPr>
            <a:lstStyle>
              <a:defPPr>
                <a:defRPr lang="en-US"/>
              </a:defPPr>
              <a:lvl1pPr algn="r">
                <a:defRPr sz="1200">
                  <a:solidFill>
                    <a:srgbClr val="222222"/>
                  </a:solidFill>
                  <a:latin typeface="HelveticaNeueLT Std Thin" panose="020B0403020202020204" pitchFamily="34" charset="0"/>
                </a:defRPr>
              </a:lvl1pPr>
            </a:lstStyle>
            <a:p>
              <a:pPr algn="l"/>
              <a:r>
                <a:rPr lang="en-US" sz="1400" b="1" i="1" dirty="0">
                  <a:solidFill>
                    <a:srgbClr val="DB560B"/>
                  </a:solidFill>
                  <a:latin typeface="HelveticaNeueLT Std" panose="020B0604020202020204" pitchFamily="34" charset="0"/>
                </a:rPr>
                <a:t>Mean-field</a:t>
              </a:r>
              <a:r>
                <a:rPr lang="en-US" sz="1400" b="1" i="1" dirty="0">
                  <a:solidFill>
                    <a:schemeClr val="tx1"/>
                  </a:solidFill>
                  <a:latin typeface="HelveticaNeueLT Std" panose="020B0604020202020204" pitchFamily="34" charset="0"/>
                </a:rPr>
                <a:t> </a:t>
              </a:r>
              <a:r>
                <a:rPr lang="en-US" sz="1400" b="1" dirty="0">
                  <a:solidFill>
                    <a:schemeClr val="tx1"/>
                  </a:solidFill>
                  <a:latin typeface="HelveticaNeueLT Std" panose="020B0604020202020204" pitchFamily="34" charset="0"/>
                </a:rPr>
                <a:t>description and propagation of chaos in networks of Hodgkin-Huxley and </a:t>
              </a:r>
              <a:r>
                <a:rPr lang="en-US" sz="1400" b="1" dirty="0" err="1">
                  <a:solidFill>
                    <a:schemeClr val="tx1"/>
                  </a:solidFill>
                  <a:latin typeface="HelveticaNeueLT Std" panose="020B0604020202020204" pitchFamily="34" charset="0"/>
                </a:rPr>
                <a:t>FitzHugh</a:t>
              </a:r>
              <a:r>
                <a:rPr lang="en-US" sz="1400" b="1" dirty="0">
                  <a:solidFill>
                    <a:schemeClr val="tx1"/>
                  </a:solidFill>
                  <a:latin typeface="HelveticaNeueLT Std" panose="020B0604020202020204" pitchFamily="34" charset="0"/>
                </a:rPr>
                <a:t>-Nagumo neurons. </a:t>
              </a:r>
            </a:p>
            <a:p>
              <a:pPr algn="l"/>
              <a:r>
                <a:rPr lang="en-US" dirty="0"/>
                <a:t>Baladron, J., </a:t>
              </a:r>
              <a:r>
                <a:rPr lang="en-US" dirty="0" err="1"/>
                <a:t>Fasoli</a:t>
              </a:r>
              <a:r>
                <a:rPr lang="en-US" dirty="0"/>
                <a:t>, D., Faugeras, O., &amp; </a:t>
              </a:r>
              <a:r>
                <a:rPr lang="en-US" dirty="0" err="1"/>
                <a:t>Touboul</a:t>
              </a:r>
              <a:r>
                <a:rPr lang="en-US" dirty="0"/>
                <a:t>, J. (2012). </a:t>
              </a:r>
              <a:r>
                <a:rPr lang="en-US" b="1" i="1" dirty="0">
                  <a:latin typeface="HelveticaNeueLT Std Lt" panose="020B0403020202020204" pitchFamily="34" charset="0"/>
                </a:rPr>
                <a:t>The Journal of Mathematical Neuroscience</a:t>
              </a:r>
              <a:r>
                <a:rPr lang="en-US" dirty="0"/>
                <a:t>, 2(1), 10.</a:t>
              </a:r>
            </a:p>
          </p:txBody>
        </p:sp>
        <p:sp>
          <p:nvSpPr>
            <p:cNvPr id="25" name="椭圆 24">
              <a:extLst>
                <a:ext uri="{FF2B5EF4-FFF2-40B4-BE49-F238E27FC236}">
                  <a16:creationId xmlns:a16="http://schemas.microsoft.com/office/drawing/2014/main" id="{3C217A41-A5EC-439C-A217-88C380064B35}"/>
                </a:ext>
              </a:extLst>
            </p:cNvPr>
            <p:cNvSpPr/>
            <p:nvPr/>
          </p:nvSpPr>
          <p:spPr>
            <a:xfrm>
              <a:off x="429866" y="2631060"/>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组合 33">
            <a:extLst>
              <a:ext uri="{FF2B5EF4-FFF2-40B4-BE49-F238E27FC236}">
                <a16:creationId xmlns:a16="http://schemas.microsoft.com/office/drawing/2014/main" id="{9C7B4602-B3DA-477B-9D09-DAC4BA0EE694}"/>
              </a:ext>
            </a:extLst>
          </p:cNvPr>
          <p:cNvGrpSpPr/>
          <p:nvPr/>
        </p:nvGrpSpPr>
        <p:grpSpPr>
          <a:xfrm>
            <a:off x="427936" y="4079589"/>
            <a:ext cx="7415770" cy="707886"/>
            <a:chOff x="427936" y="3501786"/>
            <a:chExt cx="7415770" cy="707886"/>
          </a:xfrm>
        </p:grpSpPr>
        <p:sp>
          <p:nvSpPr>
            <p:cNvPr id="26" name="TextBox 5">
              <a:extLst>
                <a:ext uri="{FF2B5EF4-FFF2-40B4-BE49-F238E27FC236}">
                  <a16:creationId xmlns:a16="http://schemas.microsoft.com/office/drawing/2014/main" id="{F010E459-F54B-4885-BF4F-98BCBDBF9295}"/>
                </a:ext>
              </a:extLst>
            </p:cNvPr>
            <p:cNvSpPr txBox="1"/>
            <p:nvPr/>
          </p:nvSpPr>
          <p:spPr>
            <a:xfrm>
              <a:off x="512997" y="3501786"/>
              <a:ext cx="7330709" cy="707886"/>
            </a:xfrm>
            <a:prstGeom prst="rect">
              <a:avLst/>
            </a:prstGeom>
          </p:spPr>
          <p:txBody>
            <a:bodyPr wrap="square">
              <a:spAutoFit/>
            </a:bodyPr>
            <a:lstStyle>
              <a:defPPr>
                <a:defRPr lang="en-US"/>
              </a:defPPr>
              <a:lvl1pPr algn="r">
                <a:defRPr sz="1200">
                  <a:solidFill>
                    <a:srgbClr val="222222"/>
                  </a:solidFill>
                  <a:latin typeface="HelveticaNeueLT Std Thin" panose="020B0403020202020204" pitchFamily="34" charset="0"/>
                </a:defRPr>
              </a:lvl1pPr>
            </a:lstStyle>
            <a:p>
              <a:pPr algn="l"/>
              <a:r>
                <a:rPr lang="en-US" sz="1400" b="1" dirty="0">
                  <a:solidFill>
                    <a:schemeClr val="tx1"/>
                  </a:solidFill>
                  <a:latin typeface="HelveticaNeueLT Std" panose="020B0604020202020204" pitchFamily="34" charset="0"/>
                </a:rPr>
                <a:t>A constructive </a:t>
              </a:r>
              <a:r>
                <a:rPr lang="en-US" sz="1400" b="1" i="1" dirty="0">
                  <a:solidFill>
                    <a:srgbClr val="DB560B"/>
                  </a:solidFill>
                  <a:latin typeface="HelveticaNeueLT Std" panose="020B0604020202020204" pitchFamily="34" charset="0"/>
                </a:rPr>
                <a:t>mean-field</a:t>
              </a:r>
              <a:r>
                <a:rPr lang="en-US" sz="1400" b="1" dirty="0">
                  <a:solidFill>
                    <a:schemeClr val="tx1"/>
                  </a:solidFill>
                  <a:latin typeface="HelveticaNeueLT Std" panose="020B0604020202020204" pitchFamily="34" charset="0"/>
                </a:rPr>
                <a:t> analysis of multi population neural networks with random synaptic weights and stochastic inputs.</a:t>
              </a:r>
            </a:p>
            <a:p>
              <a:pPr algn="l"/>
              <a:r>
                <a:rPr lang="en-US" dirty="0"/>
                <a:t>Faugeras, O. D., </a:t>
              </a:r>
              <a:r>
                <a:rPr lang="en-US" dirty="0" err="1"/>
                <a:t>Touboul</a:t>
              </a:r>
              <a:r>
                <a:rPr lang="en-US" dirty="0"/>
                <a:t>, J. D., &amp; </a:t>
              </a:r>
              <a:r>
                <a:rPr lang="en-US" dirty="0" err="1"/>
                <a:t>Cessac</a:t>
              </a:r>
              <a:r>
                <a:rPr lang="en-US" dirty="0"/>
                <a:t>, B. (2009). </a:t>
              </a:r>
              <a:r>
                <a:rPr lang="en-US" b="1" i="1" dirty="0">
                  <a:latin typeface="HelveticaNeueLT Std Lt" panose="020B0403020202020204" pitchFamily="34" charset="0"/>
                </a:rPr>
                <a:t>Frontiers in computational neuroscience</a:t>
              </a:r>
              <a:r>
                <a:rPr lang="en-US" dirty="0"/>
                <a:t>, 3, 1.</a:t>
              </a:r>
            </a:p>
          </p:txBody>
        </p:sp>
        <p:sp>
          <p:nvSpPr>
            <p:cNvPr id="27" name="椭圆 26">
              <a:extLst>
                <a:ext uri="{FF2B5EF4-FFF2-40B4-BE49-F238E27FC236}">
                  <a16:creationId xmlns:a16="http://schemas.microsoft.com/office/drawing/2014/main" id="{8D57C159-6BEE-46CF-BB04-88DC03DC641A}"/>
                </a:ext>
              </a:extLst>
            </p:cNvPr>
            <p:cNvSpPr/>
            <p:nvPr/>
          </p:nvSpPr>
          <p:spPr>
            <a:xfrm>
              <a:off x="427936" y="3627069"/>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组合 34">
            <a:extLst>
              <a:ext uri="{FF2B5EF4-FFF2-40B4-BE49-F238E27FC236}">
                <a16:creationId xmlns:a16="http://schemas.microsoft.com/office/drawing/2014/main" id="{869E5307-8573-403E-9025-06CAB3B5751A}"/>
              </a:ext>
            </a:extLst>
          </p:cNvPr>
          <p:cNvGrpSpPr/>
          <p:nvPr/>
        </p:nvGrpSpPr>
        <p:grpSpPr>
          <a:xfrm>
            <a:off x="423059" y="4889634"/>
            <a:ext cx="8297882" cy="492443"/>
            <a:chOff x="423059" y="4624005"/>
            <a:chExt cx="8297882" cy="492443"/>
          </a:xfrm>
        </p:grpSpPr>
        <p:sp>
          <p:nvSpPr>
            <p:cNvPr id="28" name="TextBox 5">
              <a:extLst>
                <a:ext uri="{FF2B5EF4-FFF2-40B4-BE49-F238E27FC236}">
                  <a16:creationId xmlns:a16="http://schemas.microsoft.com/office/drawing/2014/main" id="{8C7D9C11-B7F9-464D-A1C2-9BCA05F0BFFD}"/>
                </a:ext>
              </a:extLst>
            </p:cNvPr>
            <p:cNvSpPr txBox="1"/>
            <p:nvPr/>
          </p:nvSpPr>
          <p:spPr>
            <a:xfrm>
              <a:off x="512997" y="4624005"/>
              <a:ext cx="8207944" cy="492443"/>
            </a:xfrm>
            <a:prstGeom prst="rect">
              <a:avLst/>
            </a:prstGeom>
          </p:spPr>
          <p:txBody>
            <a:bodyPr wrap="square">
              <a:spAutoFit/>
            </a:bodyPr>
            <a:lstStyle>
              <a:defPPr>
                <a:defRPr lang="en-US"/>
              </a:defPPr>
              <a:lvl1pPr algn="r">
                <a:defRPr sz="1200">
                  <a:solidFill>
                    <a:srgbClr val="222222"/>
                  </a:solidFill>
                  <a:latin typeface="HelveticaNeueLT Std Thin" panose="020B0403020202020204" pitchFamily="34" charset="0"/>
                </a:defRPr>
              </a:lvl1pPr>
            </a:lstStyle>
            <a:p>
              <a:pPr algn="l"/>
              <a:r>
                <a:rPr lang="en-US" sz="1400" b="1" i="1" dirty="0">
                  <a:solidFill>
                    <a:srgbClr val="DB560B"/>
                  </a:solidFill>
                  <a:latin typeface="HelveticaNeueLT Std" panose="020B0604020202020204" pitchFamily="34" charset="0"/>
                </a:rPr>
                <a:t>Mean-field</a:t>
              </a:r>
              <a:r>
                <a:rPr lang="en-US" sz="1400" b="1" dirty="0">
                  <a:solidFill>
                    <a:schemeClr val="tx1"/>
                  </a:solidFill>
                  <a:latin typeface="HelveticaNeueLT Std" panose="020B0604020202020204" pitchFamily="34" charset="0"/>
                </a:rPr>
                <a:t> analysis of neuronal spike dynamics.</a:t>
              </a:r>
            </a:p>
            <a:p>
              <a:pPr algn="l"/>
              <a:r>
                <a:rPr lang="en-US" dirty="0"/>
                <a:t>Treves, A. (1993). </a:t>
              </a:r>
              <a:r>
                <a:rPr lang="en-US" i="1" dirty="0"/>
                <a:t>Network: </a:t>
              </a:r>
              <a:r>
                <a:rPr lang="en-US" b="1" i="1" dirty="0">
                  <a:latin typeface="HelveticaNeueLT Std Lt" panose="020B0403020202020204" pitchFamily="34" charset="0"/>
                </a:rPr>
                <a:t>Computation in Neural Systems</a:t>
              </a:r>
              <a:r>
                <a:rPr lang="en-US" dirty="0"/>
                <a:t>, 4(3), 259-284.</a:t>
              </a:r>
            </a:p>
          </p:txBody>
        </p:sp>
        <p:sp>
          <p:nvSpPr>
            <p:cNvPr id="29" name="椭圆 28">
              <a:extLst>
                <a:ext uri="{FF2B5EF4-FFF2-40B4-BE49-F238E27FC236}">
                  <a16:creationId xmlns:a16="http://schemas.microsoft.com/office/drawing/2014/main" id="{8FF12C51-34C2-4E58-B0C9-66725CA68469}"/>
                </a:ext>
              </a:extLst>
            </p:cNvPr>
            <p:cNvSpPr/>
            <p:nvPr/>
          </p:nvSpPr>
          <p:spPr>
            <a:xfrm>
              <a:off x="423059" y="4741473"/>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组合 35">
            <a:extLst>
              <a:ext uri="{FF2B5EF4-FFF2-40B4-BE49-F238E27FC236}">
                <a16:creationId xmlns:a16="http://schemas.microsoft.com/office/drawing/2014/main" id="{E7383EE8-9835-41F4-ABA8-B3393E530397}"/>
              </a:ext>
            </a:extLst>
          </p:cNvPr>
          <p:cNvGrpSpPr/>
          <p:nvPr/>
        </p:nvGrpSpPr>
        <p:grpSpPr>
          <a:xfrm>
            <a:off x="427936" y="5484235"/>
            <a:ext cx="8293005" cy="492443"/>
            <a:chOff x="427936" y="5431496"/>
            <a:chExt cx="8293005" cy="492443"/>
          </a:xfrm>
        </p:grpSpPr>
        <p:sp>
          <p:nvSpPr>
            <p:cNvPr id="30" name="TextBox 5">
              <a:extLst>
                <a:ext uri="{FF2B5EF4-FFF2-40B4-BE49-F238E27FC236}">
                  <a16:creationId xmlns:a16="http://schemas.microsoft.com/office/drawing/2014/main" id="{440268D6-BBCC-41BB-8133-DF1C4D6332BB}"/>
                </a:ext>
              </a:extLst>
            </p:cNvPr>
            <p:cNvSpPr txBox="1"/>
            <p:nvPr/>
          </p:nvSpPr>
          <p:spPr>
            <a:xfrm>
              <a:off x="512997" y="5431496"/>
              <a:ext cx="8207944" cy="492443"/>
            </a:xfrm>
            <a:prstGeom prst="rect">
              <a:avLst/>
            </a:prstGeom>
          </p:spPr>
          <p:txBody>
            <a:bodyPr wrap="square">
              <a:spAutoFit/>
            </a:bodyPr>
            <a:lstStyle>
              <a:defPPr>
                <a:defRPr lang="en-US"/>
              </a:defPPr>
              <a:lvl1pPr algn="r">
                <a:defRPr sz="1200">
                  <a:solidFill>
                    <a:srgbClr val="222222"/>
                  </a:solidFill>
                  <a:latin typeface="HelveticaNeueLT Std Thin" panose="020B0403020202020204" pitchFamily="34" charset="0"/>
                </a:defRPr>
              </a:lvl1pPr>
            </a:lstStyle>
            <a:p>
              <a:pPr algn="l"/>
              <a:r>
                <a:rPr lang="en-US" sz="1400" b="1" dirty="0">
                  <a:solidFill>
                    <a:schemeClr val="tx1"/>
                  </a:solidFill>
                  <a:latin typeface="HelveticaNeueLT Std" panose="020B0604020202020204" pitchFamily="34" charset="0"/>
                </a:rPr>
                <a:t>Critical dynamics and fluctuations for a </a:t>
              </a:r>
              <a:r>
                <a:rPr lang="en-US" sz="1400" b="1" i="1" dirty="0">
                  <a:solidFill>
                    <a:srgbClr val="DB560B"/>
                  </a:solidFill>
                  <a:latin typeface="HelveticaNeueLT Std" panose="020B0604020202020204" pitchFamily="34" charset="0"/>
                </a:rPr>
                <a:t>mean-field</a:t>
              </a:r>
              <a:r>
                <a:rPr lang="en-US" sz="1400" b="1" dirty="0">
                  <a:solidFill>
                    <a:schemeClr val="tx1"/>
                  </a:solidFill>
                  <a:latin typeface="HelveticaNeueLT Std" panose="020B0604020202020204" pitchFamily="34" charset="0"/>
                </a:rPr>
                <a:t> model of cooperative behavior.</a:t>
              </a:r>
            </a:p>
            <a:p>
              <a:pPr algn="l"/>
              <a:r>
                <a:rPr lang="en-US" dirty="0"/>
                <a:t>Dawson, D. A. (1983). </a:t>
              </a:r>
              <a:r>
                <a:rPr lang="en-US" b="1" i="1" dirty="0">
                  <a:latin typeface="HelveticaNeueLT Std Lt" panose="020B0403020202020204" pitchFamily="34" charset="0"/>
                </a:rPr>
                <a:t>Journal of Statistical Physics</a:t>
              </a:r>
              <a:r>
                <a:rPr lang="en-US" dirty="0"/>
                <a:t>, 31(1), 29-85.</a:t>
              </a:r>
            </a:p>
          </p:txBody>
        </p:sp>
        <p:sp>
          <p:nvSpPr>
            <p:cNvPr id="31" name="椭圆 30">
              <a:extLst>
                <a:ext uri="{FF2B5EF4-FFF2-40B4-BE49-F238E27FC236}">
                  <a16:creationId xmlns:a16="http://schemas.microsoft.com/office/drawing/2014/main" id="{9ECB28A6-AB5C-4EF4-A4CB-75156FD9C79B}"/>
                </a:ext>
              </a:extLst>
            </p:cNvPr>
            <p:cNvSpPr/>
            <p:nvPr/>
          </p:nvSpPr>
          <p:spPr>
            <a:xfrm>
              <a:off x="427936" y="5549533"/>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组合 36">
            <a:extLst>
              <a:ext uri="{FF2B5EF4-FFF2-40B4-BE49-F238E27FC236}">
                <a16:creationId xmlns:a16="http://schemas.microsoft.com/office/drawing/2014/main" id="{1FDE6601-3953-432E-B892-EB56BF3535DA}"/>
              </a:ext>
            </a:extLst>
          </p:cNvPr>
          <p:cNvGrpSpPr/>
          <p:nvPr/>
        </p:nvGrpSpPr>
        <p:grpSpPr>
          <a:xfrm>
            <a:off x="423059" y="2674942"/>
            <a:ext cx="8293005" cy="492443"/>
            <a:chOff x="427936" y="6023543"/>
            <a:chExt cx="8293005" cy="492443"/>
          </a:xfrm>
        </p:grpSpPr>
        <p:sp>
          <p:nvSpPr>
            <p:cNvPr id="32" name="TextBox 5">
              <a:extLst>
                <a:ext uri="{FF2B5EF4-FFF2-40B4-BE49-F238E27FC236}">
                  <a16:creationId xmlns:a16="http://schemas.microsoft.com/office/drawing/2014/main" id="{AACB3D83-7204-43DB-AE64-47C060C60F14}"/>
                </a:ext>
              </a:extLst>
            </p:cNvPr>
            <p:cNvSpPr txBox="1"/>
            <p:nvPr/>
          </p:nvSpPr>
          <p:spPr>
            <a:xfrm>
              <a:off x="512997" y="6023543"/>
              <a:ext cx="8207944" cy="492443"/>
            </a:xfrm>
            <a:prstGeom prst="rect">
              <a:avLst/>
            </a:prstGeom>
          </p:spPr>
          <p:txBody>
            <a:bodyPr wrap="square">
              <a:spAutoFit/>
            </a:bodyPr>
            <a:lstStyle>
              <a:defPPr>
                <a:defRPr lang="en-US"/>
              </a:defPPr>
              <a:lvl1pPr algn="r">
                <a:defRPr sz="1200">
                  <a:solidFill>
                    <a:srgbClr val="222222"/>
                  </a:solidFill>
                  <a:latin typeface="HelveticaNeueLT Std Thin" panose="020B0403020202020204" pitchFamily="34" charset="0"/>
                </a:defRPr>
              </a:lvl1pPr>
            </a:lstStyle>
            <a:p>
              <a:pPr algn="l"/>
              <a:r>
                <a:rPr lang="en-US" sz="1400" b="1" i="1" dirty="0">
                  <a:solidFill>
                    <a:srgbClr val="DB560B"/>
                  </a:solidFill>
                  <a:latin typeface="HelveticaNeueLT Std" panose="020B0604020202020204" pitchFamily="34" charset="0"/>
                </a:rPr>
                <a:t>Mean-field</a:t>
              </a:r>
              <a:r>
                <a:rPr lang="en-US" sz="1400" b="1" dirty="0">
                  <a:solidFill>
                    <a:schemeClr val="tx1"/>
                  </a:solidFill>
                  <a:latin typeface="HelveticaNeueLT Std" panose="020B0604020202020204" pitchFamily="34" charset="0"/>
                </a:rPr>
                <a:t> limit of generalized Hawkes processes.</a:t>
              </a:r>
            </a:p>
            <a:p>
              <a:pPr algn="l"/>
              <a:r>
                <a:rPr lang="en-US" dirty="0" err="1"/>
                <a:t>Chevallier</a:t>
              </a:r>
              <a:r>
                <a:rPr lang="en-US" dirty="0"/>
                <a:t>, J. (2017). </a:t>
              </a:r>
              <a:r>
                <a:rPr lang="en-US" b="1" i="1" dirty="0">
                  <a:latin typeface="HelveticaNeueLT Std Lt" panose="020B0403020202020204" pitchFamily="34" charset="0"/>
                </a:rPr>
                <a:t>Stochastic Processes and their Applications</a:t>
              </a:r>
              <a:r>
                <a:rPr lang="en-US" dirty="0"/>
                <a:t>, 127(12), 3870-3912.</a:t>
              </a:r>
            </a:p>
          </p:txBody>
        </p:sp>
        <p:sp>
          <p:nvSpPr>
            <p:cNvPr id="33" name="椭圆 32">
              <a:extLst>
                <a:ext uri="{FF2B5EF4-FFF2-40B4-BE49-F238E27FC236}">
                  <a16:creationId xmlns:a16="http://schemas.microsoft.com/office/drawing/2014/main" id="{3CDB3D21-3CFF-4646-BF25-5BAE0C9B6A9C}"/>
                </a:ext>
              </a:extLst>
            </p:cNvPr>
            <p:cNvSpPr/>
            <p:nvPr/>
          </p:nvSpPr>
          <p:spPr>
            <a:xfrm>
              <a:off x="427936" y="6131384"/>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5246115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p:txBody>
          <a:bodyPr/>
          <a:lstStyle/>
          <a:p>
            <a:r>
              <a:rPr lang="en-US" dirty="0"/>
              <a:t>12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13115" y="293172"/>
            <a:ext cx="7042846" cy="375417"/>
          </a:xfrm>
          <a:prstGeom prst="rect">
            <a:avLst/>
          </a:prstGeom>
        </p:spPr>
        <p:txBody>
          <a:bodyPr/>
          <a:lstStyle/>
          <a:p>
            <a:r>
              <a:rPr lang="en-US" sz="2400" dirty="0"/>
              <a:t>Introduction</a:t>
            </a:r>
          </a:p>
        </p:txBody>
      </p:sp>
      <p:sp>
        <p:nvSpPr>
          <p:cNvPr id="16" name="TextBox 5">
            <a:extLst>
              <a:ext uri="{FF2B5EF4-FFF2-40B4-BE49-F238E27FC236}">
                <a16:creationId xmlns:a16="http://schemas.microsoft.com/office/drawing/2014/main" id="{8DC8CC77-D747-46C6-90E7-8AAE50033FCE}"/>
              </a:ext>
            </a:extLst>
          </p:cNvPr>
          <p:cNvSpPr txBox="1"/>
          <p:nvPr/>
        </p:nvSpPr>
        <p:spPr>
          <a:xfrm>
            <a:off x="1759445" y="3029225"/>
            <a:ext cx="1569629" cy="399775"/>
          </a:xfrm>
          <a:prstGeom prst="rect">
            <a:avLst/>
          </a:prstGeom>
        </p:spPr>
        <p:txBody>
          <a:bodyPr/>
          <a:lstStyle>
            <a:defPPr>
              <a:defRPr lang="en-US"/>
            </a:defPPr>
            <a:lvl1pPr algn="ctr" defTabSz="914400">
              <a:lnSpc>
                <a:spcPct val="90000"/>
              </a:lnSpc>
              <a:spcBef>
                <a:spcPct val="0"/>
              </a:spcBef>
              <a:buNone/>
              <a:defRPr sz="2000" b="1" i="0">
                <a:solidFill>
                  <a:srgbClr val="DB560B"/>
                </a:solidFill>
                <a:latin typeface="HelveticaNeueLT Std Blk" panose="020B0904020202020204" pitchFamily="34" charset="0"/>
                <a:ea typeface="Helvetica Neue" panose="02000503000000020004" pitchFamily="2" charset="0"/>
                <a:cs typeface="Helvetica Neue" panose="02000503000000020004" pitchFamily="2" charset="0"/>
              </a:defRPr>
            </a:lvl1pPr>
          </a:lstStyle>
          <a:p>
            <a:r>
              <a:rPr lang="en-US" dirty="0"/>
              <a:t>Problems</a:t>
            </a:r>
          </a:p>
        </p:txBody>
      </p:sp>
      <p:cxnSp>
        <p:nvCxnSpPr>
          <p:cNvPr id="8" name="Straight Connector 6">
            <a:extLst>
              <a:ext uri="{FF2B5EF4-FFF2-40B4-BE49-F238E27FC236}">
                <a16:creationId xmlns:a16="http://schemas.microsoft.com/office/drawing/2014/main" id="{CA397D9F-0178-4FE0-B294-EC9A6DF562C1}"/>
              </a:ext>
            </a:extLst>
          </p:cNvPr>
          <p:cNvCxnSpPr>
            <a:cxnSpLocks/>
          </p:cNvCxnSpPr>
          <p:nvPr/>
        </p:nvCxnSpPr>
        <p:spPr>
          <a:xfrm>
            <a:off x="4572000" y="2872366"/>
            <a:ext cx="0" cy="2706313"/>
          </a:xfrm>
          <a:prstGeom prst="line">
            <a:avLst/>
          </a:prstGeom>
          <a:ln w="19050">
            <a:solidFill>
              <a:srgbClr val="DB560B"/>
            </a:solidFill>
          </a:ln>
        </p:spPr>
        <p:style>
          <a:lnRef idx="1">
            <a:schemeClr val="accent1"/>
          </a:lnRef>
          <a:fillRef idx="0">
            <a:schemeClr val="accent1"/>
          </a:fillRef>
          <a:effectRef idx="0">
            <a:schemeClr val="accent1"/>
          </a:effectRef>
          <a:fontRef idx="minor">
            <a:schemeClr val="tx1"/>
          </a:fontRef>
        </p:style>
      </p:cxnSp>
      <p:sp>
        <p:nvSpPr>
          <p:cNvPr id="10" name="TextBox 5">
            <a:extLst>
              <a:ext uri="{FF2B5EF4-FFF2-40B4-BE49-F238E27FC236}">
                <a16:creationId xmlns:a16="http://schemas.microsoft.com/office/drawing/2014/main" id="{56BEAC7B-E736-46E5-BF60-FB90BFC00DB9}"/>
              </a:ext>
            </a:extLst>
          </p:cNvPr>
          <p:cNvSpPr txBox="1"/>
          <p:nvPr/>
        </p:nvSpPr>
        <p:spPr>
          <a:xfrm>
            <a:off x="1475380" y="3774004"/>
            <a:ext cx="2137753"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Finite-size effect</a:t>
            </a:r>
          </a:p>
        </p:txBody>
      </p:sp>
      <p:sp>
        <p:nvSpPr>
          <p:cNvPr id="12" name="TextBox 5">
            <a:extLst>
              <a:ext uri="{FF2B5EF4-FFF2-40B4-BE49-F238E27FC236}">
                <a16:creationId xmlns:a16="http://schemas.microsoft.com/office/drawing/2014/main" id="{C8F0B4EE-0654-44FC-BDB8-D9045DF8B214}"/>
              </a:ext>
            </a:extLst>
          </p:cNvPr>
          <p:cNvSpPr txBox="1"/>
          <p:nvPr/>
        </p:nvSpPr>
        <p:spPr>
          <a:xfrm>
            <a:off x="1373886" y="4281727"/>
            <a:ext cx="2340743" cy="361821"/>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altLang="zh-CN" dirty="0"/>
              <a:t>Correlation</a:t>
            </a:r>
            <a:endParaRPr lang="en-US" dirty="0"/>
          </a:p>
        </p:txBody>
      </p:sp>
      <mc:AlternateContent xmlns:mc="http://schemas.openxmlformats.org/markup-compatibility/2006" xmlns:a14="http://schemas.microsoft.com/office/drawing/2010/main">
        <mc:Choice Requires="a14">
          <p:sp>
            <p:nvSpPr>
              <p:cNvPr id="17" name="TextBox 5">
                <a:extLst>
                  <a:ext uri="{FF2B5EF4-FFF2-40B4-BE49-F238E27FC236}">
                    <a16:creationId xmlns:a16="http://schemas.microsoft.com/office/drawing/2014/main" id="{F51B8307-5B6E-4830-B93F-2053B4585219}"/>
                  </a:ext>
                </a:extLst>
              </p:cNvPr>
              <p:cNvSpPr txBox="1"/>
              <p:nvPr/>
            </p:nvSpPr>
            <p:spPr>
              <a:xfrm>
                <a:off x="1239478" y="4751495"/>
                <a:ext cx="2609561" cy="439753"/>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14:m>
                  <m:oMath xmlns:m="http://schemas.openxmlformats.org/officeDocument/2006/math">
                    <m:limLow>
                      <m:limLowPr>
                        <m:ctrlPr>
                          <a:rPr lang="pt-BR" i="1" smtClean="0">
                            <a:latin typeface="Cambria Math" panose="02040503050406030204" pitchFamily="18" charset="0"/>
                          </a:rPr>
                        </m:ctrlPr>
                      </m:limLowPr>
                      <m:e>
                        <m:r>
                          <m:rPr>
                            <m:sty m:val="p"/>
                          </m:rPr>
                          <a:rPr lang="pt-BR">
                            <a:latin typeface="Cambria Math" panose="02040503050406030204" pitchFamily="18" charset="0"/>
                          </a:rPr>
                          <m:t>lim</m:t>
                        </m:r>
                      </m:e>
                      <m:lim>
                        <m:r>
                          <a:rPr lang="en-US" b="0" i="1">
                            <a:latin typeface="Cambria Math" panose="02040503050406030204" pitchFamily="18" charset="0"/>
                          </a:rPr>
                          <m:t>𝐾</m:t>
                        </m:r>
                        <m:r>
                          <a:rPr lang="pt-BR" i="1">
                            <a:latin typeface="Cambria Math" panose="02040503050406030204" pitchFamily="18" charset="0"/>
                          </a:rPr>
                          <m:t>→∞</m:t>
                        </m:r>
                      </m:lim>
                    </m:limLow>
                  </m:oMath>
                </a14:m>
                <a:r>
                  <a:rPr lang="pt-BR" dirty="0"/>
                  <a:t> </a:t>
                </a:r>
                <a14:m>
                  <m:oMath xmlns:m="http://schemas.openxmlformats.org/officeDocument/2006/math">
                    <m:limLow>
                      <m:limLowPr>
                        <m:ctrlPr>
                          <a:rPr lang="pt-BR" i="1">
                            <a:latin typeface="Cambria Math" panose="02040503050406030204" pitchFamily="18" charset="0"/>
                          </a:rPr>
                        </m:ctrlPr>
                      </m:limLowPr>
                      <m:e>
                        <m:r>
                          <m:rPr>
                            <m:sty m:val="p"/>
                          </m:rPr>
                          <a:rPr lang="pt-BR">
                            <a:latin typeface="Cambria Math" panose="02040503050406030204" pitchFamily="18" charset="0"/>
                          </a:rPr>
                          <m:t>lim</m:t>
                        </m:r>
                      </m:e>
                      <m:lim>
                        <m:r>
                          <a:rPr lang="en-US" b="0" i="1">
                            <a:latin typeface="Cambria Math" panose="02040503050406030204" pitchFamily="18" charset="0"/>
                          </a:rPr>
                          <m:t>𝑡</m:t>
                        </m:r>
                        <m:r>
                          <a:rPr lang="pt-BR" i="1">
                            <a:latin typeface="Cambria Math" panose="02040503050406030204" pitchFamily="18" charset="0"/>
                          </a:rPr>
                          <m:t>→∞</m:t>
                        </m:r>
                      </m:lim>
                    </m:limLow>
                    <m:r>
                      <a:rPr lang="en-US" b="1" i="1" smtClean="0">
                        <a:latin typeface="Cambria Math" panose="02040503050406030204" pitchFamily="18" charset="0"/>
                      </a:rPr>
                      <m:t>≠</m:t>
                    </m:r>
                    <m:limLow>
                      <m:limLowPr>
                        <m:ctrlPr>
                          <a:rPr lang="pt-BR" i="1">
                            <a:latin typeface="Cambria Math" panose="02040503050406030204" pitchFamily="18" charset="0"/>
                          </a:rPr>
                        </m:ctrlPr>
                      </m:limLowPr>
                      <m:e>
                        <m:r>
                          <m:rPr>
                            <m:sty m:val="p"/>
                          </m:rPr>
                          <a:rPr lang="pt-BR">
                            <a:latin typeface="Cambria Math" panose="02040503050406030204" pitchFamily="18" charset="0"/>
                          </a:rPr>
                          <m:t>lim</m:t>
                        </m:r>
                      </m:e>
                      <m:lim>
                        <m:r>
                          <a:rPr lang="en-US" b="0" i="1" smtClean="0">
                            <a:latin typeface="Cambria Math" panose="02040503050406030204" pitchFamily="18" charset="0"/>
                          </a:rPr>
                          <m:t>𝑡</m:t>
                        </m:r>
                        <m:r>
                          <a:rPr lang="pt-BR" i="1">
                            <a:latin typeface="Cambria Math" panose="02040503050406030204" pitchFamily="18" charset="0"/>
                          </a:rPr>
                          <m:t>→∞</m:t>
                        </m:r>
                      </m:lim>
                    </m:limLow>
                    <m:r>
                      <m:rPr>
                        <m:nor/>
                      </m:rPr>
                      <a:rPr lang="pt-BR" dirty="0"/>
                      <m:t> </m:t>
                    </m:r>
                    <m:limLow>
                      <m:limLowPr>
                        <m:ctrlPr>
                          <a:rPr lang="pt-BR" i="1">
                            <a:latin typeface="Cambria Math" panose="02040503050406030204" pitchFamily="18" charset="0"/>
                          </a:rPr>
                        </m:ctrlPr>
                      </m:limLowPr>
                      <m:e>
                        <m:r>
                          <m:rPr>
                            <m:sty m:val="p"/>
                          </m:rPr>
                          <a:rPr lang="pt-BR">
                            <a:latin typeface="Cambria Math" panose="02040503050406030204" pitchFamily="18" charset="0"/>
                          </a:rPr>
                          <m:t>lim</m:t>
                        </m:r>
                      </m:e>
                      <m:lim>
                        <m:r>
                          <a:rPr lang="en-US" b="0" i="1" smtClean="0">
                            <a:latin typeface="Cambria Math" panose="02040503050406030204" pitchFamily="18" charset="0"/>
                          </a:rPr>
                          <m:t>𝐾</m:t>
                        </m:r>
                        <m:r>
                          <a:rPr lang="pt-BR" i="1">
                            <a:latin typeface="Cambria Math" panose="02040503050406030204" pitchFamily="18" charset="0"/>
                          </a:rPr>
                          <m:t>→∞</m:t>
                        </m:r>
                      </m:lim>
                    </m:limLow>
                  </m:oMath>
                </a14:m>
                <a:endParaRPr lang="en-US" dirty="0"/>
              </a:p>
            </p:txBody>
          </p:sp>
        </mc:Choice>
        <mc:Fallback xmlns="">
          <p:sp>
            <p:nvSpPr>
              <p:cNvPr id="17" name="TextBox 5">
                <a:extLst>
                  <a:ext uri="{FF2B5EF4-FFF2-40B4-BE49-F238E27FC236}">
                    <a16:creationId xmlns:a16="http://schemas.microsoft.com/office/drawing/2014/main" id="{F51B8307-5B6E-4830-B93F-2053B4585219}"/>
                  </a:ext>
                </a:extLst>
              </p:cNvPr>
              <p:cNvSpPr txBox="1">
                <a:spLocks noRot="1" noChangeAspect="1" noMove="1" noResize="1" noEditPoints="1" noAdjustHandles="1" noChangeArrowheads="1" noChangeShapeType="1" noTextEdit="1"/>
              </p:cNvSpPr>
              <p:nvPr/>
            </p:nvSpPr>
            <p:spPr>
              <a:xfrm>
                <a:off x="1239478" y="4751495"/>
                <a:ext cx="2609561" cy="439753"/>
              </a:xfrm>
              <a:prstGeom prst="rect">
                <a:avLst/>
              </a:prstGeom>
              <a:blipFill>
                <a:blip r:embed="rId3"/>
                <a:stretch>
                  <a:fillRect/>
                </a:stretch>
              </a:blipFill>
            </p:spPr>
            <p:txBody>
              <a:bodyPr/>
              <a:lstStyle/>
              <a:p>
                <a:r>
                  <a:rPr lang="en-US">
                    <a:noFill/>
                  </a:rPr>
                  <a:t> </a:t>
                </a:r>
              </a:p>
            </p:txBody>
          </p:sp>
        </mc:Fallback>
      </mc:AlternateContent>
      <p:sp>
        <p:nvSpPr>
          <p:cNvPr id="19" name="TextBox 5">
            <a:extLst>
              <a:ext uri="{FF2B5EF4-FFF2-40B4-BE49-F238E27FC236}">
                <a16:creationId xmlns:a16="http://schemas.microsoft.com/office/drawing/2014/main" id="{70AF1792-C046-4FC7-BD93-5FEE37950ACB}"/>
              </a:ext>
            </a:extLst>
          </p:cNvPr>
          <p:cNvSpPr txBox="1"/>
          <p:nvPr/>
        </p:nvSpPr>
        <p:spPr>
          <a:xfrm>
            <a:off x="5784529" y="3029225"/>
            <a:ext cx="1899251" cy="399775"/>
          </a:xfrm>
          <a:prstGeom prst="rect">
            <a:avLst/>
          </a:prstGeom>
        </p:spPr>
        <p:txBody>
          <a:bodyPr/>
          <a:lstStyle>
            <a:defPPr>
              <a:defRPr lang="en-US"/>
            </a:defPPr>
            <a:lvl1pPr algn="ctr" defTabSz="914400">
              <a:lnSpc>
                <a:spcPct val="90000"/>
              </a:lnSpc>
              <a:spcBef>
                <a:spcPct val="0"/>
              </a:spcBef>
              <a:buNone/>
              <a:defRPr sz="2000" b="1" i="0">
                <a:solidFill>
                  <a:srgbClr val="DB560B"/>
                </a:solidFill>
                <a:latin typeface="HelveticaNeueLT Std Blk" panose="020B0904020202020204" pitchFamily="34" charset="0"/>
                <a:ea typeface="Helvetica Neue" panose="02000503000000020004" pitchFamily="2" charset="0"/>
                <a:cs typeface="Helvetica Neue" panose="02000503000000020004" pitchFamily="2" charset="0"/>
              </a:defRPr>
            </a:lvl1pPr>
          </a:lstStyle>
          <a:p>
            <a:r>
              <a:rPr lang="en-US" dirty="0"/>
              <a:t>Resolutions</a:t>
            </a:r>
          </a:p>
        </p:txBody>
      </p:sp>
      <p:sp>
        <p:nvSpPr>
          <p:cNvPr id="20" name="TextBox 5">
            <a:extLst>
              <a:ext uri="{FF2B5EF4-FFF2-40B4-BE49-F238E27FC236}">
                <a16:creationId xmlns:a16="http://schemas.microsoft.com/office/drawing/2014/main" id="{004471AC-24C5-4CFD-B9B5-D4963A0D0423}"/>
              </a:ext>
            </a:extLst>
          </p:cNvPr>
          <p:cNvSpPr txBox="1"/>
          <p:nvPr/>
        </p:nvSpPr>
        <p:spPr>
          <a:xfrm>
            <a:off x="5558387" y="3774004"/>
            <a:ext cx="235152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altLang="zh-CN" dirty="0"/>
              <a:t>Correction terms</a:t>
            </a:r>
            <a:endParaRPr lang="en-US" dirty="0"/>
          </a:p>
        </p:txBody>
      </p:sp>
      <p:sp>
        <p:nvSpPr>
          <p:cNvPr id="21" name="TextBox 5">
            <a:extLst>
              <a:ext uri="{FF2B5EF4-FFF2-40B4-BE49-F238E27FC236}">
                <a16:creationId xmlns:a16="http://schemas.microsoft.com/office/drawing/2014/main" id="{1F63C106-22D7-4D5F-8BB9-95A4A9A98B49}"/>
              </a:ext>
            </a:extLst>
          </p:cNvPr>
          <p:cNvSpPr txBox="1"/>
          <p:nvPr/>
        </p:nvSpPr>
        <p:spPr>
          <a:xfrm>
            <a:off x="5019150" y="4281727"/>
            <a:ext cx="3436298" cy="361821"/>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Diagrammatic expansion</a:t>
            </a:r>
          </a:p>
        </p:txBody>
      </p:sp>
      <mc:AlternateContent xmlns:mc="http://schemas.openxmlformats.org/markup-compatibility/2006" xmlns:a14="http://schemas.microsoft.com/office/drawing/2010/main">
        <mc:Choice Requires="a14">
          <p:sp>
            <p:nvSpPr>
              <p:cNvPr id="22" name="TextBox 5">
                <a:extLst>
                  <a:ext uri="{FF2B5EF4-FFF2-40B4-BE49-F238E27FC236}">
                    <a16:creationId xmlns:a16="http://schemas.microsoft.com/office/drawing/2014/main" id="{C6E14618-341B-426D-80B9-544F1A41C4BF}"/>
                  </a:ext>
                </a:extLst>
              </p:cNvPr>
              <p:cNvSpPr txBox="1"/>
              <p:nvPr/>
            </p:nvSpPr>
            <p:spPr>
              <a:xfrm>
                <a:off x="1247867" y="1713407"/>
                <a:ext cx="6665039" cy="375418"/>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Number of neurons </a:t>
                </a:r>
                <a14:m>
                  <m:oMath xmlns:m="http://schemas.openxmlformats.org/officeDocument/2006/math">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𝐾</m:t>
                    </m:r>
                    <m:r>
                      <a:rPr lang="en-US" sz="1800" b="1" i="1" smtClean="0">
                        <a:latin typeface="Cambria Math" panose="02040503050406030204" pitchFamily="18" charset="0"/>
                        <a:ea typeface="Helvetica Neue" panose="02000503000000020004" pitchFamily="2" charset="0"/>
                        <a:cs typeface="Helvetica Neue" panose="02000503000000020004" pitchFamily="2" charset="0"/>
                      </a:rPr>
                      <m:t>→∞</m:t>
                    </m:r>
                  </m:oMath>
                </a14:m>
                <a:r>
                  <a:rPr lang="en-US" sz="1800" dirty="0">
                    <a:latin typeface="HelveticaNeueLT Std" panose="020B0604020202020204" pitchFamily="34" charset="0"/>
                    <a:ea typeface="Helvetica Neue" panose="02000503000000020004" pitchFamily="2" charset="0"/>
                    <a:cs typeface="Helvetica Neue" panose="02000503000000020004" pitchFamily="2" charset="0"/>
                  </a:rPr>
                  <a:t>, strength of synapses </a:t>
                </a:r>
                <a14:m>
                  <m:oMath xmlns:m="http://schemas.openxmlformats.org/officeDocument/2006/math">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𝜇</m:t>
                    </m:r>
                    <m:r>
                      <a:rPr lang="en-US" sz="1800" b="0" i="1" smtClean="0">
                        <a:latin typeface="Cambria Math" panose="02040503050406030204" pitchFamily="18" charset="0"/>
                        <a:ea typeface="Helvetica Neue" panose="02000503000000020004" pitchFamily="2" charset="0"/>
                        <a:cs typeface="Helvetica Neue" panose="02000503000000020004" pitchFamily="2" charset="0"/>
                      </a:rPr>
                      <m:t>→0</m:t>
                    </m:r>
                  </m:oMath>
                </a14:m>
                <a:endParaRPr lang="en-US" sz="1800" dirty="0">
                  <a:latin typeface="HelveticaNeueLT Std" panose="020B0604020202020204" pitchFamily="34" charset="0"/>
                  <a:ea typeface="Helvetica Neue" panose="02000503000000020004" pitchFamily="2" charset="0"/>
                  <a:cs typeface="Helvetica Neue" panose="02000503000000020004" pitchFamily="2" charset="0"/>
                </a:endParaRPr>
              </a:p>
            </p:txBody>
          </p:sp>
        </mc:Choice>
        <mc:Fallback xmlns="">
          <p:sp>
            <p:nvSpPr>
              <p:cNvPr id="22" name="TextBox 5">
                <a:extLst>
                  <a:ext uri="{FF2B5EF4-FFF2-40B4-BE49-F238E27FC236}">
                    <a16:creationId xmlns:a16="http://schemas.microsoft.com/office/drawing/2014/main" id="{C6E14618-341B-426D-80B9-544F1A41C4BF}"/>
                  </a:ext>
                </a:extLst>
              </p:cNvPr>
              <p:cNvSpPr txBox="1">
                <a:spLocks noRot="1" noChangeAspect="1" noMove="1" noResize="1" noEditPoints="1" noAdjustHandles="1" noChangeArrowheads="1" noChangeShapeType="1" noTextEdit="1"/>
              </p:cNvSpPr>
              <p:nvPr/>
            </p:nvSpPr>
            <p:spPr>
              <a:xfrm>
                <a:off x="1247867" y="1713407"/>
                <a:ext cx="6665039" cy="375418"/>
              </a:xfrm>
              <a:prstGeom prst="rect">
                <a:avLst/>
              </a:prstGeom>
              <a:blipFill>
                <a:blip r:embed="rId4"/>
                <a:stretch>
                  <a:fillRect t="-16129" b="-14516"/>
                </a:stretch>
              </a:blipFill>
            </p:spPr>
            <p:txBody>
              <a:bodyPr/>
              <a:lstStyle/>
              <a:p>
                <a:r>
                  <a:rPr lang="en-US">
                    <a:noFill/>
                  </a:rPr>
                  <a:t> </a:t>
                </a:r>
              </a:p>
            </p:txBody>
          </p:sp>
        </mc:Fallback>
      </mc:AlternateContent>
      <p:sp>
        <p:nvSpPr>
          <p:cNvPr id="27" name="TextBox 5">
            <a:extLst>
              <a:ext uri="{FF2B5EF4-FFF2-40B4-BE49-F238E27FC236}">
                <a16:creationId xmlns:a16="http://schemas.microsoft.com/office/drawing/2014/main" id="{C911BDDB-6606-440A-83B5-E062109FF6C4}"/>
              </a:ext>
            </a:extLst>
          </p:cNvPr>
          <p:cNvSpPr txBox="1"/>
          <p:nvPr/>
        </p:nvSpPr>
        <p:spPr>
          <a:xfrm>
            <a:off x="2332832" y="1246971"/>
            <a:ext cx="4478332" cy="399775"/>
          </a:xfrm>
          <a:prstGeom prst="rect">
            <a:avLst/>
          </a:prstGeom>
        </p:spPr>
        <p:txBody>
          <a:bodyPr/>
          <a:lstStyle>
            <a:defPPr>
              <a:defRPr lang="en-US"/>
            </a:defPPr>
            <a:lvl1pPr algn="ctr" defTabSz="914400">
              <a:lnSpc>
                <a:spcPct val="90000"/>
              </a:lnSpc>
              <a:spcBef>
                <a:spcPct val="0"/>
              </a:spcBef>
              <a:buNone/>
              <a:defRPr sz="2000" b="1" i="0">
                <a:solidFill>
                  <a:srgbClr val="DB560B"/>
                </a:solidFill>
                <a:latin typeface="HelveticaNeueLT Std Blk" panose="020B0904020202020204" pitchFamily="34" charset="0"/>
                <a:ea typeface="Helvetica Neue" panose="02000503000000020004" pitchFamily="2" charset="0"/>
                <a:cs typeface="Helvetica Neue" panose="02000503000000020004" pitchFamily="2" charset="0"/>
              </a:defRPr>
            </a:lvl1pPr>
          </a:lstStyle>
          <a:p>
            <a:r>
              <a:rPr lang="en-US" sz="1800" dirty="0">
                <a:solidFill>
                  <a:schemeClr val="tx1"/>
                </a:solidFill>
                <a:latin typeface="HelveticaNeueLT Std" panose="020B0604020202020204" pitchFamily="34" charset="0"/>
              </a:rPr>
              <a:t>T</a:t>
            </a:r>
            <a:r>
              <a:rPr lang="en-US" altLang="zh-CN" sz="1800" dirty="0">
                <a:solidFill>
                  <a:schemeClr val="tx1"/>
                </a:solidFill>
                <a:latin typeface="HelveticaNeueLT Std" panose="020B0604020202020204" pitchFamily="34" charset="0"/>
              </a:rPr>
              <a:t>hermodynamic-mean-field limit</a:t>
            </a:r>
            <a:endParaRPr lang="en-US" sz="1800" dirty="0">
              <a:solidFill>
                <a:schemeClr val="tx1"/>
              </a:solidFill>
              <a:latin typeface="HelveticaNeueLT Std" panose="020B0604020202020204" pitchFamily="34" charset="0"/>
            </a:endParaRPr>
          </a:p>
        </p:txBody>
      </p:sp>
    </p:spTree>
    <p:extLst>
      <p:ext uri="{BB962C8B-B14F-4D97-AF65-F5344CB8AC3E}">
        <p14:creationId xmlns:p14="http://schemas.microsoft.com/office/powerpoint/2010/main" val="166040477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p:txBody>
          <a:bodyPr/>
          <a:lstStyle/>
          <a:p>
            <a:r>
              <a:rPr lang="en-US" dirty="0"/>
              <a:t>13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13115" y="293172"/>
            <a:ext cx="7042846" cy="375417"/>
          </a:xfrm>
          <a:prstGeom prst="rect">
            <a:avLst/>
          </a:prstGeom>
        </p:spPr>
        <p:txBody>
          <a:bodyPr/>
          <a:lstStyle/>
          <a:p>
            <a:r>
              <a:rPr lang="en-US" sz="2400" dirty="0"/>
              <a:t>Introduction</a:t>
            </a:r>
          </a:p>
        </p:txBody>
      </p:sp>
      <p:grpSp>
        <p:nvGrpSpPr>
          <p:cNvPr id="23" name="组合 22">
            <a:extLst>
              <a:ext uri="{FF2B5EF4-FFF2-40B4-BE49-F238E27FC236}">
                <a16:creationId xmlns:a16="http://schemas.microsoft.com/office/drawing/2014/main" id="{57F988FB-9D5A-4ABF-AE55-F7DF6B07CE70}"/>
              </a:ext>
            </a:extLst>
          </p:cNvPr>
          <p:cNvGrpSpPr/>
          <p:nvPr/>
        </p:nvGrpSpPr>
        <p:grpSpPr>
          <a:xfrm>
            <a:off x="419100" y="1237798"/>
            <a:ext cx="7320807" cy="492443"/>
            <a:chOff x="427936" y="5431496"/>
            <a:chExt cx="7320807" cy="492443"/>
          </a:xfrm>
        </p:grpSpPr>
        <p:sp>
          <p:nvSpPr>
            <p:cNvPr id="24" name="TextBox 5">
              <a:extLst>
                <a:ext uri="{FF2B5EF4-FFF2-40B4-BE49-F238E27FC236}">
                  <a16:creationId xmlns:a16="http://schemas.microsoft.com/office/drawing/2014/main" id="{2C1D8A08-6E03-4E9E-B68F-4E835D8175C4}"/>
                </a:ext>
              </a:extLst>
            </p:cNvPr>
            <p:cNvSpPr txBox="1"/>
            <p:nvPr/>
          </p:nvSpPr>
          <p:spPr>
            <a:xfrm>
              <a:off x="512996" y="5431496"/>
              <a:ext cx="7235747" cy="492443"/>
            </a:xfrm>
            <a:prstGeom prst="rect">
              <a:avLst/>
            </a:prstGeom>
          </p:spPr>
          <p:txBody>
            <a:bodyPr wrap="square">
              <a:spAutoFit/>
            </a:bodyPr>
            <a:lstStyle>
              <a:defPPr>
                <a:defRPr lang="en-US"/>
              </a:defPPr>
              <a:lvl1pPr algn="r">
                <a:defRPr sz="1200">
                  <a:solidFill>
                    <a:srgbClr val="222222"/>
                  </a:solidFill>
                  <a:latin typeface="HelveticaNeueLT Std Thin" panose="020B0403020202020204" pitchFamily="34" charset="0"/>
                </a:defRPr>
              </a:lvl1pPr>
            </a:lstStyle>
            <a:p>
              <a:pPr algn="l"/>
              <a:r>
                <a:rPr lang="en-US" sz="1400" b="1" dirty="0">
                  <a:solidFill>
                    <a:schemeClr val="tx1"/>
                  </a:solidFill>
                  <a:latin typeface="HelveticaNeueLT Std" panose="020B0604020202020204" pitchFamily="34" charset="0"/>
                </a:rPr>
                <a:t>Linking structure and activity in nonlinear spiking networks.</a:t>
              </a:r>
            </a:p>
            <a:p>
              <a:pPr algn="l"/>
              <a:r>
                <a:rPr lang="en-US" dirty="0" err="1"/>
                <a:t>Ocker</a:t>
              </a:r>
              <a:r>
                <a:rPr lang="en-US" dirty="0"/>
                <a:t>, G. K., </a:t>
              </a:r>
              <a:r>
                <a:rPr lang="en-US" dirty="0" err="1"/>
                <a:t>Josic</a:t>
              </a:r>
              <a:r>
                <a:rPr lang="en-US" dirty="0"/>
                <a:t>, K., Shea-Brown, E., &amp; </a:t>
              </a:r>
              <a:r>
                <a:rPr lang="en-US" dirty="0" err="1"/>
                <a:t>Buice</a:t>
              </a:r>
              <a:r>
                <a:rPr lang="en-US" dirty="0"/>
                <a:t>, M. A. (2017). </a:t>
              </a:r>
              <a:r>
                <a:rPr lang="en-US" i="1" dirty="0" err="1"/>
                <a:t>PLoS</a:t>
              </a:r>
              <a:r>
                <a:rPr lang="en-US" i="1" dirty="0"/>
                <a:t> computational biology</a:t>
              </a:r>
              <a:r>
                <a:rPr lang="en-US" dirty="0"/>
                <a:t>, 13(6), e1005583.</a:t>
              </a:r>
            </a:p>
          </p:txBody>
        </p:sp>
        <p:sp>
          <p:nvSpPr>
            <p:cNvPr id="25" name="椭圆 24">
              <a:extLst>
                <a:ext uri="{FF2B5EF4-FFF2-40B4-BE49-F238E27FC236}">
                  <a16:creationId xmlns:a16="http://schemas.microsoft.com/office/drawing/2014/main" id="{69B04DC4-2A1A-4F13-B7EC-80C1315E0A92}"/>
                </a:ext>
              </a:extLst>
            </p:cNvPr>
            <p:cNvSpPr/>
            <p:nvPr/>
          </p:nvSpPr>
          <p:spPr>
            <a:xfrm>
              <a:off x="427936" y="5549533"/>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6" descr="手机屏幕截图&#10;&#10;描述已自动生成">
            <a:extLst>
              <a:ext uri="{FF2B5EF4-FFF2-40B4-BE49-F238E27FC236}">
                <a16:creationId xmlns:a16="http://schemas.microsoft.com/office/drawing/2014/main" id="{4A162129-FB7A-4575-9DD5-EA6B1E5C5D5D}"/>
              </a:ext>
            </a:extLst>
          </p:cNvPr>
          <p:cNvPicPr>
            <a:picLocks noChangeAspect="1"/>
          </p:cNvPicPr>
          <p:nvPr/>
        </p:nvPicPr>
        <p:blipFill>
          <a:blip r:embed="rId3"/>
          <a:stretch>
            <a:fillRect/>
          </a:stretch>
        </p:blipFill>
        <p:spPr>
          <a:xfrm>
            <a:off x="1600199" y="2150654"/>
            <a:ext cx="5958715" cy="2889652"/>
          </a:xfrm>
          <a:prstGeom prst="rect">
            <a:avLst/>
          </a:prstGeom>
        </p:spPr>
      </p:pic>
      <p:sp>
        <p:nvSpPr>
          <p:cNvPr id="26" name="TextBox 5">
            <a:extLst>
              <a:ext uri="{FF2B5EF4-FFF2-40B4-BE49-F238E27FC236}">
                <a16:creationId xmlns:a16="http://schemas.microsoft.com/office/drawing/2014/main" id="{C4E810D2-5770-4E87-9154-A339E980806D}"/>
              </a:ext>
            </a:extLst>
          </p:cNvPr>
          <p:cNvSpPr txBox="1"/>
          <p:nvPr/>
        </p:nvSpPr>
        <p:spPr>
          <a:xfrm>
            <a:off x="2056457" y="5618286"/>
            <a:ext cx="5031084" cy="361821"/>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Feynman</a:t>
            </a:r>
            <a:r>
              <a:rPr lang="en-US" altLang="zh-CN" dirty="0"/>
              <a:t>-like </a:t>
            </a:r>
            <a:r>
              <a:rPr lang="en-US" dirty="0"/>
              <a:t>diagrammatic expansion</a:t>
            </a:r>
          </a:p>
        </p:txBody>
      </p:sp>
    </p:spTree>
    <p:extLst>
      <p:ext uri="{BB962C8B-B14F-4D97-AF65-F5344CB8AC3E}">
        <p14:creationId xmlns:p14="http://schemas.microsoft.com/office/powerpoint/2010/main" val="97517686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p:txBody>
          <a:bodyPr/>
          <a:lstStyle/>
          <a:p>
            <a:r>
              <a:rPr lang="en-US" dirty="0"/>
              <a:t>14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13115" y="293172"/>
            <a:ext cx="7042846" cy="375417"/>
          </a:xfrm>
          <a:prstGeom prst="rect">
            <a:avLst/>
          </a:prstGeom>
        </p:spPr>
        <p:txBody>
          <a:bodyPr/>
          <a:lstStyle/>
          <a:p>
            <a:r>
              <a:rPr lang="en-US" sz="2400" dirty="0"/>
              <a:t>Introduction</a:t>
            </a:r>
          </a:p>
        </p:txBody>
      </p:sp>
      <p:sp>
        <p:nvSpPr>
          <p:cNvPr id="9" name="TextBox 5">
            <a:extLst>
              <a:ext uri="{FF2B5EF4-FFF2-40B4-BE49-F238E27FC236}">
                <a16:creationId xmlns:a16="http://schemas.microsoft.com/office/drawing/2014/main" id="{0087E238-02E8-4246-8CAC-7EBAE5F7374D}"/>
              </a:ext>
            </a:extLst>
          </p:cNvPr>
          <p:cNvSpPr txBox="1"/>
          <p:nvPr/>
        </p:nvSpPr>
        <p:spPr>
          <a:xfrm>
            <a:off x="2864112" y="3400751"/>
            <a:ext cx="1488734" cy="399775"/>
          </a:xfrm>
          <a:prstGeom prst="rect">
            <a:avLst/>
          </a:prstGeom>
        </p:spPr>
        <p:txBody>
          <a:bodyPr/>
          <a:lstStyle>
            <a:defPPr>
              <a:defRPr lang="en-US"/>
            </a:defPPr>
            <a:lvl1pPr algn="ctr" defTabSz="914400">
              <a:lnSpc>
                <a:spcPct val="90000"/>
              </a:lnSpc>
              <a:spcBef>
                <a:spcPct val="0"/>
              </a:spcBef>
              <a:buNone/>
              <a:defRPr sz="2000" b="1" i="0">
                <a:solidFill>
                  <a:srgbClr val="DB560B"/>
                </a:solidFill>
                <a:latin typeface="HelveticaNeueLT Std Blk" panose="020B0904020202020204" pitchFamily="34" charset="0"/>
                <a:ea typeface="Helvetica Neue" panose="02000503000000020004" pitchFamily="2" charset="0"/>
                <a:cs typeface="Helvetica Neue" panose="02000503000000020004" pitchFamily="2" charset="0"/>
              </a:defRPr>
            </a:lvl1pPr>
          </a:lstStyle>
          <a:p>
            <a:r>
              <a:rPr lang="en-US" sz="2400" dirty="0"/>
              <a:t>Replica</a:t>
            </a:r>
          </a:p>
        </p:txBody>
      </p:sp>
      <p:sp>
        <p:nvSpPr>
          <p:cNvPr id="10" name="TextBox 5">
            <a:extLst>
              <a:ext uri="{FF2B5EF4-FFF2-40B4-BE49-F238E27FC236}">
                <a16:creationId xmlns:a16="http://schemas.microsoft.com/office/drawing/2014/main" id="{2AA235F7-0CA2-460B-A30A-E12415354914}"/>
              </a:ext>
            </a:extLst>
          </p:cNvPr>
          <p:cNvSpPr txBox="1"/>
          <p:nvPr/>
        </p:nvSpPr>
        <p:spPr>
          <a:xfrm>
            <a:off x="2332834" y="3042324"/>
            <a:ext cx="4478332" cy="399775"/>
          </a:xfrm>
          <a:prstGeom prst="rect">
            <a:avLst/>
          </a:prstGeom>
        </p:spPr>
        <p:txBody>
          <a:bodyPr/>
          <a:lstStyle>
            <a:defPPr>
              <a:defRPr lang="en-US"/>
            </a:defPPr>
            <a:lvl1pPr algn="ctr" defTabSz="914400">
              <a:lnSpc>
                <a:spcPct val="90000"/>
              </a:lnSpc>
              <a:spcBef>
                <a:spcPct val="0"/>
              </a:spcBef>
              <a:buNone/>
              <a:defRPr sz="2000" b="1" i="0">
                <a:solidFill>
                  <a:srgbClr val="DB560B"/>
                </a:solidFill>
                <a:latin typeface="HelveticaNeueLT Std Blk" panose="020B0904020202020204" pitchFamily="34" charset="0"/>
                <a:ea typeface="Helvetica Neue" panose="02000503000000020004" pitchFamily="2" charset="0"/>
                <a:cs typeface="Helvetica Neue" panose="02000503000000020004" pitchFamily="2" charset="0"/>
              </a:defRPr>
            </a:lvl1pPr>
          </a:lstStyle>
          <a:p>
            <a:r>
              <a:rPr lang="en-US" dirty="0">
                <a:solidFill>
                  <a:schemeClr val="tx1"/>
                </a:solidFill>
                <a:latin typeface="HelveticaNeueLT Std" panose="020B0604020202020204" pitchFamily="34" charset="0"/>
              </a:rPr>
              <a:t>T</a:t>
            </a:r>
            <a:r>
              <a:rPr lang="en-US" altLang="zh-CN" dirty="0">
                <a:solidFill>
                  <a:schemeClr val="tx1"/>
                </a:solidFill>
                <a:latin typeface="HelveticaNeueLT Std" panose="020B0604020202020204" pitchFamily="34" charset="0"/>
              </a:rPr>
              <a:t>hermodynamic-mean-field limit</a:t>
            </a:r>
            <a:endParaRPr lang="en-US" dirty="0">
              <a:solidFill>
                <a:schemeClr val="tx1"/>
              </a:solidFill>
              <a:latin typeface="HelveticaNeueLT Std" panose="020B0604020202020204" pitchFamily="34" charset="0"/>
            </a:endParaRPr>
          </a:p>
        </p:txBody>
      </p:sp>
      <p:cxnSp>
        <p:nvCxnSpPr>
          <p:cNvPr id="4" name="直接连接符 3">
            <a:extLst>
              <a:ext uri="{FF2B5EF4-FFF2-40B4-BE49-F238E27FC236}">
                <a16:creationId xmlns:a16="http://schemas.microsoft.com/office/drawing/2014/main" id="{2FDC4C10-3AA0-4A27-B312-ECA3780B0000}"/>
              </a:ext>
            </a:extLst>
          </p:cNvPr>
          <p:cNvCxnSpPr>
            <a:cxnSpLocks/>
          </p:cNvCxnSpPr>
          <p:nvPr/>
        </p:nvCxnSpPr>
        <p:spPr>
          <a:xfrm>
            <a:off x="2614731" y="3008532"/>
            <a:ext cx="1987497" cy="392219"/>
          </a:xfrm>
          <a:prstGeom prst="line">
            <a:avLst/>
          </a:prstGeom>
          <a:ln w="28575">
            <a:solidFill>
              <a:srgbClr val="DB560B"/>
            </a:solidFill>
          </a:ln>
        </p:spPr>
        <p:style>
          <a:lnRef idx="1">
            <a:schemeClr val="accent1"/>
          </a:lnRef>
          <a:fillRef idx="0">
            <a:schemeClr val="accent1"/>
          </a:fillRef>
          <a:effectRef idx="0">
            <a:schemeClr val="accent1"/>
          </a:effectRef>
          <a:fontRef idx="minor">
            <a:schemeClr val="tx1"/>
          </a:fontRef>
        </p:style>
      </p:cxnSp>
      <p:grpSp>
        <p:nvGrpSpPr>
          <p:cNvPr id="20" name="组合 19">
            <a:extLst>
              <a:ext uri="{FF2B5EF4-FFF2-40B4-BE49-F238E27FC236}">
                <a16:creationId xmlns:a16="http://schemas.microsoft.com/office/drawing/2014/main" id="{A1EBF51E-C301-4A52-910A-2335078106E7}"/>
              </a:ext>
            </a:extLst>
          </p:cNvPr>
          <p:cNvGrpSpPr/>
          <p:nvPr/>
        </p:nvGrpSpPr>
        <p:grpSpPr>
          <a:xfrm>
            <a:off x="419100" y="1237798"/>
            <a:ext cx="7320807" cy="492443"/>
            <a:chOff x="427936" y="5431496"/>
            <a:chExt cx="7320807" cy="492443"/>
          </a:xfrm>
        </p:grpSpPr>
        <p:sp>
          <p:nvSpPr>
            <p:cNvPr id="21" name="TextBox 5">
              <a:extLst>
                <a:ext uri="{FF2B5EF4-FFF2-40B4-BE49-F238E27FC236}">
                  <a16:creationId xmlns:a16="http://schemas.microsoft.com/office/drawing/2014/main" id="{B85ACEBC-F8B2-4FDE-909C-14190501B193}"/>
                </a:ext>
              </a:extLst>
            </p:cNvPr>
            <p:cNvSpPr txBox="1"/>
            <p:nvPr/>
          </p:nvSpPr>
          <p:spPr>
            <a:xfrm>
              <a:off x="512996" y="5431496"/>
              <a:ext cx="7235747" cy="492443"/>
            </a:xfrm>
            <a:prstGeom prst="rect">
              <a:avLst/>
            </a:prstGeom>
          </p:spPr>
          <p:txBody>
            <a:bodyPr wrap="square">
              <a:spAutoFit/>
            </a:bodyPr>
            <a:lstStyle>
              <a:defPPr>
                <a:defRPr lang="en-US"/>
              </a:defPPr>
              <a:lvl1pPr algn="r">
                <a:defRPr sz="1200">
                  <a:solidFill>
                    <a:srgbClr val="222222"/>
                  </a:solidFill>
                  <a:latin typeface="HelveticaNeueLT Std Thin" panose="020B0403020202020204" pitchFamily="34" charset="0"/>
                </a:defRPr>
              </a:lvl1pPr>
            </a:lstStyle>
            <a:p>
              <a:pPr algn="l"/>
              <a:r>
                <a:rPr lang="en-US" sz="1400" b="1" dirty="0">
                  <a:solidFill>
                    <a:schemeClr val="tx1"/>
                  </a:solidFill>
                  <a:latin typeface="HelveticaNeueLT Std" panose="020B0604020202020204" pitchFamily="34" charset="0"/>
                </a:rPr>
                <a:t>Replica-mean-field limits for intensity-based neural networks. </a:t>
              </a:r>
            </a:p>
            <a:p>
              <a:pPr algn="l"/>
              <a:r>
                <a:rPr lang="en-US" dirty="0" err="1"/>
                <a:t>Baccelli</a:t>
              </a:r>
              <a:r>
                <a:rPr lang="en-US" dirty="0"/>
                <a:t>, F., &amp; </a:t>
              </a:r>
              <a:r>
                <a:rPr lang="en-US" dirty="0" err="1"/>
                <a:t>Taillefumier</a:t>
              </a:r>
              <a:r>
                <a:rPr lang="en-US" dirty="0"/>
                <a:t>, T. (2019). </a:t>
              </a:r>
              <a:r>
                <a:rPr lang="en-US" dirty="0" err="1"/>
                <a:t>arXiv</a:t>
              </a:r>
              <a:r>
                <a:rPr lang="en-US" dirty="0"/>
                <a:t> preprint arXiv:1902.03504.</a:t>
              </a:r>
            </a:p>
          </p:txBody>
        </p:sp>
        <p:sp>
          <p:nvSpPr>
            <p:cNvPr id="22" name="椭圆 21">
              <a:extLst>
                <a:ext uri="{FF2B5EF4-FFF2-40B4-BE49-F238E27FC236}">
                  <a16:creationId xmlns:a16="http://schemas.microsoft.com/office/drawing/2014/main" id="{BA0F5D6E-FFD4-46D1-9507-9E4DFBC409AC}"/>
                </a:ext>
              </a:extLst>
            </p:cNvPr>
            <p:cNvSpPr/>
            <p:nvPr/>
          </p:nvSpPr>
          <p:spPr>
            <a:xfrm>
              <a:off x="427936" y="5549533"/>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4631619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p:txBody>
          <a:bodyPr/>
          <a:lstStyle/>
          <a:p>
            <a:r>
              <a:rPr lang="en-US" dirty="0"/>
              <a:t>15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63794" y="293172"/>
            <a:ext cx="7042846" cy="375417"/>
          </a:xfrm>
          <a:prstGeom prst="rect">
            <a:avLst/>
          </a:prstGeom>
        </p:spPr>
        <p:txBody>
          <a:bodyPr/>
          <a:lstStyle/>
          <a:p>
            <a:r>
              <a:rPr lang="en-US" sz="2400" dirty="0"/>
              <a:t>Outline</a:t>
            </a:r>
          </a:p>
        </p:txBody>
      </p:sp>
      <p:cxnSp>
        <p:nvCxnSpPr>
          <p:cNvPr id="7" name="Straight Connector 6">
            <a:extLst>
              <a:ext uri="{FF2B5EF4-FFF2-40B4-BE49-F238E27FC236}">
                <a16:creationId xmlns:a16="http://schemas.microsoft.com/office/drawing/2014/main" id="{AA9B966E-EA4C-D14A-90AB-3BA2B6AFE87F}"/>
              </a:ext>
            </a:extLst>
          </p:cNvPr>
          <p:cNvCxnSpPr>
            <a:cxnSpLocks/>
          </p:cNvCxnSpPr>
          <p:nvPr/>
        </p:nvCxnSpPr>
        <p:spPr>
          <a:xfrm>
            <a:off x="2878935" y="1715702"/>
            <a:ext cx="3386130" cy="0"/>
          </a:xfrm>
          <a:prstGeom prst="line">
            <a:avLst/>
          </a:prstGeom>
          <a:ln w="19050">
            <a:solidFill>
              <a:srgbClr val="DB560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CB6FFD0-E998-6649-BAAD-F6CCCB11FEA5}"/>
              </a:ext>
            </a:extLst>
          </p:cNvPr>
          <p:cNvSpPr txBox="1"/>
          <p:nvPr/>
        </p:nvSpPr>
        <p:spPr>
          <a:xfrm>
            <a:off x="923636" y="2343361"/>
            <a:ext cx="7315200"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Toy Model: Linear Counting Neurons</a:t>
            </a:r>
          </a:p>
        </p:txBody>
      </p:sp>
      <p:sp>
        <p:nvSpPr>
          <p:cNvPr id="9" name="TextBox 8">
            <a:extLst>
              <a:ext uri="{FF2B5EF4-FFF2-40B4-BE49-F238E27FC236}">
                <a16:creationId xmlns:a16="http://schemas.microsoft.com/office/drawing/2014/main" id="{86363EC0-2F6C-BD4C-8309-0CE4BF397CF6}"/>
              </a:ext>
            </a:extLst>
          </p:cNvPr>
          <p:cNvSpPr txBox="1"/>
          <p:nvPr/>
        </p:nvSpPr>
        <p:spPr>
          <a:xfrm>
            <a:off x="923635" y="1963250"/>
            <a:ext cx="7315200"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solidFill>
                  <a:srgbClr val="DB560B"/>
                </a:solidFill>
                <a:latin typeface="HelveticaNeueLT Std Blk" panose="020B0904020202020204" pitchFamily="34" charset="0"/>
                <a:ea typeface="HeadLineA" pitchFamily="2" charset="-127"/>
                <a:cs typeface="Helvetica Neue" panose="02000503000000020004" pitchFamily="2" charset="0"/>
              </a:rPr>
              <a:t>1</a:t>
            </a:r>
          </a:p>
        </p:txBody>
      </p:sp>
      <p:grpSp>
        <p:nvGrpSpPr>
          <p:cNvPr id="11" name="Group 10">
            <a:extLst>
              <a:ext uri="{FF2B5EF4-FFF2-40B4-BE49-F238E27FC236}">
                <a16:creationId xmlns:a16="http://schemas.microsoft.com/office/drawing/2014/main" id="{6AD4E070-A7DE-6B47-AB90-B2EEFED2850D}"/>
              </a:ext>
            </a:extLst>
          </p:cNvPr>
          <p:cNvGrpSpPr/>
          <p:nvPr/>
        </p:nvGrpSpPr>
        <p:grpSpPr>
          <a:xfrm>
            <a:off x="923635" y="3178756"/>
            <a:ext cx="7315201" cy="779886"/>
            <a:chOff x="914399" y="2166449"/>
            <a:chExt cx="7315201" cy="779886"/>
          </a:xfrm>
        </p:grpSpPr>
        <p:sp>
          <p:nvSpPr>
            <p:cNvPr id="12" name="TextBox 11">
              <a:extLst>
                <a:ext uri="{FF2B5EF4-FFF2-40B4-BE49-F238E27FC236}">
                  <a16:creationId xmlns:a16="http://schemas.microsoft.com/office/drawing/2014/main" id="{CE6BEFA8-27AA-3247-B49A-0A52EE371121}"/>
                </a:ext>
              </a:extLst>
            </p:cNvPr>
            <p:cNvSpPr txBox="1"/>
            <p:nvPr/>
          </p:nvSpPr>
          <p:spPr>
            <a:xfrm>
              <a:off x="914400" y="2546560"/>
              <a:ext cx="7315200"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We Need Inhibition: Rectified Linear Counting Neurons</a:t>
              </a:r>
            </a:p>
          </p:txBody>
        </p:sp>
        <p:sp>
          <p:nvSpPr>
            <p:cNvPr id="13" name="TextBox 12">
              <a:extLst>
                <a:ext uri="{FF2B5EF4-FFF2-40B4-BE49-F238E27FC236}">
                  <a16:creationId xmlns:a16="http://schemas.microsoft.com/office/drawing/2014/main" id="{89F88D7C-886F-7D48-A4C3-C7CF247DE9E4}"/>
                </a:ext>
              </a:extLst>
            </p:cNvPr>
            <p:cNvSpPr txBox="1"/>
            <p:nvPr/>
          </p:nvSpPr>
          <p:spPr>
            <a:xfrm>
              <a:off x="914399" y="2166449"/>
              <a:ext cx="7315200" cy="399775"/>
            </a:xfrm>
            <a:prstGeom prst="rect">
              <a:avLst/>
            </a:prstGeom>
          </p:spPr>
          <p:txBody>
            <a:bodyPr/>
            <a:lstStyle>
              <a:defPPr>
                <a:defRPr lang="en-US"/>
              </a:defPPr>
              <a:lvl1pPr algn="ctr" defTabSz="914400">
                <a:lnSpc>
                  <a:spcPct val="90000"/>
                </a:lnSpc>
                <a:spcBef>
                  <a:spcPct val="0"/>
                </a:spcBef>
                <a:buNone/>
                <a:defRPr b="1" i="0">
                  <a:solidFill>
                    <a:srgbClr val="DB560B"/>
                  </a:solidFill>
                  <a:latin typeface="HelveticaNeueLT Std Blk" panose="020B0904020202020204" pitchFamily="34" charset="0"/>
                  <a:ea typeface="HeadLineA" pitchFamily="2" charset="-127"/>
                  <a:cs typeface="Helvetica Neue" panose="02000503000000020004" pitchFamily="2" charset="0"/>
                </a:defRPr>
              </a:lvl1pPr>
            </a:lstStyle>
            <a:p>
              <a:r>
                <a:rPr lang="en-US" dirty="0"/>
                <a:t>2</a:t>
              </a:r>
            </a:p>
          </p:txBody>
        </p:sp>
      </p:grpSp>
      <p:grpSp>
        <p:nvGrpSpPr>
          <p:cNvPr id="14" name="Group 13">
            <a:extLst>
              <a:ext uri="{FF2B5EF4-FFF2-40B4-BE49-F238E27FC236}">
                <a16:creationId xmlns:a16="http://schemas.microsoft.com/office/drawing/2014/main" id="{76587763-17E5-F447-97A3-A8DEDDC66D71}"/>
              </a:ext>
            </a:extLst>
          </p:cNvPr>
          <p:cNvGrpSpPr/>
          <p:nvPr/>
        </p:nvGrpSpPr>
        <p:grpSpPr>
          <a:xfrm>
            <a:off x="923635" y="4394262"/>
            <a:ext cx="7315201" cy="779886"/>
            <a:chOff x="914399" y="2166449"/>
            <a:chExt cx="7315201" cy="779886"/>
          </a:xfrm>
        </p:grpSpPr>
        <p:sp>
          <p:nvSpPr>
            <p:cNvPr id="15" name="TextBox 14">
              <a:extLst>
                <a:ext uri="{FF2B5EF4-FFF2-40B4-BE49-F238E27FC236}">
                  <a16:creationId xmlns:a16="http://schemas.microsoft.com/office/drawing/2014/main" id="{137BCD29-95B3-F24E-AE32-4478F3F02661}"/>
                </a:ext>
              </a:extLst>
            </p:cNvPr>
            <p:cNvSpPr txBox="1"/>
            <p:nvPr/>
          </p:nvSpPr>
          <p:spPr>
            <a:xfrm>
              <a:off x="914400" y="2546560"/>
              <a:ext cx="7315200"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New Math: Exponential Firing Neurons</a:t>
              </a:r>
            </a:p>
          </p:txBody>
        </p:sp>
        <p:sp>
          <p:nvSpPr>
            <p:cNvPr id="16" name="TextBox 15">
              <a:extLst>
                <a:ext uri="{FF2B5EF4-FFF2-40B4-BE49-F238E27FC236}">
                  <a16:creationId xmlns:a16="http://schemas.microsoft.com/office/drawing/2014/main" id="{858483F8-2FEA-744E-8294-B5B1B3B6B842}"/>
                </a:ext>
              </a:extLst>
            </p:cNvPr>
            <p:cNvSpPr txBox="1"/>
            <p:nvPr/>
          </p:nvSpPr>
          <p:spPr>
            <a:xfrm>
              <a:off x="914399" y="2166449"/>
              <a:ext cx="7315200" cy="399775"/>
            </a:xfrm>
            <a:prstGeom prst="rect">
              <a:avLst/>
            </a:prstGeom>
          </p:spPr>
          <p:txBody>
            <a:bodyPr/>
            <a:lstStyle>
              <a:defPPr>
                <a:defRPr lang="en-US"/>
              </a:defPPr>
              <a:lvl1pPr algn="ctr" defTabSz="914400">
                <a:lnSpc>
                  <a:spcPct val="90000"/>
                </a:lnSpc>
                <a:spcBef>
                  <a:spcPct val="0"/>
                </a:spcBef>
                <a:buNone/>
                <a:defRPr b="1" i="0">
                  <a:solidFill>
                    <a:srgbClr val="DB560B"/>
                  </a:solidFill>
                  <a:latin typeface="HelveticaNeueLT Std Blk" panose="020B0904020202020204" pitchFamily="34" charset="0"/>
                  <a:ea typeface="HeadLineA" pitchFamily="2" charset="-127"/>
                  <a:cs typeface="Helvetica Neue" panose="02000503000000020004" pitchFamily="2" charset="0"/>
                </a:defRPr>
              </a:lvl1pPr>
            </a:lstStyle>
            <a:p>
              <a:r>
                <a:rPr lang="en-US" dirty="0"/>
                <a:t>3</a:t>
              </a:r>
            </a:p>
          </p:txBody>
        </p:sp>
      </p:grpSp>
    </p:spTree>
    <p:extLst>
      <p:ext uri="{BB962C8B-B14F-4D97-AF65-F5344CB8AC3E}">
        <p14:creationId xmlns:p14="http://schemas.microsoft.com/office/powerpoint/2010/main" val="36725673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41" name="3D 模型 40">
                <a:extLst>
                  <a:ext uri="{FF2B5EF4-FFF2-40B4-BE49-F238E27FC236}">
                    <a16:creationId xmlns:a16="http://schemas.microsoft.com/office/drawing/2014/main" id="{ABFC6299-6BB0-4714-940C-FD187B6D400F}"/>
                  </a:ext>
                </a:extLst>
              </p:cNvPr>
              <p:cNvGraphicFramePr>
                <a:graphicFrameLocks noChangeAspect="1"/>
              </p:cNvGraphicFramePr>
              <p:nvPr>
                <p:extLst>
                  <p:ext uri="{D42A27DB-BD31-4B8C-83A1-F6EECF244321}">
                    <p14:modId xmlns:p14="http://schemas.microsoft.com/office/powerpoint/2010/main" val="3619679278"/>
                  </p:ext>
                </p:extLst>
              </p:nvPr>
            </p:nvGraphicFramePr>
            <p:xfrm>
              <a:off x="2734833" y="1619910"/>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1" name="3D 模型 40">
                <a:extLst>
                  <a:ext uri="{FF2B5EF4-FFF2-40B4-BE49-F238E27FC236}">
                    <a16:creationId xmlns:a16="http://schemas.microsoft.com/office/drawing/2014/main" id="{ABFC6299-6BB0-4714-940C-FD187B6D400F}"/>
                  </a:ext>
                </a:extLst>
              </p:cNvPr>
              <p:cNvPicPr>
                <a:picLocks noGrp="1" noRot="1" noChangeAspect="1" noMove="1" noResize="1" noEditPoints="1" noAdjustHandles="1" noChangeArrowheads="1" noChangeShapeType="1" noCrop="1"/>
              </p:cNvPicPr>
              <p:nvPr/>
            </p:nvPicPr>
            <p:blipFill>
              <a:blip r:embed="rId5"/>
              <a:stretch>
                <a:fillRect/>
              </a:stretch>
            </p:blipFill>
            <p:spPr>
              <a:xfrm>
                <a:off x="2734833" y="1619910"/>
                <a:ext cx="596035" cy="597614"/>
              </a:xfrm>
              <a:prstGeom prst="rect">
                <a:avLst/>
              </a:prstGeom>
              <a:effectLst>
                <a:outerShdw blurRad="63500" sx="102000" sy="102000" algn="ctr" rotWithShape="0">
                  <a:schemeClr val="accent5">
                    <a:lumMod val="75000"/>
                    <a:alpha val="40000"/>
                  </a:schemeClr>
                </a:outerShdw>
              </a:effectLst>
            </p:spPr>
          </p:pic>
        </mc:Fallback>
      </mc:AlternateContent>
      <p:pic>
        <p:nvPicPr>
          <p:cNvPr id="50" name="图片 49" descr="图片包含 船, 滑雪, 一群, 许多&#10;&#10;描述已自动生成">
            <a:extLst>
              <a:ext uri="{FF2B5EF4-FFF2-40B4-BE49-F238E27FC236}">
                <a16:creationId xmlns:a16="http://schemas.microsoft.com/office/drawing/2014/main" id="{CCECBCFA-34EF-4F26-A00F-C085A6D12532}"/>
              </a:ext>
            </a:extLst>
          </p:cNvPr>
          <p:cNvPicPr>
            <a:picLocks noChangeAspect="1"/>
          </p:cNvPicPr>
          <p:nvPr/>
        </p:nvPicPr>
        <p:blipFill>
          <a:blip r:embed="rId6"/>
          <a:stretch>
            <a:fillRect/>
          </a:stretch>
        </p:blipFill>
        <p:spPr>
          <a:xfrm>
            <a:off x="3368051" y="3318695"/>
            <a:ext cx="4297229" cy="974110"/>
          </a:xfrm>
          <a:prstGeom prst="rect">
            <a:avLst/>
          </a:prstGeom>
        </p:spPr>
      </p:pic>
      <p:grpSp>
        <p:nvGrpSpPr>
          <p:cNvPr id="52" name="组合 51">
            <a:extLst>
              <a:ext uri="{FF2B5EF4-FFF2-40B4-BE49-F238E27FC236}">
                <a16:creationId xmlns:a16="http://schemas.microsoft.com/office/drawing/2014/main" id="{0E26A2DD-365F-4748-87AA-ADE93F239AC0}"/>
              </a:ext>
            </a:extLst>
          </p:cNvPr>
          <p:cNvGrpSpPr/>
          <p:nvPr/>
        </p:nvGrpSpPr>
        <p:grpSpPr>
          <a:xfrm>
            <a:off x="3745840" y="3271696"/>
            <a:ext cx="3663956" cy="551512"/>
            <a:chOff x="2913000" y="4231065"/>
            <a:chExt cx="3663956" cy="551512"/>
          </a:xfrm>
        </p:grpSpPr>
        <p:sp>
          <p:nvSpPr>
            <p:cNvPr id="30" name="十字形 29">
              <a:extLst>
                <a:ext uri="{FF2B5EF4-FFF2-40B4-BE49-F238E27FC236}">
                  <a16:creationId xmlns:a16="http://schemas.microsoft.com/office/drawing/2014/main" id="{4165908A-2519-4E76-818F-365A2C825E1A}"/>
                </a:ext>
              </a:extLst>
            </p:cNvPr>
            <p:cNvSpPr/>
            <p:nvPr/>
          </p:nvSpPr>
          <p:spPr>
            <a:xfrm rot="2700000">
              <a:off x="2913000" y="4614001"/>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十字形 31">
              <a:extLst>
                <a:ext uri="{FF2B5EF4-FFF2-40B4-BE49-F238E27FC236}">
                  <a16:creationId xmlns:a16="http://schemas.microsoft.com/office/drawing/2014/main" id="{E99CC916-111E-4E26-ADFB-A53718E5A14C}"/>
                </a:ext>
              </a:extLst>
            </p:cNvPr>
            <p:cNvSpPr/>
            <p:nvPr/>
          </p:nvSpPr>
          <p:spPr>
            <a:xfrm rot="2700000">
              <a:off x="3613929" y="446420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十字形 33">
              <a:extLst>
                <a:ext uri="{FF2B5EF4-FFF2-40B4-BE49-F238E27FC236}">
                  <a16:creationId xmlns:a16="http://schemas.microsoft.com/office/drawing/2014/main" id="{DD795802-071D-4908-8D9C-E5C3F4783C2B}"/>
                </a:ext>
              </a:extLst>
            </p:cNvPr>
            <p:cNvSpPr/>
            <p:nvPr/>
          </p:nvSpPr>
          <p:spPr>
            <a:xfrm rot="2700000">
              <a:off x="5922484" y="4231065"/>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十字形 34">
              <a:extLst>
                <a:ext uri="{FF2B5EF4-FFF2-40B4-BE49-F238E27FC236}">
                  <a16:creationId xmlns:a16="http://schemas.microsoft.com/office/drawing/2014/main" id="{CD335B97-6356-4D1E-9CDD-E45AF93AEA8F}"/>
                </a:ext>
              </a:extLst>
            </p:cNvPr>
            <p:cNvSpPr/>
            <p:nvPr/>
          </p:nvSpPr>
          <p:spPr>
            <a:xfrm rot="2700000">
              <a:off x="6408380" y="453651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十字形 50">
              <a:extLst>
                <a:ext uri="{FF2B5EF4-FFF2-40B4-BE49-F238E27FC236}">
                  <a16:creationId xmlns:a16="http://schemas.microsoft.com/office/drawing/2014/main" id="{7EE4AB3E-E79A-493C-869E-E4A244D99C53}"/>
                </a:ext>
              </a:extLst>
            </p:cNvPr>
            <p:cNvSpPr/>
            <p:nvPr/>
          </p:nvSpPr>
          <p:spPr>
            <a:xfrm rot="2700000">
              <a:off x="4416482" y="4258125"/>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a:extLst>
              <a:ext uri="{FF2B5EF4-FFF2-40B4-BE49-F238E27FC236}">
                <a16:creationId xmlns:a16="http://schemas.microsoft.com/office/drawing/2014/main" id="{1F267063-E88D-41DC-A10E-95EF9716401B}"/>
              </a:ext>
            </a:extLst>
          </p:cNvPr>
          <p:cNvGrpSpPr/>
          <p:nvPr/>
        </p:nvGrpSpPr>
        <p:grpSpPr>
          <a:xfrm>
            <a:off x="3742901" y="4373692"/>
            <a:ext cx="3663956" cy="1080714"/>
            <a:chOff x="3742901" y="4373692"/>
            <a:chExt cx="3663956" cy="1080714"/>
          </a:xfrm>
        </p:grpSpPr>
        <p:grpSp>
          <p:nvGrpSpPr>
            <p:cNvPr id="53" name="组合 52">
              <a:extLst>
                <a:ext uri="{FF2B5EF4-FFF2-40B4-BE49-F238E27FC236}">
                  <a16:creationId xmlns:a16="http://schemas.microsoft.com/office/drawing/2014/main" id="{D9C045E3-6C6D-4D42-9772-A98A242CF760}"/>
                </a:ext>
              </a:extLst>
            </p:cNvPr>
            <p:cNvGrpSpPr/>
            <p:nvPr/>
          </p:nvGrpSpPr>
          <p:grpSpPr>
            <a:xfrm>
              <a:off x="3742901" y="5285830"/>
              <a:ext cx="3663956" cy="168576"/>
              <a:chOff x="2913000" y="4270823"/>
              <a:chExt cx="3663956" cy="168576"/>
            </a:xfrm>
          </p:grpSpPr>
          <p:sp>
            <p:nvSpPr>
              <p:cNvPr id="54" name="十字形 53">
                <a:extLst>
                  <a:ext uri="{FF2B5EF4-FFF2-40B4-BE49-F238E27FC236}">
                    <a16:creationId xmlns:a16="http://schemas.microsoft.com/office/drawing/2014/main" id="{BE9D0AC0-EFB8-4F75-91A8-8546C6CA774B}"/>
                  </a:ext>
                </a:extLst>
              </p:cNvPr>
              <p:cNvSpPr/>
              <p:nvPr/>
            </p:nvSpPr>
            <p:spPr>
              <a:xfrm rot="2700000">
                <a:off x="2913000" y="427082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十字形 54">
                <a:extLst>
                  <a:ext uri="{FF2B5EF4-FFF2-40B4-BE49-F238E27FC236}">
                    <a16:creationId xmlns:a16="http://schemas.microsoft.com/office/drawing/2014/main" id="{3989C227-D1A8-4441-BB10-5925F7819C8B}"/>
                  </a:ext>
                </a:extLst>
              </p:cNvPr>
              <p:cNvSpPr/>
              <p:nvPr/>
            </p:nvSpPr>
            <p:spPr>
              <a:xfrm rot="2700000">
                <a:off x="3613929" y="427082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十字形 55">
                <a:extLst>
                  <a:ext uri="{FF2B5EF4-FFF2-40B4-BE49-F238E27FC236}">
                    <a16:creationId xmlns:a16="http://schemas.microsoft.com/office/drawing/2014/main" id="{15AEF570-8518-4EC2-811B-EE808AE0C7D7}"/>
                  </a:ext>
                </a:extLst>
              </p:cNvPr>
              <p:cNvSpPr/>
              <p:nvPr/>
            </p:nvSpPr>
            <p:spPr>
              <a:xfrm rot="2700000">
                <a:off x="5922484" y="427082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十字形 56">
                <a:extLst>
                  <a:ext uri="{FF2B5EF4-FFF2-40B4-BE49-F238E27FC236}">
                    <a16:creationId xmlns:a16="http://schemas.microsoft.com/office/drawing/2014/main" id="{6D481EA9-82EF-4D12-AE18-77C859E45783}"/>
                  </a:ext>
                </a:extLst>
              </p:cNvPr>
              <p:cNvSpPr/>
              <p:nvPr/>
            </p:nvSpPr>
            <p:spPr>
              <a:xfrm rot="2700000">
                <a:off x="6408380" y="427082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十字形 57">
                <a:extLst>
                  <a:ext uri="{FF2B5EF4-FFF2-40B4-BE49-F238E27FC236}">
                    <a16:creationId xmlns:a16="http://schemas.microsoft.com/office/drawing/2014/main" id="{9EEBEB45-2AA2-4C81-A1CA-EE61C9257E1C}"/>
                  </a:ext>
                </a:extLst>
              </p:cNvPr>
              <p:cNvSpPr/>
              <p:nvPr/>
            </p:nvSpPr>
            <p:spPr>
              <a:xfrm rot="2700000">
                <a:off x="4416482" y="427082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a:extLst>
                <a:ext uri="{FF2B5EF4-FFF2-40B4-BE49-F238E27FC236}">
                  <a16:creationId xmlns:a16="http://schemas.microsoft.com/office/drawing/2014/main" id="{BC1AE98E-1140-4256-A3FF-9CD5E224370D}"/>
                </a:ext>
              </a:extLst>
            </p:cNvPr>
            <p:cNvGrpSpPr/>
            <p:nvPr/>
          </p:nvGrpSpPr>
          <p:grpSpPr>
            <a:xfrm>
              <a:off x="3825938" y="4373692"/>
              <a:ext cx="3490055" cy="902908"/>
              <a:chOff x="2993098" y="4123321"/>
              <a:chExt cx="3490055" cy="902908"/>
            </a:xfrm>
          </p:grpSpPr>
          <p:cxnSp>
            <p:nvCxnSpPr>
              <p:cNvPr id="61" name="直接箭头连接符 60">
                <a:extLst>
                  <a:ext uri="{FF2B5EF4-FFF2-40B4-BE49-F238E27FC236}">
                    <a16:creationId xmlns:a16="http://schemas.microsoft.com/office/drawing/2014/main" id="{A581598C-2598-417A-9227-43DDA24EFB19}"/>
                  </a:ext>
                </a:extLst>
              </p:cNvPr>
              <p:cNvCxnSpPr>
                <a:cxnSpLocks/>
              </p:cNvCxnSpPr>
              <p:nvPr/>
            </p:nvCxnSpPr>
            <p:spPr>
              <a:xfrm>
                <a:off x="2993098" y="4123321"/>
                <a:ext cx="0" cy="902908"/>
              </a:xfrm>
              <a:prstGeom prst="straightConnector1">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7043DDEC-6B40-4A60-9ABA-B2E661D49A4C}"/>
                  </a:ext>
                </a:extLst>
              </p:cNvPr>
              <p:cNvCxnSpPr>
                <a:cxnSpLocks/>
              </p:cNvCxnSpPr>
              <p:nvPr/>
            </p:nvCxnSpPr>
            <p:spPr>
              <a:xfrm>
                <a:off x="3692628" y="4123321"/>
                <a:ext cx="0" cy="902908"/>
              </a:xfrm>
              <a:prstGeom prst="straightConnector1">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E1D032B4-C6B4-4E09-B54A-07245EAEBA60}"/>
                  </a:ext>
                </a:extLst>
              </p:cNvPr>
              <p:cNvCxnSpPr>
                <a:cxnSpLocks/>
              </p:cNvCxnSpPr>
              <p:nvPr/>
            </p:nvCxnSpPr>
            <p:spPr>
              <a:xfrm>
                <a:off x="4500533" y="4123321"/>
                <a:ext cx="0" cy="902908"/>
              </a:xfrm>
              <a:prstGeom prst="straightConnector1">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D4A851AF-434F-4400-8BA8-FAC6ED9C0837}"/>
                  </a:ext>
                </a:extLst>
              </p:cNvPr>
              <p:cNvCxnSpPr>
                <a:cxnSpLocks/>
              </p:cNvCxnSpPr>
              <p:nvPr/>
            </p:nvCxnSpPr>
            <p:spPr>
              <a:xfrm>
                <a:off x="6483153" y="4123321"/>
                <a:ext cx="0" cy="902908"/>
              </a:xfrm>
              <a:prstGeom prst="straightConnector1">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1521E0CB-D804-486F-9127-434298EF8E1B}"/>
                  </a:ext>
                </a:extLst>
              </p:cNvPr>
              <p:cNvCxnSpPr>
                <a:cxnSpLocks/>
              </p:cNvCxnSpPr>
              <p:nvPr/>
            </p:nvCxnSpPr>
            <p:spPr>
              <a:xfrm>
                <a:off x="5999451" y="4123321"/>
                <a:ext cx="0" cy="902908"/>
              </a:xfrm>
              <a:prstGeom prst="straightConnector1">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a:xfrm>
            <a:off x="4209865" y="6558087"/>
            <a:ext cx="724269" cy="291381"/>
          </a:xfrm>
        </p:spPr>
        <p:txBody>
          <a:bodyPr/>
          <a:lstStyle/>
          <a:p>
            <a:r>
              <a:rPr lang="en-US" dirty="0"/>
              <a:t>16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p:txBody>
          <a:bodyPr/>
          <a:lstStyle/>
          <a:p>
            <a:r>
              <a:rPr lang="en-US" altLang="zh-CN" dirty="0"/>
              <a:t>Stochastic Intensity Formulation</a:t>
            </a:r>
            <a:endParaRPr lang="zh-CN" altLang="en-US" dirty="0"/>
          </a:p>
        </p:txBody>
      </p:sp>
      <p:grpSp>
        <p:nvGrpSpPr>
          <p:cNvPr id="18" name="组合 17">
            <a:extLst>
              <a:ext uri="{FF2B5EF4-FFF2-40B4-BE49-F238E27FC236}">
                <a16:creationId xmlns:a16="http://schemas.microsoft.com/office/drawing/2014/main" id="{7A87BCBE-B59C-48A7-98DA-D24DF8DD1B28}"/>
              </a:ext>
            </a:extLst>
          </p:cNvPr>
          <p:cNvGrpSpPr/>
          <p:nvPr/>
        </p:nvGrpSpPr>
        <p:grpSpPr>
          <a:xfrm>
            <a:off x="3415718" y="3208736"/>
            <a:ext cx="4535868" cy="1076284"/>
            <a:chOff x="2582878" y="4168105"/>
            <a:chExt cx="4535868" cy="1076284"/>
          </a:xfrm>
        </p:grpSpPr>
        <p:cxnSp>
          <p:nvCxnSpPr>
            <p:cNvPr id="29" name="直接箭头连接符 28">
              <a:extLst>
                <a:ext uri="{FF2B5EF4-FFF2-40B4-BE49-F238E27FC236}">
                  <a16:creationId xmlns:a16="http://schemas.microsoft.com/office/drawing/2014/main" id="{1EC4F95C-BDF0-47B2-A080-5F6198186248}"/>
                </a:ext>
              </a:extLst>
            </p:cNvPr>
            <p:cNvCxnSpPr/>
            <p:nvPr/>
          </p:nvCxnSpPr>
          <p:spPr>
            <a:xfrm>
              <a:off x="2582878" y="5238709"/>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D51875B6-2EBB-4069-9C1D-CA93647CEF02}"/>
                    </a:ext>
                  </a:extLst>
                </p:cNvPr>
                <p:cNvSpPr txBox="1"/>
                <p:nvPr/>
              </p:nvSpPr>
              <p:spPr>
                <a:xfrm>
                  <a:off x="6920487" y="4869377"/>
                  <a:ext cx="1982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𝑡</m:t>
                        </m:r>
                      </m:oMath>
                    </m:oMathPara>
                  </a14:m>
                  <a:endParaRPr lang="zh-CN" altLang="en-US" sz="2400" dirty="0"/>
                </a:p>
              </p:txBody>
            </p:sp>
          </mc:Choice>
          <mc:Fallback xmlns="">
            <p:sp>
              <p:nvSpPr>
                <p:cNvPr id="36" name="文本框 35">
                  <a:extLst>
                    <a:ext uri="{FF2B5EF4-FFF2-40B4-BE49-F238E27FC236}">
                      <a16:creationId xmlns:a16="http://schemas.microsoft.com/office/drawing/2014/main" id="{D51875B6-2EBB-4069-9C1D-CA93647CEF02}"/>
                    </a:ext>
                  </a:extLst>
                </p:cNvPr>
                <p:cNvSpPr txBox="1">
                  <a:spLocks noRot="1" noChangeAspect="1" noMove="1" noResize="1" noEditPoints="1" noAdjustHandles="1" noChangeArrowheads="1" noChangeShapeType="1" noTextEdit="1"/>
                </p:cNvSpPr>
                <p:nvPr/>
              </p:nvSpPr>
              <p:spPr>
                <a:xfrm>
                  <a:off x="6920487" y="4869377"/>
                  <a:ext cx="198259" cy="369332"/>
                </a:xfrm>
                <a:prstGeom prst="rect">
                  <a:avLst/>
                </a:prstGeom>
                <a:blipFill>
                  <a:blip r:embed="rId8"/>
                  <a:stretch>
                    <a:fillRect l="-31250" r="-28125" b="-3279"/>
                  </a:stretch>
                </a:blipFill>
              </p:spPr>
              <p:txBody>
                <a:bodyPr/>
                <a:lstStyle/>
                <a:p>
                  <a:r>
                    <a:rPr lang="en-US">
                      <a:noFill/>
                    </a:rPr>
                    <a:t> </a:t>
                  </a:r>
                </a:p>
              </p:txBody>
            </p:sp>
          </mc:Fallback>
        </mc:AlternateContent>
        <p:cxnSp>
          <p:nvCxnSpPr>
            <p:cNvPr id="37" name="直接箭头连接符 36">
              <a:extLst>
                <a:ext uri="{FF2B5EF4-FFF2-40B4-BE49-F238E27FC236}">
                  <a16:creationId xmlns:a16="http://schemas.microsoft.com/office/drawing/2014/main" id="{8FBE6171-41DD-408F-B23C-29F04CC77535}"/>
                </a:ext>
              </a:extLst>
            </p:cNvPr>
            <p:cNvCxnSpPr>
              <a:cxnSpLocks/>
            </p:cNvCxnSpPr>
            <p:nvPr/>
          </p:nvCxnSpPr>
          <p:spPr>
            <a:xfrm flipV="1">
              <a:off x="2594006" y="4168105"/>
              <a:ext cx="0" cy="1076284"/>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3" name="TextBox 5">
            <a:extLst>
              <a:ext uri="{FF2B5EF4-FFF2-40B4-BE49-F238E27FC236}">
                <a16:creationId xmlns:a16="http://schemas.microsoft.com/office/drawing/2014/main" id="{58F4FD7B-4337-4513-879F-60D8BD9C90C2}"/>
              </a:ext>
            </a:extLst>
          </p:cNvPr>
          <p:cNvSpPr txBox="1"/>
          <p:nvPr/>
        </p:nvSpPr>
        <p:spPr>
          <a:xfrm>
            <a:off x="2505116" y="1258122"/>
            <a:ext cx="1042219"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N</a:t>
            </a:r>
            <a:r>
              <a:rPr lang="en-US" altLang="zh-CN" sz="1800" dirty="0">
                <a:latin typeface="HelveticaNeueLT Std" panose="020B0604020202020204" pitchFamily="34" charset="0"/>
                <a:ea typeface="Helvetica Neue" panose="02000503000000020004" pitchFamily="2" charset="0"/>
                <a:cs typeface="Helvetica Neue" panose="02000503000000020004" pitchFamily="2" charset="0"/>
              </a:rPr>
              <a:t>euron</a:t>
            </a:r>
            <a:endParaRPr lang="en-US" sz="180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nvGrpSpPr>
          <p:cNvPr id="74" name="组合 73">
            <a:extLst>
              <a:ext uri="{FF2B5EF4-FFF2-40B4-BE49-F238E27FC236}">
                <a16:creationId xmlns:a16="http://schemas.microsoft.com/office/drawing/2014/main" id="{4B70B9AC-7E29-4941-8546-10F52F7B21C0}"/>
              </a:ext>
            </a:extLst>
          </p:cNvPr>
          <p:cNvGrpSpPr/>
          <p:nvPr/>
        </p:nvGrpSpPr>
        <p:grpSpPr>
          <a:xfrm>
            <a:off x="1650612" y="3416788"/>
            <a:ext cx="1344194" cy="727691"/>
            <a:chOff x="952028" y="2938976"/>
            <a:chExt cx="1344194" cy="727691"/>
          </a:xfrm>
        </p:grpSpPr>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37CE53B9-869A-4DD8-BAAF-0D7380E19F46}"/>
                    </a:ext>
                  </a:extLst>
                </p:cNvPr>
                <p:cNvSpPr txBox="1"/>
                <p:nvPr/>
              </p:nvSpPr>
              <p:spPr>
                <a:xfrm>
                  <a:off x="1271587" y="3297335"/>
                  <a:ext cx="71243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𝜆</m:t>
                            </m:r>
                          </m:e>
                          <m:sub>
                            <m:r>
                              <a:rPr lang="en-US" altLang="zh-CN" sz="2400" b="0" i="1" smtClean="0">
                                <a:latin typeface="Cambria Math" panose="02040503050406030204" pitchFamily="18" charset="0"/>
                              </a:rPr>
                              <m:t>𝑖</m:t>
                            </m:r>
                          </m:sub>
                        </m:sSub>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1" smtClean="0">
                            <a:latin typeface="Cambria Math" panose="02040503050406030204" pitchFamily="18" charset="0"/>
                          </a:rPr>
                          <m:t>)</m:t>
                        </m:r>
                      </m:oMath>
                    </m:oMathPara>
                  </a14:m>
                  <a:endParaRPr lang="zh-CN" altLang="en-US" sz="2400" dirty="0"/>
                </a:p>
              </p:txBody>
            </p:sp>
          </mc:Choice>
          <mc:Fallback xmlns="">
            <p:sp>
              <p:nvSpPr>
                <p:cNvPr id="27" name="文本框 26">
                  <a:extLst>
                    <a:ext uri="{FF2B5EF4-FFF2-40B4-BE49-F238E27FC236}">
                      <a16:creationId xmlns:a16="http://schemas.microsoft.com/office/drawing/2014/main" id="{37CE53B9-869A-4DD8-BAAF-0D7380E19F46}"/>
                    </a:ext>
                  </a:extLst>
                </p:cNvPr>
                <p:cNvSpPr txBox="1">
                  <a:spLocks noRot="1" noChangeAspect="1" noMove="1" noResize="1" noEditPoints="1" noAdjustHandles="1" noChangeArrowheads="1" noChangeShapeType="1" noTextEdit="1"/>
                </p:cNvSpPr>
                <p:nvPr/>
              </p:nvSpPr>
              <p:spPr>
                <a:xfrm>
                  <a:off x="1271587" y="3297335"/>
                  <a:ext cx="712439" cy="369332"/>
                </a:xfrm>
                <a:prstGeom prst="rect">
                  <a:avLst/>
                </a:prstGeom>
                <a:blipFill>
                  <a:blip r:embed="rId9"/>
                  <a:stretch>
                    <a:fillRect l="-10256" r="-15385" b="-34426"/>
                  </a:stretch>
                </a:blipFill>
              </p:spPr>
              <p:txBody>
                <a:bodyPr/>
                <a:lstStyle/>
                <a:p>
                  <a:r>
                    <a:rPr lang="zh-CN" altLang="en-US">
                      <a:noFill/>
                    </a:rPr>
                    <a:t> </a:t>
                  </a:r>
                </a:p>
              </p:txBody>
            </p:sp>
          </mc:Fallback>
        </mc:AlternateContent>
        <p:sp>
          <p:nvSpPr>
            <p:cNvPr id="71" name="TextBox 5">
              <a:extLst>
                <a:ext uri="{FF2B5EF4-FFF2-40B4-BE49-F238E27FC236}">
                  <a16:creationId xmlns:a16="http://schemas.microsoft.com/office/drawing/2014/main" id="{8E3858C3-FF3D-4E1D-BDAB-B25EA70AB5D6}"/>
                </a:ext>
              </a:extLst>
            </p:cNvPr>
            <p:cNvSpPr txBox="1"/>
            <p:nvPr/>
          </p:nvSpPr>
          <p:spPr>
            <a:xfrm>
              <a:off x="952028" y="2938976"/>
              <a:ext cx="1344194"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Intensity</a:t>
              </a:r>
            </a:p>
          </p:txBody>
        </p:sp>
      </p:grpSp>
      <p:grpSp>
        <p:nvGrpSpPr>
          <p:cNvPr id="14" name="组合 13">
            <a:extLst>
              <a:ext uri="{FF2B5EF4-FFF2-40B4-BE49-F238E27FC236}">
                <a16:creationId xmlns:a16="http://schemas.microsoft.com/office/drawing/2014/main" id="{731776CA-1051-49E1-89DE-7EF5DF374785}"/>
              </a:ext>
            </a:extLst>
          </p:cNvPr>
          <p:cNvGrpSpPr/>
          <p:nvPr/>
        </p:nvGrpSpPr>
        <p:grpSpPr>
          <a:xfrm>
            <a:off x="3415718" y="4998142"/>
            <a:ext cx="4535868" cy="369332"/>
            <a:chOff x="2582878" y="2766697"/>
            <a:chExt cx="4535868" cy="369332"/>
          </a:xfrm>
        </p:grpSpPr>
        <p:cxnSp>
          <p:nvCxnSpPr>
            <p:cNvPr id="16" name="直接箭头连接符 15">
              <a:extLst>
                <a:ext uri="{FF2B5EF4-FFF2-40B4-BE49-F238E27FC236}">
                  <a16:creationId xmlns:a16="http://schemas.microsoft.com/office/drawing/2014/main" id="{F6CBF7F8-E565-49CE-AC4C-A9304F473365}"/>
                </a:ext>
              </a:extLst>
            </p:cNvPr>
            <p:cNvCxnSpPr/>
            <p:nvPr/>
          </p:nvCxnSpPr>
          <p:spPr>
            <a:xfrm>
              <a:off x="2582878" y="3136029"/>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C174B2CF-43C0-4E7C-8664-0C0B8B4A3842}"/>
                    </a:ext>
                  </a:extLst>
                </p:cNvPr>
                <p:cNvSpPr txBox="1"/>
                <p:nvPr/>
              </p:nvSpPr>
              <p:spPr>
                <a:xfrm>
                  <a:off x="6920487" y="2766697"/>
                  <a:ext cx="1982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𝑡</m:t>
                        </m:r>
                      </m:oMath>
                    </m:oMathPara>
                  </a14:m>
                  <a:endParaRPr lang="zh-CN" altLang="en-US" sz="2400" dirty="0"/>
                </a:p>
              </p:txBody>
            </p:sp>
          </mc:Choice>
          <mc:Fallback xmlns="">
            <p:sp>
              <p:nvSpPr>
                <p:cNvPr id="26" name="文本框 25">
                  <a:extLst>
                    <a:ext uri="{FF2B5EF4-FFF2-40B4-BE49-F238E27FC236}">
                      <a16:creationId xmlns:a16="http://schemas.microsoft.com/office/drawing/2014/main" id="{C174B2CF-43C0-4E7C-8664-0C0B8B4A3842}"/>
                    </a:ext>
                  </a:extLst>
                </p:cNvPr>
                <p:cNvSpPr txBox="1">
                  <a:spLocks noRot="1" noChangeAspect="1" noMove="1" noResize="1" noEditPoints="1" noAdjustHandles="1" noChangeArrowheads="1" noChangeShapeType="1" noTextEdit="1"/>
                </p:cNvSpPr>
                <p:nvPr/>
              </p:nvSpPr>
              <p:spPr>
                <a:xfrm>
                  <a:off x="6920487" y="2766697"/>
                  <a:ext cx="198259" cy="369332"/>
                </a:xfrm>
                <a:prstGeom prst="rect">
                  <a:avLst/>
                </a:prstGeom>
                <a:blipFill>
                  <a:blip r:embed="rId10"/>
                  <a:stretch>
                    <a:fillRect l="-31250" r="-28125" b="-3333"/>
                  </a:stretch>
                </a:blipFill>
              </p:spPr>
              <p:txBody>
                <a:bodyPr/>
                <a:lstStyle/>
                <a:p>
                  <a:r>
                    <a:rPr lang="zh-CN" altLang="en-US">
                      <a:noFill/>
                    </a:rPr>
                    <a:t> </a:t>
                  </a:r>
                </a:p>
              </p:txBody>
            </p:sp>
          </mc:Fallback>
        </mc:AlternateContent>
      </p:grpSp>
      <p:grpSp>
        <p:nvGrpSpPr>
          <p:cNvPr id="73" name="组合 72">
            <a:extLst>
              <a:ext uri="{FF2B5EF4-FFF2-40B4-BE49-F238E27FC236}">
                <a16:creationId xmlns:a16="http://schemas.microsoft.com/office/drawing/2014/main" id="{5F3B1CCD-F6A8-4A34-80DD-A827A94F3D47}"/>
              </a:ext>
            </a:extLst>
          </p:cNvPr>
          <p:cNvGrpSpPr/>
          <p:nvPr/>
        </p:nvGrpSpPr>
        <p:grpSpPr>
          <a:xfrm>
            <a:off x="1415916" y="4994618"/>
            <a:ext cx="1801008" cy="716298"/>
            <a:chOff x="723621" y="4581927"/>
            <a:chExt cx="1801008" cy="716298"/>
          </a:xfrm>
        </p:grpSpPr>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BF1E7A2B-7349-4829-9401-410763385BA3}"/>
                    </a:ext>
                  </a:extLst>
                </p:cNvPr>
                <p:cNvSpPr txBox="1"/>
                <p:nvPr/>
              </p:nvSpPr>
              <p:spPr>
                <a:xfrm>
                  <a:off x="1486779" y="4928893"/>
                  <a:ext cx="36843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𝑁</m:t>
                            </m:r>
                          </m:e>
                          <m:sub>
                            <m:r>
                              <a:rPr lang="en-US" altLang="zh-CN" sz="2400" b="0" i="1" smtClean="0">
                                <a:latin typeface="Cambria Math" panose="02040503050406030204" pitchFamily="18" charset="0"/>
                              </a:rPr>
                              <m:t>𝑖</m:t>
                            </m:r>
                          </m:sub>
                        </m:sSub>
                      </m:oMath>
                    </m:oMathPara>
                  </a14:m>
                  <a:endParaRPr lang="zh-CN" altLang="en-US" sz="2400" dirty="0"/>
                </a:p>
              </p:txBody>
            </p:sp>
          </mc:Choice>
          <mc:Fallback xmlns="">
            <p:sp>
              <p:nvSpPr>
                <p:cNvPr id="12" name="文本框 11">
                  <a:extLst>
                    <a:ext uri="{FF2B5EF4-FFF2-40B4-BE49-F238E27FC236}">
                      <a16:creationId xmlns:a16="http://schemas.microsoft.com/office/drawing/2014/main" id="{BF1E7A2B-7349-4829-9401-410763385BA3}"/>
                    </a:ext>
                  </a:extLst>
                </p:cNvPr>
                <p:cNvSpPr txBox="1">
                  <a:spLocks noRot="1" noChangeAspect="1" noMove="1" noResize="1" noEditPoints="1" noAdjustHandles="1" noChangeArrowheads="1" noChangeShapeType="1" noTextEdit="1"/>
                </p:cNvSpPr>
                <p:nvPr/>
              </p:nvSpPr>
              <p:spPr>
                <a:xfrm>
                  <a:off x="1486779" y="4928893"/>
                  <a:ext cx="368434" cy="369332"/>
                </a:xfrm>
                <a:prstGeom prst="rect">
                  <a:avLst/>
                </a:prstGeom>
                <a:blipFill>
                  <a:blip r:embed="rId11"/>
                  <a:stretch>
                    <a:fillRect l="-20000" r="-8333" b="-14754"/>
                  </a:stretch>
                </a:blipFill>
              </p:spPr>
              <p:txBody>
                <a:bodyPr/>
                <a:lstStyle/>
                <a:p>
                  <a:r>
                    <a:rPr lang="zh-CN" altLang="en-US">
                      <a:noFill/>
                    </a:rPr>
                    <a:t> </a:t>
                  </a:r>
                </a:p>
              </p:txBody>
            </p:sp>
          </mc:Fallback>
        </mc:AlternateContent>
        <p:sp>
          <p:nvSpPr>
            <p:cNvPr id="72" name="TextBox 5">
              <a:extLst>
                <a:ext uri="{FF2B5EF4-FFF2-40B4-BE49-F238E27FC236}">
                  <a16:creationId xmlns:a16="http://schemas.microsoft.com/office/drawing/2014/main" id="{88A499CD-D581-44ED-9184-AB5B764DA521}"/>
                </a:ext>
              </a:extLst>
            </p:cNvPr>
            <p:cNvSpPr txBox="1"/>
            <p:nvPr/>
          </p:nvSpPr>
          <p:spPr>
            <a:xfrm>
              <a:off x="723621" y="4581927"/>
              <a:ext cx="180100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Point process</a:t>
              </a:r>
            </a:p>
          </p:txBody>
        </p:sp>
      </p:gr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944B6CA8-B2E5-48ED-96EA-E56C984B7D6C}"/>
                  </a:ext>
                </a:extLst>
              </p:cNvPr>
              <p:cNvSpPr txBox="1"/>
              <p:nvPr/>
            </p:nvSpPr>
            <p:spPr>
              <a:xfrm>
                <a:off x="2933934" y="1740675"/>
                <a:ext cx="176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𝑖</m:t>
                      </m:r>
                    </m:oMath>
                  </m:oMathPara>
                </a14:m>
                <a:endParaRPr lang="zh-CN" altLang="en-US" sz="2400" dirty="0"/>
              </a:p>
            </p:txBody>
          </p:sp>
        </mc:Choice>
        <mc:Fallback xmlns="">
          <p:sp>
            <p:nvSpPr>
              <p:cNvPr id="40" name="文本框 39">
                <a:extLst>
                  <a:ext uri="{FF2B5EF4-FFF2-40B4-BE49-F238E27FC236}">
                    <a16:creationId xmlns:a16="http://schemas.microsoft.com/office/drawing/2014/main" id="{944B6CA8-B2E5-48ED-96EA-E56C984B7D6C}"/>
                  </a:ext>
                </a:extLst>
              </p:cNvPr>
              <p:cNvSpPr txBox="1">
                <a:spLocks noRot="1" noChangeAspect="1" noMove="1" noResize="1" noEditPoints="1" noAdjustHandles="1" noChangeArrowheads="1" noChangeShapeType="1" noTextEdit="1"/>
              </p:cNvSpPr>
              <p:nvPr/>
            </p:nvSpPr>
            <p:spPr>
              <a:xfrm>
                <a:off x="2933934" y="1740675"/>
                <a:ext cx="176459" cy="369332"/>
              </a:xfrm>
              <a:prstGeom prst="rect">
                <a:avLst/>
              </a:prstGeom>
              <a:blipFill>
                <a:blip r:embed="rId12"/>
                <a:stretch>
                  <a:fillRect l="-37931" r="-37931" b="-6667"/>
                </a:stretch>
              </a:blipFill>
            </p:spPr>
            <p:txBody>
              <a:bodyPr/>
              <a:lstStyle/>
              <a:p>
                <a:r>
                  <a:rPr lang="zh-CN" altLang="en-US">
                    <a:noFill/>
                  </a:rPr>
                  <a:t> </a:t>
                </a:r>
              </a:p>
            </p:txBody>
          </p:sp>
        </mc:Fallback>
      </mc:AlternateContent>
      <p:grpSp>
        <p:nvGrpSpPr>
          <p:cNvPr id="10" name="组合 9">
            <a:extLst>
              <a:ext uri="{FF2B5EF4-FFF2-40B4-BE49-F238E27FC236}">
                <a16:creationId xmlns:a16="http://schemas.microsoft.com/office/drawing/2014/main" id="{4F5F1623-4355-4206-BAD7-ECAAE24478CF}"/>
              </a:ext>
            </a:extLst>
          </p:cNvPr>
          <p:cNvGrpSpPr/>
          <p:nvPr/>
        </p:nvGrpSpPr>
        <p:grpSpPr>
          <a:xfrm>
            <a:off x="4604490" y="2777556"/>
            <a:ext cx="3403149" cy="1080567"/>
            <a:chOff x="4280607" y="2409956"/>
            <a:chExt cx="3403149" cy="1080567"/>
          </a:xfrm>
        </p:grpSpPr>
        <p:cxnSp>
          <p:nvCxnSpPr>
            <p:cNvPr id="5" name="连接符: 曲线 4">
              <a:extLst>
                <a:ext uri="{FF2B5EF4-FFF2-40B4-BE49-F238E27FC236}">
                  <a16:creationId xmlns:a16="http://schemas.microsoft.com/office/drawing/2014/main" id="{82ED6529-D089-4422-A43F-7B6575E0FD04}"/>
                </a:ext>
              </a:extLst>
            </p:cNvPr>
            <p:cNvCxnSpPr>
              <a:cxnSpLocks/>
            </p:cNvCxnSpPr>
            <p:nvPr/>
          </p:nvCxnSpPr>
          <p:spPr>
            <a:xfrm rot="10800000" flipV="1">
              <a:off x="5066770" y="2729712"/>
              <a:ext cx="926215" cy="760811"/>
            </a:xfrm>
            <a:prstGeom prst="curvedConnector3">
              <a:avLst>
                <a:gd name="adj1" fmla="val 50000"/>
              </a:avLst>
            </a:prstGeom>
            <a:ln w="19050">
              <a:solidFill>
                <a:srgbClr val="DB560B"/>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5">
              <a:extLst>
                <a:ext uri="{FF2B5EF4-FFF2-40B4-BE49-F238E27FC236}">
                  <a16:creationId xmlns:a16="http://schemas.microsoft.com/office/drawing/2014/main" id="{955EAC0C-B8CD-47E5-85AB-97050A0B6093}"/>
                </a:ext>
              </a:extLst>
            </p:cNvPr>
            <p:cNvSpPr txBox="1"/>
            <p:nvPr/>
          </p:nvSpPr>
          <p:spPr>
            <a:xfrm>
              <a:off x="4280607" y="2409956"/>
              <a:ext cx="3403149"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solidFill>
                    <a:srgbClr val="DB560B"/>
                  </a:solidFill>
                  <a:latin typeface="HelveticaNeueLT Std" panose="020B0604020202020204" pitchFamily="34" charset="0"/>
                  <a:ea typeface="Helvetica Neue" panose="02000503000000020004" pitchFamily="2" charset="0"/>
                  <a:cs typeface="Helvetica Neue" panose="02000503000000020004" pitchFamily="2" charset="0"/>
                </a:rPr>
                <a:t>reset</a:t>
              </a:r>
              <a:r>
                <a:rPr lang="en-US" sz="1800" dirty="0">
                  <a:latin typeface="HelveticaNeueLT Std" panose="020B0604020202020204" pitchFamily="34" charset="0"/>
                  <a:ea typeface="Helvetica Neue" panose="02000503000000020004" pitchFamily="2" charset="0"/>
                  <a:cs typeface="Helvetica Neue" panose="02000503000000020004" pitchFamily="2" charset="0"/>
                </a:rPr>
                <a:t> when spike</a:t>
              </a:r>
            </a:p>
          </p:txBody>
        </p:sp>
      </p:grpSp>
      <p:sp>
        <p:nvSpPr>
          <p:cNvPr id="59" name="箭头: 右 58">
            <a:extLst>
              <a:ext uri="{FF2B5EF4-FFF2-40B4-BE49-F238E27FC236}">
                <a16:creationId xmlns:a16="http://schemas.microsoft.com/office/drawing/2014/main" id="{83B18198-5157-4810-A51C-504556654B44}"/>
              </a:ext>
            </a:extLst>
          </p:cNvPr>
          <p:cNvSpPr/>
          <p:nvPr/>
        </p:nvSpPr>
        <p:spPr>
          <a:xfrm>
            <a:off x="4184783" y="1638464"/>
            <a:ext cx="774431" cy="300995"/>
          </a:xfrm>
          <a:prstGeom prst="rightArrow">
            <a:avLst>
              <a:gd name="adj1" fmla="val 29615"/>
              <a:gd name="adj2" fmla="val 6603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5">
            <a:extLst>
              <a:ext uri="{FF2B5EF4-FFF2-40B4-BE49-F238E27FC236}">
                <a16:creationId xmlns:a16="http://schemas.microsoft.com/office/drawing/2014/main" id="{F7E0792F-FD26-4379-9F81-62FBD39832DD}"/>
              </a:ext>
            </a:extLst>
          </p:cNvPr>
          <p:cNvSpPr txBox="1"/>
          <p:nvPr/>
        </p:nvSpPr>
        <p:spPr>
          <a:xfrm>
            <a:off x="5224480" y="1621955"/>
            <a:ext cx="1775943"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Point process </a:t>
            </a:r>
          </a:p>
        </p:txBody>
      </p:sp>
      <p:grpSp>
        <p:nvGrpSpPr>
          <p:cNvPr id="62" name="组合 61">
            <a:extLst>
              <a:ext uri="{FF2B5EF4-FFF2-40B4-BE49-F238E27FC236}">
                <a16:creationId xmlns:a16="http://schemas.microsoft.com/office/drawing/2014/main" id="{EE52A46A-B88B-4E1A-A4B2-0DA440E2E687}"/>
              </a:ext>
            </a:extLst>
          </p:cNvPr>
          <p:cNvGrpSpPr/>
          <p:nvPr/>
        </p:nvGrpSpPr>
        <p:grpSpPr>
          <a:xfrm>
            <a:off x="1460566" y="2778270"/>
            <a:ext cx="3743464" cy="957135"/>
            <a:chOff x="4110449" y="2409956"/>
            <a:chExt cx="3743464" cy="957135"/>
          </a:xfrm>
        </p:grpSpPr>
        <p:cxnSp>
          <p:nvCxnSpPr>
            <p:cNvPr id="63" name="连接符: 曲线 62">
              <a:extLst>
                <a:ext uri="{FF2B5EF4-FFF2-40B4-BE49-F238E27FC236}">
                  <a16:creationId xmlns:a16="http://schemas.microsoft.com/office/drawing/2014/main" id="{75E728EA-5E4B-4C04-A6CA-AFA9CFB2CB15}"/>
                </a:ext>
              </a:extLst>
            </p:cNvPr>
            <p:cNvCxnSpPr>
              <a:cxnSpLocks/>
            </p:cNvCxnSpPr>
            <p:nvPr/>
          </p:nvCxnSpPr>
          <p:spPr>
            <a:xfrm>
              <a:off x="5992984" y="2729713"/>
              <a:ext cx="916228" cy="637378"/>
            </a:xfrm>
            <a:prstGeom prst="curvedConnector3">
              <a:avLst>
                <a:gd name="adj1" fmla="val 50000"/>
              </a:avLst>
            </a:prstGeom>
            <a:ln w="19050">
              <a:solidFill>
                <a:srgbClr val="DB560B"/>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5">
              <a:extLst>
                <a:ext uri="{FF2B5EF4-FFF2-40B4-BE49-F238E27FC236}">
                  <a16:creationId xmlns:a16="http://schemas.microsoft.com/office/drawing/2014/main" id="{E56A4976-C315-4865-AC55-CAD8D8EA7B64}"/>
                </a:ext>
              </a:extLst>
            </p:cNvPr>
            <p:cNvSpPr txBox="1"/>
            <p:nvPr/>
          </p:nvSpPr>
          <p:spPr>
            <a:xfrm>
              <a:off x="4110449" y="2409956"/>
              <a:ext cx="3743464"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solidFill>
                    <a:srgbClr val="DB560B"/>
                  </a:solidFill>
                  <a:latin typeface="HelveticaNeueLT Std" panose="020B0604020202020204" pitchFamily="34" charset="0"/>
                  <a:ea typeface="Helvetica Neue" panose="02000503000000020004" pitchFamily="2" charset="0"/>
                  <a:cs typeface="Helvetica Neue" panose="02000503000000020004" pitchFamily="2" charset="0"/>
                </a:rPr>
                <a:t>r</a:t>
              </a:r>
              <a:r>
                <a:rPr lang="en-US" altLang="zh-CN" sz="1800" dirty="0">
                  <a:solidFill>
                    <a:srgbClr val="DB560B"/>
                  </a:solidFill>
                  <a:latin typeface="HelveticaNeueLT Std" panose="020B0604020202020204" pitchFamily="34" charset="0"/>
                  <a:ea typeface="Helvetica Neue" panose="02000503000000020004" pitchFamily="2" charset="0"/>
                  <a:cs typeface="Helvetica Neue" panose="02000503000000020004" pitchFamily="2" charset="0"/>
                </a:rPr>
                <a:t>eceive</a:t>
              </a:r>
              <a:r>
                <a:rPr lang="en-US" altLang="zh-CN" sz="1800" dirty="0">
                  <a:latin typeface="HelveticaNeueLT Std" panose="020B0604020202020204" pitchFamily="34" charset="0"/>
                  <a:ea typeface="Helvetica Neue" panose="02000503000000020004" pitchFamily="2" charset="0"/>
                  <a:cs typeface="Helvetica Neue" panose="02000503000000020004" pitchFamily="2" charset="0"/>
                </a:rPr>
                <a:t> other neurons’ spikes</a:t>
              </a:r>
              <a:endParaRPr lang="en-US" sz="180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spTree>
    <p:extLst>
      <p:ext uri="{BB962C8B-B14F-4D97-AF65-F5344CB8AC3E}">
        <p14:creationId xmlns:p14="http://schemas.microsoft.com/office/powerpoint/2010/main" val="93192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500"/>
                                        <p:tgtEl>
                                          <p:spTgt spid="73"/>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par>
                          <p:cTn id="35" fill="hold">
                            <p:stCondLst>
                              <p:cond delay="500"/>
                            </p:stCondLst>
                            <p:childTnLst>
                              <p:par>
                                <p:cTn id="36" presetID="22" presetClass="entr" presetSubtype="1" fill="hold" nodeType="afterEffect">
                                  <p:stCondLst>
                                    <p:cond delay="25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a:xfrm>
            <a:off x="4299922" y="6558087"/>
            <a:ext cx="544154" cy="291381"/>
          </a:xfrm>
        </p:spPr>
        <p:txBody>
          <a:bodyPr/>
          <a:lstStyle/>
          <a:p>
            <a:fld id="{820A959D-44D5-8D40-A362-D9C954B04423}" type="slidenum">
              <a:rPr lang="en-US" smtClean="0"/>
              <a:pPr/>
              <a:t>2</a:t>
            </a:fld>
            <a:r>
              <a:rPr lang="en-US" dirty="0"/>
              <a:t>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13115" y="293172"/>
            <a:ext cx="7042846" cy="375417"/>
          </a:xfrm>
          <a:prstGeom prst="rect">
            <a:avLst/>
          </a:prstGeom>
        </p:spPr>
        <p:txBody>
          <a:bodyPr/>
          <a:lstStyle/>
          <a:p>
            <a:r>
              <a:rPr lang="en-US" sz="2400" dirty="0"/>
              <a:t>Introduction</a:t>
            </a:r>
          </a:p>
        </p:txBody>
      </p:sp>
      <p:pic>
        <p:nvPicPr>
          <p:cNvPr id="4" name="图片 3" descr="卡通人物&#10;&#10;描述已自动生成">
            <a:extLst>
              <a:ext uri="{FF2B5EF4-FFF2-40B4-BE49-F238E27FC236}">
                <a16:creationId xmlns:a16="http://schemas.microsoft.com/office/drawing/2014/main" id="{7AE2967F-0797-4F65-930B-F981B7E5424A}"/>
              </a:ext>
            </a:extLst>
          </p:cNvPr>
          <p:cNvPicPr>
            <a:picLocks noChangeAspect="1"/>
          </p:cNvPicPr>
          <p:nvPr/>
        </p:nvPicPr>
        <p:blipFill>
          <a:blip r:embed="rId3"/>
          <a:stretch>
            <a:fillRect/>
          </a:stretch>
        </p:blipFill>
        <p:spPr>
          <a:xfrm>
            <a:off x="627020" y="1216639"/>
            <a:ext cx="7889959" cy="4438103"/>
          </a:xfrm>
          <a:prstGeom prst="rect">
            <a:avLst/>
          </a:prstGeom>
        </p:spPr>
      </p:pic>
    </p:spTree>
    <p:extLst>
      <p:ext uri="{BB962C8B-B14F-4D97-AF65-F5344CB8AC3E}">
        <p14:creationId xmlns:p14="http://schemas.microsoft.com/office/powerpoint/2010/main" val="23062135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41" name="3D 模型 40">
                <a:extLst>
                  <a:ext uri="{FF2B5EF4-FFF2-40B4-BE49-F238E27FC236}">
                    <a16:creationId xmlns:a16="http://schemas.microsoft.com/office/drawing/2014/main" id="{ABFC6299-6BB0-4714-940C-FD187B6D400F}"/>
                  </a:ext>
                </a:extLst>
              </p:cNvPr>
              <p:cNvGraphicFramePr>
                <a:graphicFrameLocks noChangeAspect="1"/>
              </p:cNvGraphicFramePr>
              <p:nvPr/>
            </p:nvGraphicFramePr>
            <p:xfrm>
              <a:off x="2734833" y="1619910"/>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1" name="3D 模型 40">
                <a:extLst>
                  <a:ext uri="{FF2B5EF4-FFF2-40B4-BE49-F238E27FC236}">
                    <a16:creationId xmlns:a16="http://schemas.microsoft.com/office/drawing/2014/main" id="{ABFC6299-6BB0-4714-940C-FD187B6D400F}"/>
                  </a:ext>
                </a:extLst>
              </p:cNvPr>
              <p:cNvPicPr>
                <a:picLocks noGrp="1" noRot="1" noChangeAspect="1" noMove="1" noResize="1" noEditPoints="1" noAdjustHandles="1" noChangeArrowheads="1" noChangeShapeType="1" noCrop="1"/>
              </p:cNvPicPr>
              <p:nvPr/>
            </p:nvPicPr>
            <p:blipFill>
              <a:blip r:embed="rId5"/>
              <a:stretch>
                <a:fillRect/>
              </a:stretch>
            </p:blipFill>
            <p:spPr>
              <a:xfrm>
                <a:off x="2734833" y="1619910"/>
                <a:ext cx="596035" cy="597614"/>
              </a:xfrm>
              <a:prstGeom prst="rect">
                <a:avLst/>
              </a:prstGeom>
              <a:effectLst>
                <a:outerShdw blurRad="63500" sx="102000" sy="102000" algn="ctr" rotWithShape="0">
                  <a:schemeClr val="accent5">
                    <a:lumMod val="75000"/>
                    <a:alpha val="40000"/>
                  </a:schemeClr>
                </a:outerShdw>
              </a:effectLst>
            </p:spPr>
          </p:pic>
        </mc:Fallback>
      </mc:AlternateContent>
      <p:pic>
        <p:nvPicPr>
          <p:cNvPr id="50" name="图片 49" descr="图片包含 船, 滑雪, 一群, 许多&#10;&#10;描述已自动生成">
            <a:extLst>
              <a:ext uri="{FF2B5EF4-FFF2-40B4-BE49-F238E27FC236}">
                <a16:creationId xmlns:a16="http://schemas.microsoft.com/office/drawing/2014/main" id="{CCECBCFA-34EF-4F26-A00F-C085A6D12532}"/>
              </a:ext>
            </a:extLst>
          </p:cNvPr>
          <p:cNvPicPr>
            <a:picLocks noChangeAspect="1"/>
          </p:cNvPicPr>
          <p:nvPr/>
        </p:nvPicPr>
        <p:blipFill>
          <a:blip r:embed="rId6"/>
          <a:stretch>
            <a:fillRect/>
          </a:stretch>
        </p:blipFill>
        <p:spPr>
          <a:xfrm>
            <a:off x="3368051" y="3318695"/>
            <a:ext cx="4297229" cy="974110"/>
          </a:xfrm>
          <a:prstGeom prst="rect">
            <a:avLst/>
          </a:prstGeom>
        </p:spPr>
      </p:pic>
      <p:grpSp>
        <p:nvGrpSpPr>
          <p:cNvPr id="52" name="组合 51">
            <a:extLst>
              <a:ext uri="{FF2B5EF4-FFF2-40B4-BE49-F238E27FC236}">
                <a16:creationId xmlns:a16="http://schemas.microsoft.com/office/drawing/2014/main" id="{0E26A2DD-365F-4748-87AA-ADE93F239AC0}"/>
              </a:ext>
            </a:extLst>
          </p:cNvPr>
          <p:cNvGrpSpPr/>
          <p:nvPr/>
        </p:nvGrpSpPr>
        <p:grpSpPr>
          <a:xfrm>
            <a:off x="3745840" y="3271696"/>
            <a:ext cx="3663956" cy="551512"/>
            <a:chOff x="2913000" y="4231065"/>
            <a:chExt cx="3663956" cy="551512"/>
          </a:xfrm>
        </p:grpSpPr>
        <p:sp>
          <p:nvSpPr>
            <p:cNvPr id="30" name="十字形 29">
              <a:extLst>
                <a:ext uri="{FF2B5EF4-FFF2-40B4-BE49-F238E27FC236}">
                  <a16:creationId xmlns:a16="http://schemas.microsoft.com/office/drawing/2014/main" id="{4165908A-2519-4E76-818F-365A2C825E1A}"/>
                </a:ext>
              </a:extLst>
            </p:cNvPr>
            <p:cNvSpPr/>
            <p:nvPr/>
          </p:nvSpPr>
          <p:spPr>
            <a:xfrm rot="2700000">
              <a:off x="2913000" y="4614001"/>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十字形 31">
              <a:extLst>
                <a:ext uri="{FF2B5EF4-FFF2-40B4-BE49-F238E27FC236}">
                  <a16:creationId xmlns:a16="http://schemas.microsoft.com/office/drawing/2014/main" id="{E99CC916-111E-4E26-ADFB-A53718E5A14C}"/>
                </a:ext>
              </a:extLst>
            </p:cNvPr>
            <p:cNvSpPr/>
            <p:nvPr/>
          </p:nvSpPr>
          <p:spPr>
            <a:xfrm rot="2700000">
              <a:off x="3613929" y="446420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十字形 33">
              <a:extLst>
                <a:ext uri="{FF2B5EF4-FFF2-40B4-BE49-F238E27FC236}">
                  <a16:creationId xmlns:a16="http://schemas.microsoft.com/office/drawing/2014/main" id="{DD795802-071D-4908-8D9C-E5C3F4783C2B}"/>
                </a:ext>
              </a:extLst>
            </p:cNvPr>
            <p:cNvSpPr/>
            <p:nvPr/>
          </p:nvSpPr>
          <p:spPr>
            <a:xfrm rot="2700000">
              <a:off x="5922484" y="4231065"/>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十字形 34">
              <a:extLst>
                <a:ext uri="{FF2B5EF4-FFF2-40B4-BE49-F238E27FC236}">
                  <a16:creationId xmlns:a16="http://schemas.microsoft.com/office/drawing/2014/main" id="{CD335B97-6356-4D1E-9CDD-E45AF93AEA8F}"/>
                </a:ext>
              </a:extLst>
            </p:cNvPr>
            <p:cNvSpPr/>
            <p:nvPr/>
          </p:nvSpPr>
          <p:spPr>
            <a:xfrm rot="2700000">
              <a:off x="6408380" y="453651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十字形 50">
              <a:extLst>
                <a:ext uri="{FF2B5EF4-FFF2-40B4-BE49-F238E27FC236}">
                  <a16:creationId xmlns:a16="http://schemas.microsoft.com/office/drawing/2014/main" id="{7EE4AB3E-E79A-493C-869E-E4A244D99C53}"/>
                </a:ext>
              </a:extLst>
            </p:cNvPr>
            <p:cNvSpPr/>
            <p:nvPr/>
          </p:nvSpPr>
          <p:spPr>
            <a:xfrm rot="2700000">
              <a:off x="4416482" y="4258125"/>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a:extLst>
              <a:ext uri="{FF2B5EF4-FFF2-40B4-BE49-F238E27FC236}">
                <a16:creationId xmlns:a16="http://schemas.microsoft.com/office/drawing/2014/main" id="{1F267063-E88D-41DC-A10E-95EF9716401B}"/>
              </a:ext>
            </a:extLst>
          </p:cNvPr>
          <p:cNvGrpSpPr/>
          <p:nvPr/>
        </p:nvGrpSpPr>
        <p:grpSpPr>
          <a:xfrm>
            <a:off x="3742901" y="4373692"/>
            <a:ext cx="3663956" cy="1080714"/>
            <a:chOff x="3742901" y="4373692"/>
            <a:chExt cx="3663956" cy="1080714"/>
          </a:xfrm>
        </p:grpSpPr>
        <p:grpSp>
          <p:nvGrpSpPr>
            <p:cNvPr id="53" name="组合 52">
              <a:extLst>
                <a:ext uri="{FF2B5EF4-FFF2-40B4-BE49-F238E27FC236}">
                  <a16:creationId xmlns:a16="http://schemas.microsoft.com/office/drawing/2014/main" id="{D9C045E3-6C6D-4D42-9772-A98A242CF760}"/>
                </a:ext>
              </a:extLst>
            </p:cNvPr>
            <p:cNvGrpSpPr/>
            <p:nvPr/>
          </p:nvGrpSpPr>
          <p:grpSpPr>
            <a:xfrm>
              <a:off x="3742901" y="5285830"/>
              <a:ext cx="3663956" cy="168576"/>
              <a:chOff x="2913000" y="4270823"/>
              <a:chExt cx="3663956" cy="168576"/>
            </a:xfrm>
          </p:grpSpPr>
          <p:sp>
            <p:nvSpPr>
              <p:cNvPr id="54" name="十字形 53">
                <a:extLst>
                  <a:ext uri="{FF2B5EF4-FFF2-40B4-BE49-F238E27FC236}">
                    <a16:creationId xmlns:a16="http://schemas.microsoft.com/office/drawing/2014/main" id="{BE9D0AC0-EFB8-4F75-91A8-8546C6CA774B}"/>
                  </a:ext>
                </a:extLst>
              </p:cNvPr>
              <p:cNvSpPr/>
              <p:nvPr/>
            </p:nvSpPr>
            <p:spPr>
              <a:xfrm rot="2700000">
                <a:off x="2913000" y="427082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十字形 54">
                <a:extLst>
                  <a:ext uri="{FF2B5EF4-FFF2-40B4-BE49-F238E27FC236}">
                    <a16:creationId xmlns:a16="http://schemas.microsoft.com/office/drawing/2014/main" id="{3989C227-D1A8-4441-BB10-5925F7819C8B}"/>
                  </a:ext>
                </a:extLst>
              </p:cNvPr>
              <p:cNvSpPr/>
              <p:nvPr/>
            </p:nvSpPr>
            <p:spPr>
              <a:xfrm rot="2700000">
                <a:off x="3613929" y="427082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十字形 55">
                <a:extLst>
                  <a:ext uri="{FF2B5EF4-FFF2-40B4-BE49-F238E27FC236}">
                    <a16:creationId xmlns:a16="http://schemas.microsoft.com/office/drawing/2014/main" id="{15AEF570-8518-4EC2-811B-EE808AE0C7D7}"/>
                  </a:ext>
                </a:extLst>
              </p:cNvPr>
              <p:cNvSpPr/>
              <p:nvPr/>
            </p:nvSpPr>
            <p:spPr>
              <a:xfrm rot="2700000">
                <a:off x="5922484" y="427082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十字形 56">
                <a:extLst>
                  <a:ext uri="{FF2B5EF4-FFF2-40B4-BE49-F238E27FC236}">
                    <a16:creationId xmlns:a16="http://schemas.microsoft.com/office/drawing/2014/main" id="{6D481EA9-82EF-4D12-AE18-77C859E45783}"/>
                  </a:ext>
                </a:extLst>
              </p:cNvPr>
              <p:cNvSpPr/>
              <p:nvPr/>
            </p:nvSpPr>
            <p:spPr>
              <a:xfrm rot="2700000">
                <a:off x="6408380" y="427082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十字形 57">
                <a:extLst>
                  <a:ext uri="{FF2B5EF4-FFF2-40B4-BE49-F238E27FC236}">
                    <a16:creationId xmlns:a16="http://schemas.microsoft.com/office/drawing/2014/main" id="{9EEBEB45-2AA2-4C81-A1CA-EE61C9257E1C}"/>
                  </a:ext>
                </a:extLst>
              </p:cNvPr>
              <p:cNvSpPr/>
              <p:nvPr/>
            </p:nvSpPr>
            <p:spPr>
              <a:xfrm rot="2700000">
                <a:off x="4416482" y="4270823"/>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a:extLst>
                <a:ext uri="{FF2B5EF4-FFF2-40B4-BE49-F238E27FC236}">
                  <a16:creationId xmlns:a16="http://schemas.microsoft.com/office/drawing/2014/main" id="{BC1AE98E-1140-4256-A3FF-9CD5E224370D}"/>
                </a:ext>
              </a:extLst>
            </p:cNvPr>
            <p:cNvGrpSpPr/>
            <p:nvPr/>
          </p:nvGrpSpPr>
          <p:grpSpPr>
            <a:xfrm>
              <a:off x="3825938" y="4373692"/>
              <a:ext cx="3490055" cy="902908"/>
              <a:chOff x="2993098" y="4123321"/>
              <a:chExt cx="3490055" cy="902908"/>
            </a:xfrm>
          </p:grpSpPr>
          <p:cxnSp>
            <p:nvCxnSpPr>
              <p:cNvPr id="61" name="直接箭头连接符 60">
                <a:extLst>
                  <a:ext uri="{FF2B5EF4-FFF2-40B4-BE49-F238E27FC236}">
                    <a16:creationId xmlns:a16="http://schemas.microsoft.com/office/drawing/2014/main" id="{A581598C-2598-417A-9227-43DDA24EFB19}"/>
                  </a:ext>
                </a:extLst>
              </p:cNvPr>
              <p:cNvCxnSpPr>
                <a:cxnSpLocks/>
              </p:cNvCxnSpPr>
              <p:nvPr/>
            </p:nvCxnSpPr>
            <p:spPr>
              <a:xfrm>
                <a:off x="2993098" y="4123321"/>
                <a:ext cx="0" cy="902908"/>
              </a:xfrm>
              <a:prstGeom prst="straightConnector1">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7043DDEC-6B40-4A60-9ABA-B2E661D49A4C}"/>
                  </a:ext>
                </a:extLst>
              </p:cNvPr>
              <p:cNvCxnSpPr>
                <a:cxnSpLocks/>
              </p:cNvCxnSpPr>
              <p:nvPr/>
            </p:nvCxnSpPr>
            <p:spPr>
              <a:xfrm>
                <a:off x="3692628" y="4123321"/>
                <a:ext cx="0" cy="902908"/>
              </a:xfrm>
              <a:prstGeom prst="straightConnector1">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E1D032B4-C6B4-4E09-B54A-07245EAEBA60}"/>
                  </a:ext>
                </a:extLst>
              </p:cNvPr>
              <p:cNvCxnSpPr>
                <a:cxnSpLocks/>
              </p:cNvCxnSpPr>
              <p:nvPr/>
            </p:nvCxnSpPr>
            <p:spPr>
              <a:xfrm>
                <a:off x="4500533" y="4123321"/>
                <a:ext cx="0" cy="902908"/>
              </a:xfrm>
              <a:prstGeom prst="straightConnector1">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D4A851AF-434F-4400-8BA8-FAC6ED9C0837}"/>
                  </a:ext>
                </a:extLst>
              </p:cNvPr>
              <p:cNvCxnSpPr>
                <a:cxnSpLocks/>
              </p:cNvCxnSpPr>
              <p:nvPr/>
            </p:nvCxnSpPr>
            <p:spPr>
              <a:xfrm>
                <a:off x="6483153" y="4123321"/>
                <a:ext cx="0" cy="902908"/>
              </a:xfrm>
              <a:prstGeom prst="straightConnector1">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1521E0CB-D804-486F-9127-434298EF8E1B}"/>
                  </a:ext>
                </a:extLst>
              </p:cNvPr>
              <p:cNvCxnSpPr>
                <a:cxnSpLocks/>
              </p:cNvCxnSpPr>
              <p:nvPr/>
            </p:nvCxnSpPr>
            <p:spPr>
              <a:xfrm>
                <a:off x="5999451" y="4123321"/>
                <a:ext cx="0" cy="902908"/>
              </a:xfrm>
              <a:prstGeom prst="straightConnector1">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a:xfrm>
            <a:off x="4209865" y="6558087"/>
            <a:ext cx="724269" cy="291381"/>
          </a:xfrm>
        </p:spPr>
        <p:txBody>
          <a:bodyPr/>
          <a:lstStyle/>
          <a:p>
            <a:r>
              <a:rPr lang="en-US" dirty="0"/>
              <a:t>16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p:txBody>
          <a:bodyPr/>
          <a:lstStyle/>
          <a:p>
            <a:r>
              <a:rPr lang="en-US" altLang="zh-CN" dirty="0"/>
              <a:t>Stochastic Intensity Formulation</a:t>
            </a:r>
            <a:endParaRPr lang="zh-CN" altLang="en-US" dirty="0"/>
          </a:p>
        </p:txBody>
      </p:sp>
      <p:grpSp>
        <p:nvGrpSpPr>
          <p:cNvPr id="18" name="组合 17">
            <a:extLst>
              <a:ext uri="{FF2B5EF4-FFF2-40B4-BE49-F238E27FC236}">
                <a16:creationId xmlns:a16="http://schemas.microsoft.com/office/drawing/2014/main" id="{7A87BCBE-B59C-48A7-98DA-D24DF8DD1B28}"/>
              </a:ext>
            </a:extLst>
          </p:cNvPr>
          <p:cNvGrpSpPr/>
          <p:nvPr/>
        </p:nvGrpSpPr>
        <p:grpSpPr>
          <a:xfrm>
            <a:off x="3415718" y="3208736"/>
            <a:ext cx="4535868" cy="1076284"/>
            <a:chOff x="2582878" y="4168105"/>
            <a:chExt cx="4535868" cy="1076284"/>
          </a:xfrm>
        </p:grpSpPr>
        <p:cxnSp>
          <p:nvCxnSpPr>
            <p:cNvPr id="29" name="直接箭头连接符 28">
              <a:extLst>
                <a:ext uri="{FF2B5EF4-FFF2-40B4-BE49-F238E27FC236}">
                  <a16:creationId xmlns:a16="http://schemas.microsoft.com/office/drawing/2014/main" id="{1EC4F95C-BDF0-47B2-A080-5F6198186248}"/>
                </a:ext>
              </a:extLst>
            </p:cNvPr>
            <p:cNvCxnSpPr/>
            <p:nvPr/>
          </p:nvCxnSpPr>
          <p:spPr>
            <a:xfrm>
              <a:off x="2582878" y="5238709"/>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D51875B6-2EBB-4069-9C1D-CA93647CEF02}"/>
                    </a:ext>
                  </a:extLst>
                </p:cNvPr>
                <p:cNvSpPr txBox="1"/>
                <p:nvPr/>
              </p:nvSpPr>
              <p:spPr>
                <a:xfrm>
                  <a:off x="6920487" y="4869377"/>
                  <a:ext cx="1982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𝑡</m:t>
                        </m:r>
                      </m:oMath>
                    </m:oMathPara>
                  </a14:m>
                  <a:endParaRPr lang="zh-CN" altLang="en-US" sz="2400" dirty="0"/>
                </a:p>
              </p:txBody>
            </p:sp>
          </mc:Choice>
          <mc:Fallback xmlns="">
            <p:sp>
              <p:nvSpPr>
                <p:cNvPr id="36" name="文本框 35">
                  <a:extLst>
                    <a:ext uri="{FF2B5EF4-FFF2-40B4-BE49-F238E27FC236}">
                      <a16:creationId xmlns:a16="http://schemas.microsoft.com/office/drawing/2014/main" id="{D51875B6-2EBB-4069-9C1D-CA93647CEF02}"/>
                    </a:ext>
                  </a:extLst>
                </p:cNvPr>
                <p:cNvSpPr txBox="1">
                  <a:spLocks noRot="1" noChangeAspect="1" noMove="1" noResize="1" noEditPoints="1" noAdjustHandles="1" noChangeArrowheads="1" noChangeShapeType="1" noTextEdit="1"/>
                </p:cNvSpPr>
                <p:nvPr/>
              </p:nvSpPr>
              <p:spPr>
                <a:xfrm>
                  <a:off x="6920487" y="4869377"/>
                  <a:ext cx="198259" cy="369332"/>
                </a:xfrm>
                <a:prstGeom prst="rect">
                  <a:avLst/>
                </a:prstGeom>
                <a:blipFill>
                  <a:blip r:embed="rId8"/>
                  <a:stretch>
                    <a:fillRect l="-31250" r="-28125" b="-3279"/>
                  </a:stretch>
                </a:blipFill>
              </p:spPr>
              <p:txBody>
                <a:bodyPr/>
                <a:lstStyle/>
                <a:p>
                  <a:r>
                    <a:rPr lang="en-US">
                      <a:noFill/>
                    </a:rPr>
                    <a:t> </a:t>
                  </a:r>
                </a:p>
              </p:txBody>
            </p:sp>
          </mc:Fallback>
        </mc:AlternateContent>
        <p:cxnSp>
          <p:nvCxnSpPr>
            <p:cNvPr id="37" name="直接箭头连接符 36">
              <a:extLst>
                <a:ext uri="{FF2B5EF4-FFF2-40B4-BE49-F238E27FC236}">
                  <a16:creationId xmlns:a16="http://schemas.microsoft.com/office/drawing/2014/main" id="{8FBE6171-41DD-408F-B23C-29F04CC77535}"/>
                </a:ext>
              </a:extLst>
            </p:cNvPr>
            <p:cNvCxnSpPr>
              <a:cxnSpLocks/>
            </p:cNvCxnSpPr>
            <p:nvPr/>
          </p:nvCxnSpPr>
          <p:spPr>
            <a:xfrm flipV="1">
              <a:off x="2594006" y="4168105"/>
              <a:ext cx="0" cy="1076284"/>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3" name="TextBox 5">
            <a:extLst>
              <a:ext uri="{FF2B5EF4-FFF2-40B4-BE49-F238E27FC236}">
                <a16:creationId xmlns:a16="http://schemas.microsoft.com/office/drawing/2014/main" id="{58F4FD7B-4337-4513-879F-60D8BD9C90C2}"/>
              </a:ext>
            </a:extLst>
          </p:cNvPr>
          <p:cNvSpPr txBox="1"/>
          <p:nvPr/>
        </p:nvSpPr>
        <p:spPr>
          <a:xfrm>
            <a:off x="2505116" y="1258122"/>
            <a:ext cx="1042219"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N</a:t>
            </a:r>
            <a:r>
              <a:rPr lang="en-US" altLang="zh-CN" sz="1800" dirty="0">
                <a:latin typeface="HelveticaNeueLT Std" panose="020B0604020202020204" pitchFamily="34" charset="0"/>
                <a:ea typeface="Helvetica Neue" panose="02000503000000020004" pitchFamily="2" charset="0"/>
                <a:cs typeface="Helvetica Neue" panose="02000503000000020004" pitchFamily="2" charset="0"/>
              </a:rPr>
              <a:t>euron</a:t>
            </a:r>
            <a:endParaRPr lang="en-US" sz="180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nvGrpSpPr>
          <p:cNvPr id="74" name="组合 73">
            <a:extLst>
              <a:ext uri="{FF2B5EF4-FFF2-40B4-BE49-F238E27FC236}">
                <a16:creationId xmlns:a16="http://schemas.microsoft.com/office/drawing/2014/main" id="{4B70B9AC-7E29-4941-8546-10F52F7B21C0}"/>
              </a:ext>
            </a:extLst>
          </p:cNvPr>
          <p:cNvGrpSpPr/>
          <p:nvPr/>
        </p:nvGrpSpPr>
        <p:grpSpPr>
          <a:xfrm>
            <a:off x="1650612" y="3416788"/>
            <a:ext cx="1344194" cy="727691"/>
            <a:chOff x="952028" y="2938976"/>
            <a:chExt cx="1344194" cy="727691"/>
          </a:xfrm>
        </p:grpSpPr>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37CE53B9-869A-4DD8-BAAF-0D7380E19F46}"/>
                    </a:ext>
                  </a:extLst>
                </p:cNvPr>
                <p:cNvSpPr txBox="1"/>
                <p:nvPr/>
              </p:nvSpPr>
              <p:spPr>
                <a:xfrm>
                  <a:off x="1271587" y="3297335"/>
                  <a:ext cx="71243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𝜆</m:t>
                            </m:r>
                          </m:e>
                          <m:sub>
                            <m:r>
                              <a:rPr lang="en-US" altLang="zh-CN" sz="2400" b="0" i="1" smtClean="0">
                                <a:latin typeface="Cambria Math" panose="02040503050406030204" pitchFamily="18" charset="0"/>
                              </a:rPr>
                              <m:t>𝑖</m:t>
                            </m:r>
                          </m:sub>
                        </m:sSub>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1" smtClean="0">
                            <a:latin typeface="Cambria Math" panose="02040503050406030204" pitchFamily="18" charset="0"/>
                          </a:rPr>
                          <m:t>)</m:t>
                        </m:r>
                      </m:oMath>
                    </m:oMathPara>
                  </a14:m>
                  <a:endParaRPr lang="zh-CN" altLang="en-US" sz="2400" dirty="0"/>
                </a:p>
              </p:txBody>
            </p:sp>
          </mc:Choice>
          <mc:Fallback xmlns="">
            <p:sp>
              <p:nvSpPr>
                <p:cNvPr id="27" name="文本框 26">
                  <a:extLst>
                    <a:ext uri="{FF2B5EF4-FFF2-40B4-BE49-F238E27FC236}">
                      <a16:creationId xmlns:a16="http://schemas.microsoft.com/office/drawing/2014/main" id="{37CE53B9-869A-4DD8-BAAF-0D7380E19F46}"/>
                    </a:ext>
                  </a:extLst>
                </p:cNvPr>
                <p:cNvSpPr txBox="1">
                  <a:spLocks noRot="1" noChangeAspect="1" noMove="1" noResize="1" noEditPoints="1" noAdjustHandles="1" noChangeArrowheads="1" noChangeShapeType="1" noTextEdit="1"/>
                </p:cNvSpPr>
                <p:nvPr/>
              </p:nvSpPr>
              <p:spPr>
                <a:xfrm>
                  <a:off x="1271587" y="3297335"/>
                  <a:ext cx="712439" cy="369332"/>
                </a:xfrm>
                <a:prstGeom prst="rect">
                  <a:avLst/>
                </a:prstGeom>
                <a:blipFill>
                  <a:blip r:embed="rId9"/>
                  <a:stretch>
                    <a:fillRect l="-10256" r="-15385" b="-34426"/>
                  </a:stretch>
                </a:blipFill>
              </p:spPr>
              <p:txBody>
                <a:bodyPr/>
                <a:lstStyle/>
                <a:p>
                  <a:r>
                    <a:rPr lang="zh-CN" altLang="en-US">
                      <a:noFill/>
                    </a:rPr>
                    <a:t> </a:t>
                  </a:r>
                </a:p>
              </p:txBody>
            </p:sp>
          </mc:Fallback>
        </mc:AlternateContent>
        <p:sp>
          <p:nvSpPr>
            <p:cNvPr id="71" name="TextBox 5">
              <a:extLst>
                <a:ext uri="{FF2B5EF4-FFF2-40B4-BE49-F238E27FC236}">
                  <a16:creationId xmlns:a16="http://schemas.microsoft.com/office/drawing/2014/main" id="{8E3858C3-FF3D-4E1D-BDAB-B25EA70AB5D6}"/>
                </a:ext>
              </a:extLst>
            </p:cNvPr>
            <p:cNvSpPr txBox="1"/>
            <p:nvPr/>
          </p:nvSpPr>
          <p:spPr>
            <a:xfrm>
              <a:off x="952028" y="2938976"/>
              <a:ext cx="1344194"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Intensity</a:t>
              </a:r>
            </a:p>
          </p:txBody>
        </p:sp>
      </p:grpSp>
      <p:grpSp>
        <p:nvGrpSpPr>
          <p:cNvPr id="14" name="组合 13">
            <a:extLst>
              <a:ext uri="{FF2B5EF4-FFF2-40B4-BE49-F238E27FC236}">
                <a16:creationId xmlns:a16="http://schemas.microsoft.com/office/drawing/2014/main" id="{731776CA-1051-49E1-89DE-7EF5DF374785}"/>
              </a:ext>
            </a:extLst>
          </p:cNvPr>
          <p:cNvGrpSpPr/>
          <p:nvPr/>
        </p:nvGrpSpPr>
        <p:grpSpPr>
          <a:xfrm>
            <a:off x="3415718" y="4998142"/>
            <a:ext cx="4535868" cy="369332"/>
            <a:chOff x="2582878" y="2766697"/>
            <a:chExt cx="4535868" cy="369332"/>
          </a:xfrm>
        </p:grpSpPr>
        <p:cxnSp>
          <p:nvCxnSpPr>
            <p:cNvPr id="16" name="直接箭头连接符 15">
              <a:extLst>
                <a:ext uri="{FF2B5EF4-FFF2-40B4-BE49-F238E27FC236}">
                  <a16:creationId xmlns:a16="http://schemas.microsoft.com/office/drawing/2014/main" id="{F6CBF7F8-E565-49CE-AC4C-A9304F473365}"/>
                </a:ext>
              </a:extLst>
            </p:cNvPr>
            <p:cNvCxnSpPr/>
            <p:nvPr/>
          </p:nvCxnSpPr>
          <p:spPr>
            <a:xfrm>
              <a:off x="2582878" y="3136029"/>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C174B2CF-43C0-4E7C-8664-0C0B8B4A3842}"/>
                    </a:ext>
                  </a:extLst>
                </p:cNvPr>
                <p:cNvSpPr txBox="1"/>
                <p:nvPr/>
              </p:nvSpPr>
              <p:spPr>
                <a:xfrm>
                  <a:off x="6920487" y="2766697"/>
                  <a:ext cx="1982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𝑡</m:t>
                        </m:r>
                      </m:oMath>
                    </m:oMathPara>
                  </a14:m>
                  <a:endParaRPr lang="zh-CN" altLang="en-US" sz="2400" dirty="0"/>
                </a:p>
              </p:txBody>
            </p:sp>
          </mc:Choice>
          <mc:Fallback xmlns="">
            <p:sp>
              <p:nvSpPr>
                <p:cNvPr id="26" name="文本框 25">
                  <a:extLst>
                    <a:ext uri="{FF2B5EF4-FFF2-40B4-BE49-F238E27FC236}">
                      <a16:creationId xmlns:a16="http://schemas.microsoft.com/office/drawing/2014/main" id="{C174B2CF-43C0-4E7C-8664-0C0B8B4A3842}"/>
                    </a:ext>
                  </a:extLst>
                </p:cNvPr>
                <p:cNvSpPr txBox="1">
                  <a:spLocks noRot="1" noChangeAspect="1" noMove="1" noResize="1" noEditPoints="1" noAdjustHandles="1" noChangeArrowheads="1" noChangeShapeType="1" noTextEdit="1"/>
                </p:cNvSpPr>
                <p:nvPr/>
              </p:nvSpPr>
              <p:spPr>
                <a:xfrm>
                  <a:off x="6920487" y="2766697"/>
                  <a:ext cx="198259" cy="369332"/>
                </a:xfrm>
                <a:prstGeom prst="rect">
                  <a:avLst/>
                </a:prstGeom>
                <a:blipFill>
                  <a:blip r:embed="rId10"/>
                  <a:stretch>
                    <a:fillRect l="-31250" r="-28125" b="-3333"/>
                  </a:stretch>
                </a:blipFill>
              </p:spPr>
              <p:txBody>
                <a:bodyPr/>
                <a:lstStyle/>
                <a:p>
                  <a:r>
                    <a:rPr lang="zh-CN" altLang="en-US">
                      <a:noFill/>
                    </a:rPr>
                    <a:t> </a:t>
                  </a:r>
                </a:p>
              </p:txBody>
            </p:sp>
          </mc:Fallback>
        </mc:AlternateContent>
      </p:grpSp>
      <p:grpSp>
        <p:nvGrpSpPr>
          <p:cNvPr id="73" name="组合 72">
            <a:extLst>
              <a:ext uri="{FF2B5EF4-FFF2-40B4-BE49-F238E27FC236}">
                <a16:creationId xmlns:a16="http://schemas.microsoft.com/office/drawing/2014/main" id="{5F3B1CCD-F6A8-4A34-80DD-A827A94F3D47}"/>
              </a:ext>
            </a:extLst>
          </p:cNvPr>
          <p:cNvGrpSpPr/>
          <p:nvPr/>
        </p:nvGrpSpPr>
        <p:grpSpPr>
          <a:xfrm>
            <a:off x="1415916" y="4994618"/>
            <a:ext cx="1801008" cy="716298"/>
            <a:chOff x="723621" y="4581927"/>
            <a:chExt cx="1801008" cy="716298"/>
          </a:xfrm>
        </p:grpSpPr>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BF1E7A2B-7349-4829-9401-410763385BA3}"/>
                    </a:ext>
                  </a:extLst>
                </p:cNvPr>
                <p:cNvSpPr txBox="1"/>
                <p:nvPr/>
              </p:nvSpPr>
              <p:spPr>
                <a:xfrm>
                  <a:off x="1486779" y="4928893"/>
                  <a:ext cx="36843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𝑁</m:t>
                            </m:r>
                          </m:e>
                          <m:sub>
                            <m:r>
                              <a:rPr lang="en-US" altLang="zh-CN" sz="2400" b="0" i="1" smtClean="0">
                                <a:latin typeface="Cambria Math" panose="02040503050406030204" pitchFamily="18" charset="0"/>
                              </a:rPr>
                              <m:t>𝑖</m:t>
                            </m:r>
                          </m:sub>
                        </m:sSub>
                      </m:oMath>
                    </m:oMathPara>
                  </a14:m>
                  <a:endParaRPr lang="zh-CN" altLang="en-US" sz="2400" dirty="0"/>
                </a:p>
              </p:txBody>
            </p:sp>
          </mc:Choice>
          <mc:Fallback xmlns="">
            <p:sp>
              <p:nvSpPr>
                <p:cNvPr id="12" name="文本框 11">
                  <a:extLst>
                    <a:ext uri="{FF2B5EF4-FFF2-40B4-BE49-F238E27FC236}">
                      <a16:creationId xmlns:a16="http://schemas.microsoft.com/office/drawing/2014/main" id="{BF1E7A2B-7349-4829-9401-410763385BA3}"/>
                    </a:ext>
                  </a:extLst>
                </p:cNvPr>
                <p:cNvSpPr txBox="1">
                  <a:spLocks noRot="1" noChangeAspect="1" noMove="1" noResize="1" noEditPoints="1" noAdjustHandles="1" noChangeArrowheads="1" noChangeShapeType="1" noTextEdit="1"/>
                </p:cNvSpPr>
                <p:nvPr/>
              </p:nvSpPr>
              <p:spPr>
                <a:xfrm>
                  <a:off x="1486779" y="4928893"/>
                  <a:ext cx="368434" cy="369332"/>
                </a:xfrm>
                <a:prstGeom prst="rect">
                  <a:avLst/>
                </a:prstGeom>
                <a:blipFill>
                  <a:blip r:embed="rId11"/>
                  <a:stretch>
                    <a:fillRect l="-20000" r="-8333" b="-14754"/>
                  </a:stretch>
                </a:blipFill>
              </p:spPr>
              <p:txBody>
                <a:bodyPr/>
                <a:lstStyle/>
                <a:p>
                  <a:r>
                    <a:rPr lang="zh-CN" altLang="en-US">
                      <a:noFill/>
                    </a:rPr>
                    <a:t> </a:t>
                  </a:r>
                </a:p>
              </p:txBody>
            </p:sp>
          </mc:Fallback>
        </mc:AlternateContent>
        <p:sp>
          <p:nvSpPr>
            <p:cNvPr id="72" name="TextBox 5">
              <a:extLst>
                <a:ext uri="{FF2B5EF4-FFF2-40B4-BE49-F238E27FC236}">
                  <a16:creationId xmlns:a16="http://schemas.microsoft.com/office/drawing/2014/main" id="{88A499CD-D581-44ED-9184-AB5B764DA521}"/>
                </a:ext>
              </a:extLst>
            </p:cNvPr>
            <p:cNvSpPr txBox="1"/>
            <p:nvPr/>
          </p:nvSpPr>
          <p:spPr>
            <a:xfrm>
              <a:off x="723621" y="4581927"/>
              <a:ext cx="180100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Point process</a:t>
              </a:r>
            </a:p>
          </p:txBody>
        </p:sp>
      </p:gr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944B6CA8-B2E5-48ED-96EA-E56C984B7D6C}"/>
                  </a:ext>
                </a:extLst>
              </p:cNvPr>
              <p:cNvSpPr txBox="1"/>
              <p:nvPr/>
            </p:nvSpPr>
            <p:spPr>
              <a:xfrm>
                <a:off x="2933934" y="1740675"/>
                <a:ext cx="176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𝑖</m:t>
                      </m:r>
                    </m:oMath>
                  </m:oMathPara>
                </a14:m>
                <a:endParaRPr lang="zh-CN" altLang="en-US" sz="2400" dirty="0"/>
              </a:p>
            </p:txBody>
          </p:sp>
        </mc:Choice>
        <mc:Fallback xmlns="">
          <p:sp>
            <p:nvSpPr>
              <p:cNvPr id="40" name="文本框 39">
                <a:extLst>
                  <a:ext uri="{FF2B5EF4-FFF2-40B4-BE49-F238E27FC236}">
                    <a16:creationId xmlns:a16="http://schemas.microsoft.com/office/drawing/2014/main" id="{944B6CA8-B2E5-48ED-96EA-E56C984B7D6C}"/>
                  </a:ext>
                </a:extLst>
              </p:cNvPr>
              <p:cNvSpPr txBox="1">
                <a:spLocks noRot="1" noChangeAspect="1" noMove="1" noResize="1" noEditPoints="1" noAdjustHandles="1" noChangeArrowheads="1" noChangeShapeType="1" noTextEdit="1"/>
              </p:cNvSpPr>
              <p:nvPr/>
            </p:nvSpPr>
            <p:spPr>
              <a:xfrm>
                <a:off x="2933934" y="1740675"/>
                <a:ext cx="176459" cy="369332"/>
              </a:xfrm>
              <a:prstGeom prst="rect">
                <a:avLst/>
              </a:prstGeom>
              <a:blipFill>
                <a:blip r:embed="rId12"/>
                <a:stretch>
                  <a:fillRect l="-37931" r="-37931" b="-6667"/>
                </a:stretch>
              </a:blipFill>
            </p:spPr>
            <p:txBody>
              <a:bodyPr/>
              <a:lstStyle/>
              <a:p>
                <a:r>
                  <a:rPr lang="zh-CN" altLang="en-US">
                    <a:noFill/>
                  </a:rPr>
                  <a:t> </a:t>
                </a:r>
              </a:p>
            </p:txBody>
          </p:sp>
        </mc:Fallback>
      </mc:AlternateContent>
      <p:grpSp>
        <p:nvGrpSpPr>
          <p:cNvPr id="10" name="组合 9">
            <a:extLst>
              <a:ext uri="{FF2B5EF4-FFF2-40B4-BE49-F238E27FC236}">
                <a16:creationId xmlns:a16="http://schemas.microsoft.com/office/drawing/2014/main" id="{4F5F1623-4355-4206-BAD7-ECAAE24478CF}"/>
              </a:ext>
            </a:extLst>
          </p:cNvPr>
          <p:cNvGrpSpPr/>
          <p:nvPr/>
        </p:nvGrpSpPr>
        <p:grpSpPr>
          <a:xfrm>
            <a:off x="4604490" y="2777556"/>
            <a:ext cx="3403149" cy="1080567"/>
            <a:chOff x="4280607" y="2409956"/>
            <a:chExt cx="3403149" cy="1080567"/>
          </a:xfrm>
        </p:grpSpPr>
        <p:cxnSp>
          <p:nvCxnSpPr>
            <p:cNvPr id="5" name="连接符: 曲线 4">
              <a:extLst>
                <a:ext uri="{FF2B5EF4-FFF2-40B4-BE49-F238E27FC236}">
                  <a16:creationId xmlns:a16="http://schemas.microsoft.com/office/drawing/2014/main" id="{82ED6529-D089-4422-A43F-7B6575E0FD04}"/>
                </a:ext>
              </a:extLst>
            </p:cNvPr>
            <p:cNvCxnSpPr>
              <a:cxnSpLocks/>
            </p:cNvCxnSpPr>
            <p:nvPr/>
          </p:nvCxnSpPr>
          <p:spPr>
            <a:xfrm rot="10800000" flipV="1">
              <a:off x="5066770" y="2729712"/>
              <a:ext cx="926215" cy="760811"/>
            </a:xfrm>
            <a:prstGeom prst="curvedConnector3">
              <a:avLst>
                <a:gd name="adj1" fmla="val 50000"/>
              </a:avLst>
            </a:prstGeom>
            <a:ln w="19050">
              <a:solidFill>
                <a:srgbClr val="DB560B"/>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5">
              <a:extLst>
                <a:ext uri="{FF2B5EF4-FFF2-40B4-BE49-F238E27FC236}">
                  <a16:creationId xmlns:a16="http://schemas.microsoft.com/office/drawing/2014/main" id="{955EAC0C-B8CD-47E5-85AB-97050A0B6093}"/>
                </a:ext>
              </a:extLst>
            </p:cNvPr>
            <p:cNvSpPr txBox="1"/>
            <p:nvPr/>
          </p:nvSpPr>
          <p:spPr>
            <a:xfrm>
              <a:off x="4280607" y="2409956"/>
              <a:ext cx="3403149"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solidFill>
                    <a:srgbClr val="DB560B"/>
                  </a:solidFill>
                  <a:latin typeface="HelveticaNeueLT Std" panose="020B0604020202020204" pitchFamily="34" charset="0"/>
                  <a:ea typeface="Helvetica Neue" panose="02000503000000020004" pitchFamily="2" charset="0"/>
                  <a:cs typeface="Helvetica Neue" panose="02000503000000020004" pitchFamily="2" charset="0"/>
                </a:rPr>
                <a:t>reset</a:t>
              </a:r>
              <a:r>
                <a:rPr lang="en-US" sz="1800" dirty="0">
                  <a:latin typeface="HelveticaNeueLT Std" panose="020B0604020202020204" pitchFamily="34" charset="0"/>
                  <a:ea typeface="Helvetica Neue" panose="02000503000000020004" pitchFamily="2" charset="0"/>
                  <a:cs typeface="Helvetica Neue" panose="02000503000000020004" pitchFamily="2" charset="0"/>
                </a:rPr>
                <a:t> when spike</a:t>
              </a:r>
            </a:p>
          </p:txBody>
        </p:sp>
      </p:grpSp>
      <p:sp>
        <p:nvSpPr>
          <p:cNvPr id="59" name="箭头: 右 58">
            <a:extLst>
              <a:ext uri="{FF2B5EF4-FFF2-40B4-BE49-F238E27FC236}">
                <a16:creationId xmlns:a16="http://schemas.microsoft.com/office/drawing/2014/main" id="{83B18198-5157-4810-A51C-504556654B44}"/>
              </a:ext>
            </a:extLst>
          </p:cNvPr>
          <p:cNvSpPr/>
          <p:nvPr/>
        </p:nvSpPr>
        <p:spPr>
          <a:xfrm>
            <a:off x="4184783" y="1638464"/>
            <a:ext cx="774431" cy="300995"/>
          </a:xfrm>
          <a:prstGeom prst="rightArrow">
            <a:avLst>
              <a:gd name="adj1" fmla="val 29615"/>
              <a:gd name="adj2" fmla="val 6603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2" name="组合 61">
            <a:extLst>
              <a:ext uri="{FF2B5EF4-FFF2-40B4-BE49-F238E27FC236}">
                <a16:creationId xmlns:a16="http://schemas.microsoft.com/office/drawing/2014/main" id="{EE52A46A-B88B-4E1A-A4B2-0DA440E2E687}"/>
              </a:ext>
            </a:extLst>
          </p:cNvPr>
          <p:cNvGrpSpPr/>
          <p:nvPr/>
        </p:nvGrpSpPr>
        <p:grpSpPr>
          <a:xfrm>
            <a:off x="1460566" y="2778270"/>
            <a:ext cx="3743464" cy="957135"/>
            <a:chOff x="4110449" y="2409956"/>
            <a:chExt cx="3743464" cy="957135"/>
          </a:xfrm>
        </p:grpSpPr>
        <p:cxnSp>
          <p:nvCxnSpPr>
            <p:cNvPr id="63" name="连接符: 曲线 62">
              <a:extLst>
                <a:ext uri="{FF2B5EF4-FFF2-40B4-BE49-F238E27FC236}">
                  <a16:creationId xmlns:a16="http://schemas.microsoft.com/office/drawing/2014/main" id="{75E728EA-5E4B-4C04-A6CA-AFA9CFB2CB15}"/>
                </a:ext>
              </a:extLst>
            </p:cNvPr>
            <p:cNvCxnSpPr>
              <a:cxnSpLocks/>
            </p:cNvCxnSpPr>
            <p:nvPr/>
          </p:nvCxnSpPr>
          <p:spPr>
            <a:xfrm>
              <a:off x="5992984" y="2729713"/>
              <a:ext cx="916228" cy="637378"/>
            </a:xfrm>
            <a:prstGeom prst="curvedConnector3">
              <a:avLst>
                <a:gd name="adj1" fmla="val 50000"/>
              </a:avLst>
            </a:prstGeom>
            <a:ln w="19050">
              <a:solidFill>
                <a:srgbClr val="DB560B"/>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5">
              <a:extLst>
                <a:ext uri="{FF2B5EF4-FFF2-40B4-BE49-F238E27FC236}">
                  <a16:creationId xmlns:a16="http://schemas.microsoft.com/office/drawing/2014/main" id="{E56A4976-C315-4865-AC55-CAD8D8EA7B64}"/>
                </a:ext>
              </a:extLst>
            </p:cNvPr>
            <p:cNvSpPr txBox="1"/>
            <p:nvPr/>
          </p:nvSpPr>
          <p:spPr>
            <a:xfrm>
              <a:off x="4110449" y="2409956"/>
              <a:ext cx="3743464"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solidFill>
                    <a:srgbClr val="DB560B"/>
                  </a:solidFill>
                  <a:latin typeface="HelveticaNeueLT Std" panose="020B0604020202020204" pitchFamily="34" charset="0"/>
                  <a:ea typeface="Helvetica Neue" panose="02000503000000020004" pitchFamily="2" charset="0"/>
                  <a:cs typeface="Helvetica Neue" panose="02000503000000020004" pitchFamily="2" charset="0"/>
                </a:rPr>
                <a:t>r</a:t>
              </a:r>
              <a:r>
                <a:rPr lang="en-US" altLang="zh-CN" sz="1800" dirty="0">
                  <a:solidFill>
                    <a:srgbClr val="DB560B"/>
                  </a:solidFill>
                  <a:latin typeface="HelveticaNeueLT Std" panose="020B0604020202020204" pitchFamily="34" charset="0"/>
                  <a:ea typeface="Helvetica Neue" panose="02000503000000020004" pitchFamily="2" charset="0"/>
                  <a:cs typeface="Helvetica Neue" panose="02000503000000020004" pitchFamily="2" charset="0"/>
                </a:rPr>
                <a:t>eceive</a:t>
              </a:r>
              <a:r>
                <a:rPr lang="en-US" altLang="zh-CN" sz="1800" dirty="0">
                  <a:latin typeface="HelveticaNeueLT Std" panose="020B0604020202020204" pitchFamily="34" charset="0"/>
                  <a:ea typeface="Helvetica Neue" panose="02000503000000020004" pitchFamily="2" charset="0"/>
                  <a:cs typeface="Helvetica Neue" panose="02000503000000020004" pitchFamily="2" charset="0"/>
                </a:rPr>
                <a:t> other neurons’ spikes</a:t>
              </a:r>
              <a:endParaRPr lang="en-US" sz="180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sp>
        <p:nvSpPr>
          <p:cNvPr id="79" name="TextBox 5">
            <a:extLst>
              <a:ext uri="{FF2B5EF4-FFF2-40B4-BE49-F238E27FC236}">
                <a16:creationId xmlns:a16="http://schemas.microsoft.com/office/drawing/2014/main" id="{510EB3EB-C325-4042-A879-155D0999E0A2}"/>
              </a:ext>
            </a:extLst>
          </p:cNvPr>
          <p:cNvSpPr txBox="1"/>
          <p:nvPr/>
        </p:nvSpPr>
        <p:spPr>
          <a:xfrm>
            <a:off x="5224480" y="1621955"/>
            <a:ext cx="1775943"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Point process </a:t>
            </a:r>
          </a:p>
        </p:txBody>
      </p:sp>
      <p:sp>
        <p:nvSpPr>
          <p:cNvPr id="48" name="矩形 47">
            <a:extLst>
              <a:ext uri="{FF2B5EF4-FFF2-40B4-BE49-F238E27FC236}">
                <a16:creationId xmlns:a16="http://schemas.microsoft.com/office/drawing/2014/main" id="{66FBFC84-495F-4D6F-AE82-B32D300CE462}"/>
              </a:ext>
            </a:extLst>
          </p:cNvPr>
          <p:cNvSpPr/>
          <p:nvPr/>
        </p:nvSpPr>
        <p:spPr>
          <a:xfrm>
            <a:off x="1" y="850661"/>
            <a:ext cx="9144000" cy="5671075"/>
          </a:xfrm>
          <a:prstGeom prst="rect">
            <a:avLst/>
          </a:prstGeom>
          <a:solidFill>
            <a:schemeClr val="bg1">
              <a:lumMod val="95000"/>
              <a:alpha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5">
            <a:extLst>
              <a:ext uri="{FF2B5EF4-FFF2-40B4-BE49-F238E27FC236}">
                <a16:creationId xmlns:a16="http://schemas.microsoft.com/office/drawing/2014/main" id="{543B5875-347B-4CBE-804E-0D480CAF24A9}"/>
              </a:ext>
            </a:extLst>
          </p:cNvPr>
          <p:cNvSpPr txBox="1"/>
          <p:nvPr/>
        </p:nvSpPr>
        <p:spPr>
          <a:xfrm>
            <a:off x="261324" y="3267470"/>
            <a:ext cx="8621350" cy="323060"/>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Can we solve the time-dependent probability distribution for a network? </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nvGrpSpPr>
          <p:cNvPr id="7" name="组合 6">
            <a:extLst>
              <a:ext uri="{FF2B5EF4-FFF2-40B4-BE49-F238E27FC236}">
                <a16:creationId xmlns:a16="http://schemas.microsoft.com/office/drawing/2014/main" id="{E61FFEE4-D477-4712-BA73-4652F94AED28}"/>
              </a:ext>
            </a:extLst>
          </p:cNvPr>
          <p:cNvGrpSpPr/>
          <p:nvPr/>
        </p:nvGrpSpPr>
        <p:grpSpPr>
          <a:xfrm>
            <a:off x="2071921" y="3259854"/>
            <a:ext cx="2787482" cy="759196"/>
            <a:chOff x="2071921" y="3259854"/>
            <a:chExt cx="2787482" cy="759196"/>
          </a:xfrm>
        </p:grpSpPr>
        <p:sp>
          <p:nvSpPr>
            <p:cNvPr id="70" name="TextBox 5">
              <a:extLst>
                <a:ext uri="{FF2B5EF4-FFF2-40B4-BE49-F238E27FC236}">
                  <a16:creationId xmlns:a16="http://schemas.microsoft.com/office/drawing/2014/main" id="{193C36D8-242F-4772-95B5-A701E7BFA200}"/>
                </a:ext>
              </a:extLst>
            </p:cNvPr>
            <p:cNvSpPr txBox="1"/>
            <p:nvPr/>
          </p:nvSpPr>
          <p:spPr>
            <a:xfrm>
              <a:off x="2071921" y="3619275"/>
              <a:ext cx="2787482"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stationary state</a:t>
              </a:r>
            </a:p>
          </p:txBody>
        </p:sp>
        <p:cxnSp>
          <p:nvCxnSpPr>
            <p:cNvPr id="75" name="直接连接符 74">
              <a:extLst>
                <a:ext uri="{FF2B5EF4-FFF2-40B4-BE49-F238E27FC236}">
                  <a16:creationId xmlns:a16="http://schemas.microsoft.com/office/drawing/2014/main" id="{7614F722-29BA-448C-89BC-50417694D280}"/>
                </a:ext>
              </a:extLst>
            </p:cNvPr>
            <p:cNvCxnSpPr>
              <a:cxnSpLocks/>
            </p:cNvCxnSpPr>
            <p:nvPr/>
          </p:nvCxnSpPr>
          <p:spPr>
            <a:xfrm>
              <a:off x="2591051" y="3259854"/>
              <a:ext cx="1712646" cy="337979"/>
            </a:xfrm>
            <a:prstGeom prst="line">
              <a:avLst/>
            </a:prstGeom>
            <a:ln w="28575">
              <a:solidFill>
                <a:srgbClr val="DB560B"/>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237DE010-1036-4309-8A05-D09B8F0D158E}"/>
              </a:ext>
            </a:extLst>
          </p:cNvPr>
          <p:cNvGrpSpPr/>
          <p:nvPr/>
        </p:nvGrpSpPr>
        <p:grpSpPr>
          <a:xfrm>
            <a:off x="4248920" y="3248922"/>
            <a:ext cx="2787482" cy="770082"/>
            <a:chOff x="2409378" y="3270740"/>
            <a:chExt cx="2787482" cy="770082"/>
          </a:xfrm>
        </p:grpSpPr>
        <p:sp>
          <p:nvSpPr>
            <p:cNvPr id="77" name="TextBox 5">
              <a:extLst>
                <a:ext uri="{FF2B5EF4-FFF2-40B4-BE49-F238E27FC236}">
                  <a16:creationId xmlns:a16="http://schemas.microsoft.com/office/drawing/2014/main" id="{6BE1F7C7-5941-4100-9E95-F764C9DCEC44}"/>
                </a:ext>
              </a:extLst>
            </p:cNvPr>
            <p:cNvSpPr txBox="1"/>
            <p:nvPr/>
          </p:nvSpPr>
          <p:spPr>
            <a:xfrm>
              <a:off x="2409378" y="3641047"/>
              <a:ext cx="2787482"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altLang="zh-CN" dirty="0"/>
                <a:t>firing rates</a:t>
              </a:r>
              <a:endParaRPr lang="en-US" dirty="0"/>
            </a:p>
          </p:txBody>
        </p:sp>
        <p:cxnSp>
          <p:nvCxnSpPr>
            <p:cNvPr id="78" name="直接连接符 77">
              <a:extLst>
                <a:ext uri="{FF2B5EF4-FFF2-40B4-BE49-F238E27FC236}">
                  <a16:creationId xmlns:a16="http://schemas.microsoft.com/office/drawing/2014/main" id="{68C2479E-E742-4118-BBE6-DF1BA8453279}"/>
                </a:ext>
              </a:extLst>
            </p:cNvPr>
            <p:cNvCxnSpPr>
              <a:cxnSpLocks/>
            </p:cNvCxnSpPr>
            <p:nvPr/>
          </p:nvCxnSpPr>
          <p:spPr>
            <a:xfrm>
              <a:off x="2601937" y="3270740"/>
              <a:ext cx="2364304" cy="403719"/>
            </a:xfrm>
            <a:prstGeom prst="line">
              <a:avLst/>
            </a:prstGeom>
            <a:ln w="28575">
              <a:solidFill>
                <a:srgbClr val="DB560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6540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17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Linear Counting Neurons</a:t>
            </a:r>
            <a:endParaRPr lang="zh-CN" altLang="en-US" dirty="0"/>
          </a:p>
        </p:txBody>
      </p:sp>
      <p:grpSp>
        <p:nvGrpSpPr>
          <p:cNvPr id="17" name="组合 16">
            <a:extLst>
              <a:ext uri="{FF2B5EF4-FFF2-40B4-BE49-F238E27FC236}">
                <a16:creationId xmlns:a16="http://schemas.microsoft.com/office/drawing/2014/main" id="{AC3D6A9F-A063-4808-AB02-D6DBEB769693}"/>
              </a:ext>
            </a:extLst>
          </p:cNvPr>
          <p:cNvGrpSpPr/>
          <p:nvPr/>
        </p:nvGrpSpPr>
        <p:grpSpPr>
          <a:xfrm>
            <a:off x="4837139" y="2337956"/>
            <a:ext cx="2825778" cy="737523"/>
            <a:chOff x="4911363" y="4882293"/>
            <a:chExt cx="2825778" cy="737523"/>
          </a:xfrm>
        </p:grpSpPr>
        <p:sp>
          <p:nvSpPr>
            <p:cNvPr id="37" name="TextBox 5">
              <a:extLst>
                <a:ext uri="{FF2B5EF4-FFF2-40B4-BE49-F238E27FC236}">
                  <a16:creationId xmlns:a16="http://schemas.microsoft.com/office/drawing/2014/main" id="{2519A6F8-C863-4542-81CB-FC44805AE8BF}"/>
                </a:ext>
              </a:extLst>
            </p:cNvPr>
            <p:cNvSpPr txBox="1"/>
            <p:nvPr/>
          </p:nvSpPr>
          <p:spPr>
            <a:xfrm>
              <a:off x="4911363" y="4882293"/>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Stochastic intensity</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5A0B02B9-037F-4D37-9E85-499FA3B4F84C}"/>
                    </a:ext>
                  </a:extLst>
                </p:cNvPr>
                <p:cNvSpPr/>
                <p:nvPr/>
              </p:nvSpPr>
              <p:spPr>
                <a:xfrm>
                  <a:off x="5268802" y="5250484"/>
                  <a:ext cx="21108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𝜆</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i="1">
                            <a:latin typeface="Cambria Math" panose="02040503050406030204" pitchFamily="18" charset="0"/>
                            <a:ea typeface="Helvetica Neue" panose="02000503000000020004" pitchFamily="2" charset="0"/>
                            <a:cs typeface="Helvetica Neue" panose="02000503000000020004" pitchFamily="2" charset="0"/>
                          </a:rPr>
                          <m:t>=</m:t>
                        </m:r>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𝑏</m:t>
                        </m:r>
                        <m:r>
                          <a:rPr lang="en-US" altLang="zh-CN" i="1">
                            <a:latin typeface="Cambria Math" panose="02040503050406030204" pitchFamily="18" charset="0"/>
                            <a:ea typeface="Helvetica Neue" panose="02000503000000020004" pitchFamily="2" charset="0"/>
                            <a:cs typeface="Helvetica Neue" panose="02000503000000020004" pitchFamily="2" charset="0"/>
                          </a:rPr>
                          <m:t>+</m:t>
                        </m:r>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𝜇</m:t>
                        </m:r>
                        <m:sSub>
                          <m:sSub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oMath>
                    </m:oMathPara>
                  </a14:m>
                  <a:endParaRPr lang="zh-CN" altLang="en-US" dirty="0"/>
                </a:p>
              </p:txBody>
            </p:sp>
          </mc:Choice>
          <mc:Fallback xmlns="">
            <p:sp>
              <p:nvSpPr>
                <p:cNvPr id="5" name="矩形 4">
                  <a:extLst>
                    <a:ext uri="{FF2B5EF4-FFF2-40B4-BE49-F238E27FC236}">
                      <a16:creationId xmlns:a16="http://schemas.microsoft.com/office/drawing/2014/main" id="{5A0B02B9-037F-4D37-9E85-499FA3B4F84C}"/>
                    </a:ext>
                  </a:extLst>
                </p:cNvPr>
                <p:cNvSpPr>
                  <a:spLocks noRot="1" noChangeAspect="1" noMove="1" noResize="1" noEditPoints="1" noAdjustHandles="1" noChangeArrowheads="1" noChangeShapeType="1" noTextEdit="1"/>
                </p:cNvSpPr>
                <p:nvPr/>
              </p:nvSpPr>
              <p:spPr>
                <a:xfrm>
                  <a:off x="5268802" y="5250484"/>
                  <a:ext cx="2110899" cy="369332"/>
                </a:xfrm>
                <a:prstGeom prst="rect">
                  <a:avLst/>
                </a:prstGeom>
                <a:blipFill>
                  <a:blip r:embed="rId3"/>
                  <a:stretch>
                    <a:fillRect b="-3279"/>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85" name="矩形 84">
                <a:extLst>
                  <a:ext uri="{FF2B5EF4-FFF2-40B4-BE49-F238E27FC236}">
                    <a16:creationId xmlns:a16="http://schemas.microsoft.com/office/drawing/2014/main" id="{58FDB86A-CD83-411C-AF3A-1CABEC4C4500}"/>
                  </a:ext>
                </a:extLst>
              </p:cNvPr>
              <p:cNvSpPr/>
              <p:nvPr/>
            </p:nvSpPr>
            <p:spPr>
              <a:xfrm>
                <a:off x="1858616" y="1252062"/>
                <a:ext cx="5427010" cy="332862"/>
              </a:xfrm>
              <a:prstGeom prst="rect">
                <a:avLst/>
              </a:prstGeom>
            </p:spPr>
            <p:txBody>
              <a:bodyPr/>
              <a:lstStyle/>
              <a:p>
                <a:pPr algn="ctr" defTabSz="914400">
                  <a:lnSpc>
                    <a:spcPct val="90000"/>
                  </a:lnSpc>
                  <a:spcBef>
                    <a:spcPct val="0"/>
                  </a:spcBef>
                </a:pPr>
                <a14:m>
                  <m:oMath xmlns:m="http://schemas.openxmlformats.org/officeDocument/2006/math">
                    <m:r>
                      <a:rPr lang="en-US" altLang="zh-CN" b="0" i="1" smtClean="0">
                        <a:latin typeface="Cambria Math" panose="02040503050406030204" pitchFamily="18" charset="0"/>
                      </a:rPr>
                      <m:t>𝐾</m:t>
                    </m:r>
                  </m:oMath>
                </a14:m>
                <a:r>
                  <a:rPr lang="zh-CN" altLang="en-US" b="1" dirty="0">
                    <a:latin typeface="HelveticaNeueLT Std" panose="020B0604020202020204" pitchFamily="34" charset="0"/>
                  </a:rPr>
                  <a:t> </a:t>
                </a:r>
                <a:r>
                  <a:rPr lang="en-US" altLang="zh-CN" b="1" dirty="0">
                    <a:latin typeface="HelveticaNeueLT Std" panose="020B0604020202020204" pitchFamily="34" charset="0"/>
                  </a:rPr>
                  <a:t>fully connected </a:t>
                </a:r>
                <a:r>
                  <a:rPr lang="en-US" altLang="zh-CN" b="1" i="1" dirty="0">
                    <a:solidFill>
                      <a:srgbClr val="DB560B"/>
                    </a:solidFill>
                    <a:latin typeface="HelveticaNeueLT Std" panose="020B0604020202020204" pitchFamily="34" charset="0"/>
                  </a:rPr>
                  <a:t>excitatory</a:t>
                </a:r>
                <a:r>
                  <a:rPr lang="en-US" altLang="zh-CN" b="1" dirty="0">
                    <a:latin typeface="HelveticaNeueLT Std" panose="020B0604020202020204" pitchFamily="34" charset="0"/>
                  </a:rPr>
                  <a:t> neurons, homogeneous synaptic strength </a:t>
                </a:r>
                <a14:m>
                  <m:oMath xmlns:m="http://schemas.openxmlformats.org/officeDocument/2006/math">
                    <m:r>
                      <a:rPr lang="en-US" altLang="zh-CN" b="0" i="1" smtClean="0">
                        <a:latin typeface="Cambria Math" panose="02040503050406030204" pitchFamily="18" charset="0"/>
                      </a:rPr>
                      <m:t>𝜇</m:t>
                    </m:r>
                  </m:oMath>
                </a14:m>
                <a:endParaRPr lang="en-US" altLang="zh-CN" dirty="0">
                  <a:latin typeface="HelveticaNeueLT Std" panose="020B0604020202020204" pitchFamily="34" charset="0"/>
                </a:endParaRPr>
              </a:p>
            </p:txBody>
          </p:sp>
        </mc:Choice>
        <mc:Fallback xmlns="">
          <p:sp>
            <p:nvSpPr>
              <p:cNvPr id="85" name="矩形 84">
                <a:extLst>
                  <a:ext uri="{FF2B5EF4-FFF2-40B4-BE49-F238E27FC236}">
                    <a16:creationId xmlns:a16="http://schemas.microsoft.com/office/drawing/2014/main" id="{58FDB86A-CD83-411C-AF3A-1CABEC4C4500}"/>
                  </a:ext>
                </a:extLst>
              </p:cNvPr>
              <p:cNvSpPr>
                <a:spLocks noRot="1" noChangeAspect="1" noMove="1" noResize="1" noEditPoints="1" noAdjustHandles="1" noChangeArrowheads="1" noChangeShapeType="1" noTextEdit="1"/>
              </p:cNvSpPr>
              <p:nvPr/>
            </p:nvSpPr>
            <p:spPr>
              <a:xfrm>
                <a:off x="1858616" y="1252062"/>
                <a:ext cx="5427010" cy="332862"/>
              </a:xfrm>
              <a:prstGeom prst="rect">
                <a:avLst/>
              </a:prstGeom>
              <a:blipFill>
                <a:blip r:embed="rId4"/>
                <a:stretch>
                  <a:fillRect t="-18182" b="-103636"/>
                </a:stretch>
              </a:blipFill>
            </p:spPr>
            <p:txBody>
              <a:bodyPr/>
              <a:lstStyle/>
              <a:p>
                <a:r>
                  <a:rPr lang="zh-CN" altLang="en-US">
                    <a:noFill/>
                  </a:rPr>
                  <a:t> </a:t>
                </a:r>
              </a:p>
            </p:txBody>
          </p:sp>
        </mc:Fallback>
      </mc:AlternateContent>
      <p:grpSp>
        <p:nvGrpSpPr>
          <p:cNvPr id="29" name="组合 28">
            <a:extLst>
              <a:ext uri="{FF2B5EF4-FFF2-40B4-BE49-F238E27FC236}">
                <a16:creationId xmlns:a16="http://schemas.microsoft.com/office/drawing/2014/main" id="{18CAD22B-B642-4C00-BC45-F936D89D6798}"/>
              </a:ext>
            </a:extLst>
          </p:cNvPr>
          <p:cNvGrpSpPr/>
          <p:nvPr/>
        </p:nvGrpSpPr>
        <p:grpSpPr>
          <a:xfrm>
            <a:off x="-3417561" y="-1364218"/>
            <a:ext cx="9340135" cy="10387884"/>
            <a:chOff x="-816297" y="-2745239"/>
            <a:chExt cx="9340135" cy="10387884"/>
          </a:xfrm>
        </p:grpSpPr>
        <p:grpSp>
          <p:nvGrpSpPr>
            <p:cNvPr id="30" name="组合 29">
              <a:extLst>
                <a:ext uri="{FF2B5EF4-FFF2-40B4-BE49-F238E27FC236}">
                  <a16:creationId xmlns:a16="http://schemas.microsoft.com/office/drawing/2014/main" id="{4248B52D-8DA4-4FC2-A417-CF735F7B5043}"/>
                </a:ext>
              </a:extLst>
            </p:cNvPr>
            <p:cNvGrpSpPr/>
            <p:nvPr/>
          </p:nvGrpSpPr>
          <p:grpSpPr>
            <a:xfrm rot="7156578">
              <a:off x="89253" y="-534362"/>
              <a:ext cx="9340135" cy="4918381"/>
              <a:chOff x="-816297" y="-7789"/>
              <a:chExt cx="9340135" cy="4918381"/>
            </a:xfrm>
          </p:grpSpPr>
          <p:sp>
            <p:nvSpPr>
              <p:cNvPr id="51" name="弧形 50">
                <a:extLst>
                  <a:ext uri="{FF2B5EF4-FFF2-40B4-BE49-F238E27FC236}">
                    <a16:creationId xmlns:a16="http://schemas.microsoft.com/office/drawing/2014/main" id="{CD426AF3-C80F-42BF-9133-971CE0BF4FD2}"/>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52" name="弧形 51">
                <a:extLst>
                  <a:ext uri="{FF2B5EF4-FFF2-40B4-BE49-F238E27FC236}">
                    <a16:creationId xmlns:a16="http://schemas.microsoft.com/office/drawing/2014/main" id="{55C5B983-8DFD-42D4-ACC9-2364143D5BF9}"/>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1" name="组合 30">
              <a:extLst>
                <a:ext uri="{FF2B5EF4-FFF2-40B4-BE49-F238E27FC236}">
                  <a16:creationId xmlns:a16="http://schemas.microsoft.com/office/drawing/2014/main" id="{082467A2-D63E-47AC-B8F1-D080566139D8}"/>
                </a:ext>
              </a:extLst>
            </p:cNvPr>
            <p:cNvGrpSpPr/>
            <p:nvPr/>
          </p:nvGrpSpPr>
          <p:grpSpPr>
            <a:xfrm rot="3416954">
              <a:off x="78616" y="513387"/>
              <a:ext cx="9340135" cy="4918381"/>
              <a:chOff x="-816297" y="-7789"/>
              <a:chExt cx="9340135" cy="4918381"/>
            </a:xfrm>
          </p:grpSpPr>
          <p:sp>
            <p:nvSpPr>
              <p:cNvPr id="49" name="弧形 48">
                <a:extLst>
                  <a:ext uri="{FF2B5EF4-FFF2-40B4-BE49-F238E27FC236}">
                    <a16:creationId xmlns:a16="http://schemas.microsoft.com/office/drawing/2014/main" id="{924C730A-61B4-433D-B840-AA99ED44AF4E}"/>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50" name="弧形 49">
                <a:extLst>
                  <a:ext uri="{FF2B5EF4-FFF2-40B4-BE49-F238E27FC236}">
                    <a16:creationId xmlns:a16="http://schemas.microsoft.com/office/drawing/2014/main" id="{DCE56BBB-5739-4CE9-8B72-635546AC8856}"/>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E90ED0C9-3B93-40D2-90DA-35A48E480DDB}"/>
                </a:ext>
              </a:extLst>
            </p:cNvPr>
            <p:cNvGrpSpPr/>
            <p:nvPr/>
          </p:nvGrpSpPr>
          <p:grpSpPr>
            <a:xfrm>
              <a:off x="-816297" y="-7789"/>
              <a:ext cx="9340135" cy="4918381"/>
              <a:chOff x="-816297" y="-7789"/>
              <a:chExt cx="9340135" cy="4918381"/>
            </a:xfrm>
          </p:grpSpPr>
          <p:sp>
            <p:nvSpPr>
              <p:cNvPr id="47" name="弧形 46">
                <a:extLst>
                  <a:ext uri="{FF2B5EF4-FFF2-40B4-BE49-F238E27FC236}">
                    <a16:creationId xmlns:a16="http://schemas.microsoft.com/office/drawing/2014/main" id="{B6D14354-260C-4CE2-9C37-E7868BAE7D48}"/>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8" name="弧形 47">
                <a:extLst>
                  <a:ext uri="{FF2B5EF4-FFF2-40B4-BE49-F238E27FC236}">
                    <a16:creationId xmlns:a16="http://schemas.microsoft.com/office/drawing/2014/main" id="{A8A840D4-872F-4B5C-AB46-39DB5966EFB9}"/>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05D29072-8195-4A15-9C60-E5CFE7132E6C}"/>
                    </a:ext>
                  </a:extLst>
                </p:cNvPr>
                <p:cNvSpPr txBox="1"/>
                <p:nvPr/>
              </p:nvSpPr>
              <p:spPr>
                <a:xfrm>
                  <a:off x="3732728" y="2232192"/>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21" name="文本框 20">
                  <a:extLst>
                    <a:ext uri="{FF2B5EF4-FFF2-40B4-BE49-F238E27FC236}">
                      <a16:creationId xmlns:a16="http://schemas.microsoft.com/office/drawing/2014/main" id="{0902C5F4-A584-4328-9510-8376E63E83E6}"/>
                    </a:ext>
                  </a:extLst>
                </p:cNvPr>
                <p:cNvSpPr txBox="1">
                  <a:spLocks noRot="1" noChangeAspect="1" noMove="1" noResize="1" noEditPoints="1" noAdjustHandles="1" noChangeArrowheads="1" noChangeShapeType="1" noTextEdit="1"/>
                </p:cNvSpPr>
                <p:nvPr/>
              </p:nvSpPr>
              <p:spPr>
                <a:xfrm>
                  <a:off x="3732728" y="2232192"/>
                  <a:ext cx="245516" cy="369332"/>
                </a:xfrm>
                <a:prstGeom prst="rect">
                  <a:avLst/>
                </a:prstGeom>
                <a:blipFill>
                  <a:blip r:embed="rId20"/>
                  <a:stretch>
                    <a:fillRect l="-27500" r="-275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FE70AA6F-E31F-4902-AE0B-2AB4DA004BE7}"/>
                    </a:ext>
                  </a:extLst>
                </p:cNvPr>
                <p:cNvSpPr txBox="1"/>
                <p:nvPr/>
              </p:nvSpPr>
              <p:spPr>
                <a:xfrm>
                  <a:off x="4669122" y="2727001"/>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3" name="文本框 32">
                  <a:extLst>
                    <a:ext uri="{FF2B5EF4-FFF2-40B4-BE49-F238E27FC236}">
                      <a16:creationId xmlns:a16="http://schemas.microsoft.com/office/drawing/2014/main" id="{F4B20B8D-5CCB-4BAE-BF37-F1CA4551F35B}"/>
                    </a:ext>
                  </a:extLst>
                </p:cNvPr>
                <p:cNvSpPr txBox="1">
                  <a:spLocks noRot="1" noChangeAspect="1" noMove="1" noResize="1" noEditPoints="1" noAdjustHandles="1" noChangeArrowheads="1" noChangeShapeType="1" noTextEdit="1"/>
                </p:cNvSpPr>
                <p:nvPr/>
              </p:nvSpPr>
              <p:spPr>
                <a:xfrm>
                  <a:off x="4669122" y="2727001"/>
                  <a:ext cx="245516" cy="369332"/>
                </a:xfrm>
                <a:prstGeom prst="rect">
                  <a:avLst/>
                </a:prstGeom>
                <a:blipFill>
                  <a:blip r:embed="rId21"/>
                  <a:stretch>
                    <a:fillRect l="-30000" r="-250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0CD52210-5D84-4778-9C40-0AAE261A53DA}"/>
                    </a:ext>
                  </a:extLst>
                </p:cNvPr>
                <p:cNvSpPr txBox="1"/>
                <p:nvPr/>
              </p:nvSpPr>
              <p:spPr>
                <a:xfrm>
                  <a:off x="4638419" y="1681720"/>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5" name="文本框 34">
                  <a:extLst>
                    <a:ext uri="{FF2B5EF4-FFF2-40B4-BE49-F238E27FC236}">
                      <a16:creationId xmlns:a16="http://schemas.microsoft.com/office/drawing/2014/main" id="{691C3FEE-C9FD-4219-B7F9-C38BD144C803}"/>
                    </a:ext>
                  </a:extLst>
                </p:cNvPr>
                <p:cNvSpPr txBox="1">
                  <a:spLocks noRot="1" noChangeAspect="1" noMove="1" noResize="1" noEditPoints="1" noAdjustHandles="1" noChangeArrowheads="1" noChangeShapeType="1" noTextEdit="1"/>
                </p:cNvSpPr>
                <p:nvPr/>
              </p:nvSpPr>
              <p:spPr>
                <a:xfrm>
                  <a:off x="4638419" y="1681720"/>
                  <a:ext cx="245516" cy="369332"/>
                </a:xfrm>
                <a:prstGeom prst="rect">
                  <a:avLst/>
                </a:prstGeom>
                <a:blipFill>
                  <a:blip r:embed="rId22"/>
                  <a:stretch>
                    <a:fillRect l="-30000" r="-25000" b="-22951"/>
                  </a:stretch>
                </a:blipFill>
              </p:spPr>
              <p:txBody>
                <a:bodyPr/>
                <a:lstStyle/>
                <a:p>
                  <a:r>
                    <a:rPr lang="zh-CN" altLang="en-US">
                      <a:noFill/>
                    </a:rPr>
                    <a:t> </a:t>
                  </a:r>
                </a:p>
              </p:txBody>
            </p:sp>
          </mc:Fallback>
        </mc:AlternateContent>
      </p:grpSp>
      <mc:AlternateContent xmlns:mc="http://schemas.openxmlformats.org/markup-compatibility/2006" xmlns:am3d="http://schemas.microsoft.com/office/drawing/2017/model3d">
        <mc:Choice Requires="am3d">
          <p:graphicFrame>
            <p:nvGraphicFramePr>
              <p:cNvPr id="53" name="3D 模型 52">
                <a:extLst>
                  <a:ext uri="{FF2B5EF4-FFF2-40B4-BE49-F238E27FC236}">
                    <a16:creationId xmlns:a16="http://schemas.microsoft.com/office/drawing/2014/main" id="{F86D57B7-897A-4297-B829-2B3C5B5AD48B}"/>
                  </a:ext>
                </a:extLst>
              </p:cNvPr>
              <p:cNvGraphicFramePr>
                <a:graphicFrameLocks noChangeAspect="1"/>
              </p:cNvGraphicFramePr>
              <p:nvPr>
                <p:extLst>
                  <p:ext uri="{D42A27DB-BD31-4B8C-83A1-F6EECF244321}">
                    <p14:modId xmlns:p14="http://schemas.microsoft.com/office/powerpoint/2010/main" val="1145877775"/>
                  </p:ext>
                </p:extLst>
              </p:nvPr>
            </p:nvGraphicFramePr>
            <p:xfrm>
              <a:off x="956204" y="2498649"/>
              <a:ext cx="596036" cy="597615"/>
            </p:xfrm>
            <a:graphic>
              <a:graphicData uri="http://schemas.microsoft.com/office/drawing/2017/model3d">
                <am3d:model3d r:embed="rId23">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24"/>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 模型 52">
                <a:extLst>
                  <a:ext uri="{FF2B5EF4-FFF2-40B4-BE49-F238E27FC236}">
                    <a16:creationId xmlns:a16="http://schemas.microsoft.com/office/drawing/2014/main" id="{F86D57B7-897A-4297-B829-2B3C5B5AD48B}"/>
                  </a:ext>
                </a:extLst>
              </p:cNvPr>
              <p:cNvPicPr>
                <a:picLocks noGrp="1" noRot="1" noChangeAspect="1" noMove="1" noResize="1" noEditPoints="1" noAdjustHandles="1" noChangeArrowheads="1" noChangeShapeType="1" noCrop="1"/>
              </p:cNvPicPr>
              <p:nvPr/>
            </p:nvPicPr>
            <p:blipFill>
              <a:blip r:embed="rId25"/>
              <a:stretch>
                <a:fillRect/>
              </a:stretch>
            </p:blipFill>
            <p:spPr>
              <a:xfrm>
                <a:off x="956204" y="2498649"/>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54" name="3D 模型 53">
                <a:extLst>
                  <a:ext uri="{FF2B5EF4-FFF2-40B4-BE49-F238E27FC236}">
                    <a16:creationId xmlns:a16="http://schemas.microsoft.com/office/drawing/2014/main" id="{2F192F3E-3C95-495A-83AB-7B5CF0727287}"/>
                  </a:ext>
                </a:extLst>
              </p:cNvPr>
              <p:cNvGraphicFramePr>
                <a:graphicFrameLocks noChangeAspect="1"/>
              </p:cNvGraphicFramePr>
              <p:nvPr>
                <p:extLst>
                  <p:ext uri="{D42A27DB-BD31-4B8C-83A1-F6EECF244321}">
                    <p14:modId xmlns:p14="http://schemas.microsoft.com/office/powerpoint/2010/main" val="1834443391"/>
                  </p:ext>
                </p:extLst>
              </p:nvPr>
            </p:nvGraphicFramePr>
            <p:xfrm>
              <a:off x="2749493" y="3508177"/>
              <a:ext cx="596035" cy="597614"/>
            </p:xfrm>
            <a:graphic>
              <a:graphicData uri="http://schemas.microsoft.com/office/drawing/2017/model3d">
                <am3d:model3d r:embed="rId2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24"/>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 模型 53">
                <a:extLst>
                  <a:ext uri="{FF2B5EF4-FFF2-40B4-BE49-F238E27FC236}">
                    <a16:creationId xmlns:a16="http://schemas.microsoft.com/office/drawing/2014/main" id="{2F192F3E-3C95-495A-83AB-7B5CF0727287}"/>
                  </a:ext>
                </a:extLst>
              </p:cNvPr>
              <p:cNvPicPr>
                <a:picLocks noGrp="1" noRot="1" noChangeAspect="1" noMove="1" noResize="1" noEditPoints="1" noAdjustHandles="1" noChangeArrowheads="1" noChangeShapeType="1" noCrop="1"/>
              </p:cNvPicPr>
              <p:nvPr/>
            </p:nvPicPr>
            <p:blipFill>
              <a:blip r:embed="rId25"/>
              <a:stretch>
                <a:fillRect/>
              </a:stretch>
            </p:blipFill>
            <p:spPr>
              <a:xfrm>
                <a:off x="2749493" y="3508177"/>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55" name="3D 模型 54">
                <a:extLst>
                  <a:ext uri="{FF2B5EF4-FFF2-40B4-BE49-F238E27FC236}">
                    <a16:creationId xmlns:a16="http://schemas.microsoft.com/office/drawing/2014/main" id="{101B4F4B-357D-4245-9091-E49F843D86CB}"/>
                  </a:ext>
                </a:extLst>
              </p:cNvPr>
              <p:cNvGraphicFramePr>
                <a:graphicFrameLocks noChangeAspect="1"/>
              </p:cNvGraphicFramePr>
              <p:nvPr>
                <p:extLst>
                  <p:ext uri="{D42A27DB-BD31-4B8C-83A1-F6EECF244321}">
                    <p14:modId xmlns:p14="http://schemas.microsoft.com/office/powerpoint/2010/main" val="2103542985"/>
                  </p:ext>
                </p:extLst>
              </p:nvPr>
            </p:nvGraphicFramePr>
            <p:xfrm>
              <a:off x="956205" y="4548340"/>
              <a:ext cx="596035" cy="597614"/>
            </p:xfrm>
            <a:graphic>
              <a:graphicData uri="http://schemas.microsoft.com/office/drawing/2017/model3d">
                <am3d:model3d r:embed="rId2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25"/>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5" name="3D 模型 54">
                <a:extLst>
                  <a:ext uri="{FF2B5EF4-FFF2-40B4-BE49-F238E27FC236}">
                    <a16:creationId xmlns:a16="http://schemas.microsoft.com/office/drawing/2014/main" id="{101B4F4B-357D-4245-9091-E49F843D86CB}"/>
                  </a:ext>
                </a:extLst>
              </p:cNvPr>
              <p:cNvPicPr>
                <a:picLocks noGrp="1" noRot="1" noChangeAspect="1" noMove="1" noResize="1" noEditPoints="1" noAdjustHandles="1" noChangeArrowheads="1" noChangeShapeType="1" noCrop="1"/>
              </p:cNvPicPr>
              <p:nvPr/>
            </p:nvPicPr>
            <p:blipFill>
              <a:blip r:embed="rId25"/>
              <a:stretch>
                <a:fillRect/>
              </a:stretch>
            </p:blipFill>
            <p:spPr>
              <a:xfrm>
                <a:off x="956205" y="4548340"/>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4A22FD72-1035-41A0-B394-DE6A6E68C4E6}"/>
                  </a:ext>
                </a:extLst>
              </p:cNvPr>
              <p:cNvSpPr txBox="1"/>
              <p:nvPr/>
            </p:nvSpPr>
            <p:spPr>
              <a:xfrm>
                <a:off x="1125753" y="2610052"/>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56" name="文本框 55">
                <a:extLst>
                  <a:ext uri="{FF2B5EF4-FFF2-40B4-BE49-F238E27FC236}">
                    <a16:creationId xmlns:a16="http://schemas.microsoft.com/office/drawing/2014/main" id="{4A22FD72-1035-41A0-B394-DE6A6E68C4E6}"/>
                  </a:ext>
                </a:extLst>
              </p:cNvPr>
              <p:cNvSpPr txBox="1">
                <a:spLocks noRot="1" noChangeAspect="1" noMove="1" noResize="1" noEditPoints="1" noAdjustHandles="1" noChangeArrowheads="1" noChangeShapeType="1" noTextEdit="1"/>
              </p:cNvSpPr>
              <p:nvPr/>
            </p:nvSpPr>
            <p:spPr>
              <a:xfrm>
                <a:off x="1125753" y="2610052"/>
                <a:ext cx="238848" cy="369332"/>
              </a:xfrm>
              <a:prstGeom prst="rect">
                <a:avLst/>
              </a:prstGeom>
              <a:blipFill>
                <a:blip r:embed="rId26"/>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C1A129A4-15F8-43E3-AF01-7896E3263E0F}"/>
                  </a:ext>
                </a:extLst>
              </p:cNvPr>
              <p:cNvSpPr txBox="1"/>
              <p:nvPr/>
            </p:nvSpPr>
            <p:spPr>
              <a:xfrm>
                <a:off x="1125753" y="4662481"/>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57" name="文本框 56">
                <a:extLst>
                  <a:ext uri="{FF2B5EF4-FFF2-40B4-BE49-F238E27FC236}">
                    <a16:creationId xmlns:a16="http://schemas.microsoft.com/office/drawing/2014/main" id="{C1A129A4-15F8-43E3-AF01-7896E3263E0F}"/>
                  </a:ext>
                </a:extLst>
              </p:cNvPr>
              <p:cNvSpPr txBox="1">
                <a:spLocks noRot="1" noChangeAspect="1" noMove="1" noResize="1" noEditPoints="1" noAdjustHandles="1" noChangeArrowheads="1" noChangeShapeType="1" noTextEdit="1"/>
              </p:cNvSpPr>
              <p:nvPr/>
            </p:nvSpPr>
            <p:spPr>
              <a:xfrm>
                <a:off x="1125753" y="4662481"/>
                <a:ext cx="238848" cy="369332"/>
              </a:xfrm>
              <a:prstGeom prst="rect">
                <a:avLst/>
              </a:prstGeom>
              <a:blipFill>
                <a:blip r:embed="rId27"/>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3C8BC76D-0C57-48DA-BAB3-BF065C91D687}"/>
                  </a:ext>
                </a:extLst>
              </p:cNvPr>
              <p:cNvSpPr txBox="1"/>
              <p:nvPr/>
            </p:nvSpPr>
            <p:spPr>
              <a:xfrm>
                <a:off x="2933328" y="3619579"/>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58" name="文本框 57">
                <a:extLst>
                  <a:ext uri="{FF2B5EF4-FFF2-40B4-BE49-F238E27FC236}">
                    <a16:creationId xmlns:a16="http://schemas.microsoft.com/office/drawing/2014/main" id="{3C8BC76D-0C57-48DA-BAB3-BF065C91D687}"/>
                  </a:ext>
                </a:extLst>
              </p:cNvPr>
              <p:cNvSpPr txBox="1">
                <a:spLocks noRot="1" noChangeAspect="1" noMove="1" noResize="1" noEditPoints="1" noAdjustHandles="1" noChangeArrowheads="1" noChangeShapeType="1" noTextEdit="1"/>
              </p:cNvSpPr>
              <p:nvPr/>
            </p:nvSpPr>
            <p:spPr>
              <a:xfrm>
                <a:off x="2933328" y="3619579"/>
                <a:ext cx="238848" cy="369332"/>
              </a:xfrm>
              <a:prstGeom prst="rect">
                <a:avLst/>
              </a:prstGeom>
              <a:blipFill>
                <a:blip r:embed="rId28"/>
                <a:stretch>
                  <a:fillRect l="-28205" r="-33333"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TextBox 5">
                <a:extLst>
                  <a:ext uri="{FF2B5EF4-FFF2-40B4-BE49-F238E27FC236}">
                    <a16:creationId xmlns:a16="http://schemas.microsoft.com/office/drawing/2014/main" id="{86DF3697-A388-4F15-AF04-57822C2FBE89}"/>
                  </a:ext>
                </a:extLst>
              </p:cNvPr>
              <p:cNvSpPr txBox="1"/>
              <p:nvPr/>
            </p:nvSpPr>
            <p:spPr>
              <a:xfrm>
                <a:off x="4751507" y="3524868"/>
                <a:ext cx="2999357"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Counting variable </a:t>
                </a:r>
                <a14:m>
                  <m:oMath xmlns:m="http://schemas.openxmlformats.org/officeDocument/2006/math">
                    <m:sSub>
                      <m:sSubPr>
                        <m:ctrlPr>
                          <a:rPr lang="en-US" sz="1800"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𝐶</m:t>
                        </m:r>
                      </m:e>
                      <m:sub>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sz="1800" b="0" i="1" smtClean="0">
                            <a:latin typeface="Cambria Math" panose="02040503050406030204" pitchFamily="18" charset="0"/>
                            <a:ea typeface="Helvetica Neue" panose="02000503000000020004" pitchFamily="2" charset="0"/>
                            <a:cs typeface="Helvetica Neue" panose="02000503000000020004" pitchFamily="2" charset="0"/>
                          </a:rPr>
                        </m:ctrlPr>
                      </m:dPr>
                      <m:e>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𝑡</m:t>
                        </m:r>
                      </m:e>
                    </m:d>
                  </m:oMath>
                </a14:m>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Choice>
        <mc:Fallback xmlns="">
          <p:sp>
            <p:nvSpPr>
              <p:cNvPr id="36" name="TextBox 5">
                <a:extLst>
                  <a:ext uri="{FF2B5EF4-FFF2-40B4-BE49-F238E27FC236}">
                    <a16:creationId xmlns:a16="http://schemas.microsoft.com/office/drawing/2014/main" id="{86DF3697-A388-4F15-AF04-57822C2FBE89}"/>
                  </a:ext>
                </a:extLst>
              </p:cNvPr>
              <p:cNvSpPr txBox="1">
                <a:spLocks noRot="1" noChangeAspect="1" noMove="1" noResize="1" noEditPoints="1" noAdjustHandles="1" noChangeArrowheads="1" noChangeShapeType="1" noTextEdit="1"/>
              </p:cNvSpPr>
              <p:nvPr/>
            </p:nvSpPr>
            <p:spPr>
              <a:xfrm>
                <a:off x="4751507" y="3524868"/>
                <a:ext cx="2999357" cy="399775"/>
              </a:xfrm>
              <a:prstGeom prst="rect">
                <a:avLst/>
              </a:prstGeom>
              <a:blipFill>
                <a:blip r:embed="rId29"/>
                <a:stretch>
                  <a:fillRect t="-15152" b="-7576"/>
                </a:stretch>
              </a:blipFill>
            </p:spPr>
            <p:txBody>
              <a:bodyPr/>
              <a:lstStyle/>
              <a:p>
                <a:r>
                  <a:rPr lang="zh-CN" altLang="en-US">
                    <a:noFill/>
                  </a:rPr>
                  <a:t> </a:t>
                </a:r>
              </a:p>
            </p:txBody>
          </p:sp>
        </mc:Fallback>
      </mc:AlternateContent>
      <p:sp>
        <p:nvSpPr>
          <p:cNvPr id="76" name="矩形 75">
            <a:extLst>
              <a:ext uri="{FF2B5EF4-FFF2-40B4-BE49-F238E27FC236}">
                <a16:creationId xmlns:a16="http://schemas.microsoft.com/office/drawing/2014/main" id="{FF077A00-4AEA-45FE-B474-54C0769CE23B}"/>
              </a:ext>
            </a:extLst>
          </p:cNvPr>
          <p:cNvSpPr/>
          <p:nvPr/>
        </p:nvSpPr>
        <p:spPr>
          <a:xfrm>
            <a:off x="3968865" y="3781050"/>
            <a:ext cx="4485132" cy="332862"/>
          </a:xfrm>
          <a:prstGeom prst="rect">
            <a:avLst/>
          </a:prstGeom>
        </p:spPr>
        <p:txBody>
          <a:bodyPr/>
          <a:lstStyle/>
          <a:p>
            <a:pPr algn="ctr" defTabSz="914400">
              <a:lnSpc>
                <a:spcPct val="90000"/>
              </a:lnSpc>
              <a:spcBef>
                <a:spcPct val="0"/>
              </a:spcBef>
            </a:pPr>
            <a:r>
              <a:rPr lang="en-US" altLang="zh-CN" b="1" dirty="0">
                <a:latin typeface="HelveticaNeueLT Std" panose="020B0604020202020204" pitchFamily="34" charset="0"/>
              </a:rPr>
              <a:t>remembers how many spikes a neuron receives since its last spike</a:t>
            </a:r>
            <a:endParaRPr lang="en-US" altLang="zh-CN" dirty="0">
              <a:latin typeface="HelveticaNeueLT Std" panose="020B0604020202020204" pitchFamily="34" charset="0"/>
            </a:endParaRPr>
          </a:p>
        </p:txBody>
      </p:sp>
    </p:spTree>
    <p:extLst>
      <p:ext uri="{BB962C8B-B14F-4D97-AF65-F5344CB8AC3E}">
        <p14:creationId xmlns:p14="http://schemas.microsoft.com/office/powerpoint/2010/main" val="20940563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7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17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Linear Counting Neurons</a:t>
            </a:r>
            <a:endParaRPr lang="zh-CN" altLang="en-US" dirty="0"/>
          </a:p>
        </p:txBody>
      </p:sp>
      <p:grpSp>
        <p:nvGrpSpPr>
          <p:cNvPr id="17" name="组合 16">
            <a:extLst>
              <a:ext uri="{FF2B5EF4-FFF2-40B4-BE49-F238E27FC236}">
                <a16:creationId xmlns:a16="http://schemas.microsoft.com/office/drawing/2014/main" id="{AC3D6A9F-A063-4808-AB02-D6DBEB769693}"/>
              </a:ext>
            </a:extLst>
          </p:cNvPr>
          <p:cNvGrpSpPr/>
          <p:nvPr/>
        </p:nvGrpSpPr>
        <p:grpSpPr>
          <a:xfrm>
            <a:off x="4837139" y="2337956"/>
            <a:ext cx="2825778" cy="737523"/>
            <a:chOff x="4911363" y="4882293"/>
            <a:chExt cx="2825778" cy="737523"/>
          </a:xfrm>
        </p:grpSpPr>
        <p:sp>
          <p:nvSpPr>
            <p:cNvPr id="37" name="TextBox 5">
              <a:extLst>
                <a:ext uri="{FF2B5EF4-FFF2-40B4-BE49-F238E27FC236}">
                  <a16:creationId xmlns:a16="http://schemas.microsoft.com/office/drawing/2014/main" id="{2519A6F8-C863-4542-81CB-FC44805AE8BF}"/>
                </a:ext>
              </a:extLst>
            </p:cNvPr>
            <p:cNvSpPr txBox="1"/>
            <p:nvPr/>
          </p:nvSpPr>
          <p:spPr>
            <a:xfrm>
              <a:off x="4911363" y="4882293"/>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Stochastic intensity</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5A0B02B9-037F-4D37-9E85-499FA3B4F84C}"/>
                    </a:ext>
                  </a:extLst>
                </p:cNvPr>
                <p:cNvSpPr/>
                <p:nvPr/>
              </p:nvSpPr>
              <p:spPr>
                <a:xfrm>
                  <a:off x="5268802" y="5250484"/>
                  <a:ext cx="21108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𝜆</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i="1">
                            <a:latin typeface="Cambria Math" panose="02040503050406030204" pitchFamily="18" charset="0"/>
                            <a:ea typeface="Helvetica Neue" panose="02000503000000020004" pitchFamily="2" charset="0"/>
                            <a:cs typeface="Helvetica Neue" panose="02000503000000020004" pitchFamily="2" charset="0"/>
                          </a:rPr>
                          <m:t>=</m:t>
                        </m:r>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𝑏</m:t>
                        </m:r>
                        <m:r>
                          <a:rPr lang="en-US" altLang="zh-CN" i="1">
                            <a:latin typeface="Cambria Math" panose="02040503050406030204" pitchFamily="18" charset="0"/>
                            <a:ea typeface="Helvetica Neue" panose="02000503000000020004" pitchFamily="2" charset="0"/>
                            <a:cs typeface="Helvetica Neue" panose="02000503000000020004" pitchFamily="2" charset="0"/>
                          </a:rPr>
                          <m:t>+</m:t>
                        </m:r>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𝜇</m:t>
                        </m:r>
                        <m:sSub>
                          <m:sSub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oMath>
                    </m:oMathPara>
                  </a14:m>
                  <a:endParaRPr lang="zh-CN" altLang="en-US" dirty="0"/>
                </a:p>
              </p:txBody>
            </p:sp>
          </mc:Choice>
          <mc:Fallback xmlns="">
            <p:sp>
              <p:nvSpPr>
                <p:cNvPr id="5" name="矩形 4">
                  <a:extLst>
                    <a:ext uri="{FF2B5EF4-FFF2-40B4-BE49-F238E27FC236}">
                      <a16:creationId xmlns:a16="http://schemas.microsoft.com/office/drawing/2014/main" id="{5A0B02B9-037F-4D37-9E85-499FA3B4F84C}"/>
                    </a:ext>
                  </a:extLst>
                </p:cNvPr>
                <p:cNvSpPr>
                  <a:spLocks noRot="1" noChangeAspect="1" noMove="1" noResize="1" noEditPoints="1" noAdjustHandles="1" noChangeArrowheads="1" noChangeShapeType="1" noTextEdit="1"/>
                </p:cNvSpPr>
                <p:nvPr/>
              </p:nvSpPr>
              <p:spPr>
                <a:xfrm>
                  <a:off x="5268802" y="5250484"/>
                  <a:ext cx="2110899" cy="369332"/>
                </a:xfrm>
                <a:prstGeom prst="rect">
                  <a:avLst/>
                </a:prstGeom>
                <a:blipFill>
                  <a:blip r:embed="rId3"/>
                  <a:stretch>
                    <a:fillRect b="-3279"/>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85" name="矩形 84">
                <a:extLst>
                  <a:ext uri="{FF2B5EF4-FFF2-40B4-BE49-F238E27FC236}">
                    <a16:creationId xmlns:a16="http://schemas.microsoft.com/office/drawing/2014/main" id="{58FDB86A-CD83-411C-AF3A-1CABEC4C4500}"/>
                  </a:ext>
                </a:extLst>
              </p:cNvPr>
              <p:cNvSpPr/>
              <p:nvPr/>
            </p:nvSpPr>
            <p:spPr>
              <a:xfrm>
                <a:off x="1858616" y="1252062"/>
                <a:ext cx="5427010" cy="332862"/>
              </a:xfrm>
              <a:prstGeom prst="rect">
                <a:avLst/>
              </a:prstGeom>
            </p:spPr>
            <p:txBody>
              <a:bodyPr/>
              <a:lstStyle/>
              <a:p>
                <a:pPr algn="ctr" defTabSz="914400">
                  <a:lnSpc>
                    <a:spcPct val="90000"/>
                  </a:lnSpc>
                  <a:spcBef>
                    <a:spcPct val="0"/>
                  </a:spcBef>
                </a:pPr>
                <a14:m>
                  <m:oMath xmlns:m="http://schemas.openxmlformats.org/officeDocument/2006/math">
                    <m:r>
                      <a:rPr lang="en-US" altLang="zh-CN" b="0" i="1" smtClean="0">
                        <a:latin typeface="Cambria Math" panose="02040503050406030204" pitchFamily="18" charset="0"/>
                      </a:rPr>
                      <m:t>𝐾</m:t>
                    </m:r>
                  </m:oMath>
                </a14:m>
                <a:r>
                  <a:rPr lang="zh-CN" altLang="en-US" b="1" dirty="0">
                    <a:latin typeface="HelveticaNeueLT Std" panose="020B0604020202020204" pitchFamily="34" charset="0"/>
                  </a:rPr>
                  <a:t> </a:t>
                </a:r>
                <a:r>
                  <a:rPr lang="en-US" altLang="zh-CN" b="1" dirty="0">
                    <a:latin typeface="HelveticaNeueLT Std" panose="020B0604020202020204" pitchFamily="34" charset="0"/>
                  </a:rPr>
                  <a:t>fully connected </a:t>
                </a:r>
                <a:r>
                  <a:rPr lang="en-US" altLang="zh-CN" b="1" i="1" dirty="0">
                    <a:solidFill>
                      <a:srgbClr val="DB560B"/>
                    </a:solidFill>
                    <a:latin typeface="HelveticaNeueLT Std" panose="020B0604020202020204" pitchFamily="34" charset="0"/>
                  </a:rPr>
                  <a:t>excitatory</a:t>
                </a:r>
                <a:r>
                  <a:rPr lang="en-US" altLang="zh-CN" b="1" dirty="0">
                    <a:latin typeface="HelveticaNeueLT Std" panose="020B0604020202020204" pitchFamily="34" charset="0"/>
                  </a:rPr>
                  <a:t> neurons, homogeneous synaptic strength </a:t>
                </a:r>
                <a14:m>
                  <m:oMath xmlns:m="http://schemas.openxmlformats.org/officeDocument/2006/math">
                    <m:r>
                      <a:rPr lang="en-US" altLang="zh-CN" b="0" i="1" smtClean="0">
                        <a:latin typeface="Cambria Math" panose="02040503050406030204" pitchFamily="18" charset="0"/>
                      </a:rPr>
                      <m:t>𝜇</m:t>
                    </m:r>
                  </m:oMath>
                </a14:m>
                <a:endParaRPr lang="en-US" altLang="zh-CN" dirty="0">
                  <a:latin typeface="HelveticaNeueLT Std" panose="020B0604020202020204" pitchFamily="34" charset="0"/>
                </a:endParaRPr>
              </a:p>
            </p:txBody>
          </p:sp>
        </mc:Choice>
        <mc:Fallback xmlns="">
          <p:sp>
            <p:nvSpPr>
              <p:cNvPr id="85" name="矩形 84">
                <a:extLst>
                  <a:ext uri="{FF2B5EF4-FFF2-40B4-BE49-F238E27FC236}">
                    <a16:creationId xmlns:a16="http://schemas.microsoft.com/office/drawing/2014/main" id="{58FDB86A-CD83-411C-AF3A-1CABEC4C4500}"/>
                  </a:ext>
                </a:extLst>
              </p:cNvPr>
              <p:cNvSpPr>
                <a:spLocks noRot="1" noChangeAspect="1" noMove="1" noResize="1" noEditPoints="1" noAdjustHandles="1" noChangeArrowheads="1" noChangeShapeType="1" noTextEdit="1"/>
              </p:cNvSpPr>
              <p:nvPr/>
            </p:nvSpPr>
            <p:spPr>
              <a:xfrm>
                <a:off x="1858616" y="1252062"/>
                <a:ext cx="5427010" cy="332862"/>
              </a:xfrm>
              <a:prstGeom prst="rect">
                <a:avLst/>
              </a:prstGeom>
              <a:blipFill>
                <a:blip r:embed="rId4"/>
                <a:stretch>
                  <a:fillRect t="-18182" b="-103636"/>
                </a:stretch>
              </a:blipFill>
            </p:spPr>
            <p:txBody>
              <a:bodyPr/>
              <a:lstStyle/>
              <a:p>
                <a:r>
                  <a:rPr lang="zh-CN" altLang="en-US">
                    <a:noFill/>
                  </a:rPr>
                  <a:t> </a:t>
                </a:r>
              </a:p>
            </p:txBody>
          </p:sp>
        </mc:Fallback>
      </mc:AlternateContent>
      <p:grpSp>
        <p:nvGrpSpPr>
          <p:cNvPr id="29" name="组合 28">
            <a:extLst>
              <a:ext uri="{FF2B5EF4-FFF2-40B4-BE49-F238E27FC236}">
                <a16:creationId xmlns:a16="http://schemas.microsoft.com/office/drawing/2014/main" id="{18CAD22B-B642-4C00-BC45-F936D89D6798}"/>
              </a:ext>
            </a:extLst>
          </p:cNvPr>
          <p:cNvGrpSpPr/>
          <p:nvPr/>
        </p:nvGrpSpPr>
        <p:grpSpPr>
          <a:xfrm>
            <a:off x="-3417561" y="-1364218"/>
            <a:ext cx="9340135" cy="10387884"/>
            <a:chOff x="-816297" y="-2745239"/>
            <a:chExt cx="9340135" cy="10387884"/>
          </a:xfrm>
        </p:grpSpPr>
        <p:grpSp>
          <p:nvGrpSpPr>
            <p:cNvPr id="30" name="组合 29">
              <a:extLst>
                <a:ext uri="{FF2B5EF4-FFF2-40B4-BE49-F238E27FC236}">
                  <a16:creationId xmlns:a16="http://schemas.microsoft.com/office/drawing/2014/main" id="{4248B52D-8DA4-4FC2-A417-CF735F7B5043}"/>
                </a:ext>
              </a:extLst>
            </p:cNvPr>
            <p:cNvGrpSpPr/>
            <p:nvPr/>
          </p:nvGrpSpPr>
          <p:grpSpPr>
            <a:xfrm rot="7156578">
              <a:off x="89253" y="-534362"/>
              <a:ext cx="9340135" cy="4918381"/>
              <a:chOff x="-816297" y="-7789"/>
              <a:chExt cx="9340135" cy="4918381"/>
            </a:xfrm>
          </p:grpSpPr>
          <p:sp>
            <p:nvSpPr>
              <p:cNvPr id="51" name="弧形 50">
                <a:extLst>
                  <a:ext uri="{FF2B5EF4-FFF2-40B4-BE49-F238E27FC236}">
                    <a16:creationId xmlns:a16="http://schemas.microsoft.com/office/drawing/2014/main" id="{CD426AF3-C80F-42BF-9133-971CE0BF4FD2}"/>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52" name="弧形 51">
                <a:extLst>
                  <a:ext uri="{FF2B5EF4-FFF2-40B4-BE49-F238E27FC236}">
                    <a16:creationId xmlns:a16="http://schemas.microsoft.com/office/drawing/2014/main" id="{55C5B983-8DFD-42D4-ACC9-2364143D5BF9}"/>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1" name="组合 30">
              <a:extLst>
                <a:ext uri="{FF2B5EF4-FFF2-40B4-BE49-F238E27FC236}">
                  <a16:creationId xmlns:a16="http://schemas.microsoft.com/office/drawing/2014/main" id="{082467A2-D63E-47AC-B8F1-D080566139D8}"/>
                </a:ext>
              </a:extLst>
            </p:cNvPr>
            <p:cNvGrpSpPr/>
            <p:nvPr/>
          </p:nvGrpSpPr>
          <p:grpSpPr>
            <a:xfrm rot="3416954">
              <a:off x="78616" y="513387"/>
              <a:ext cx="9340135" cy="4918381"/>
              <a:chOff x="-816297" y="-7789"/>
              <a:chExt cx="9340135" cy="4918381"/>
            </a:xfrm>
          </p:grpSpPr>
          <p:sp>
            <p:nvSpPr>
              <p:cNvPr id="49" name="弧形 48">
                <a:extLst>
                  <a:ext uri="{FF2B5EF4-FFF2-40B4-BE49-F238E27FC236}">
                    <a16:creationId xmlns:a16="http://schemas.microsoft.com/office/drawing/2014/main" id="{924C730A-61B4-433D-B840-AA99ED44AF4E}"/>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50" name="弧形 49">
                <a:extLst>
                  <a:ext uri="{FF2B5EF4-FFF2-40B4-BE49-F238E27FC236}">
                    <a16:creationId xmlns:a16="http://schemas.microsoft.com/office/drawing/2014/main" id="{DCE56BBB-5739-4CE9-8B72-635546AC8856}"/>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E90ED0C9-3B93-40D2-90DA-35A48E480DDB}"/>
                </a:ext>
              </a:extLst>
            </p:cNvPr>
            <p:cNvGrpSpPr/>
            <p:nvPr/>
          </p:nvGrpSpPr>
          <p:grpSpPr>
            <a:xfrm>
              <a:off x="-816297" y="-7789"/>
              <a:ext cx="9340135" cy="4918381"/>
              <a:chOff x="-816297" y="-7789"/>
              <a:chExt cx="9340135" cy="4918381"/>
            </a:xfrm>
          </p:grpSpPr>
          <p:sp>
            <p:nvSpPr>
              <p:cNvPr id="47" name="弧形 46">
                <a:extLst>
                  <a:ext uri="{FF2B5EF4-FFF2-40B4-BE49-F238E27FC236}">
                    <a16:creationId xmlns:a16="http://schemas.microsoft.com/office/drawing/2014/main" id="{B6D14354-260C-4CE2-9C37-E7868BAE7D48}"/>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8" name="弧形 47">
                <a:extLst>
                  <a:ext uri="{FF2B5EF4-FFF2-40B4-BE49-F238E27FC236}">
                    <a16:creationId xmlns:a16="http://schemas.microsoft.com/office/drawing/2014/main" id="{A8A840D4-872F-4B5C-AB46-39DB5966EFB9}"/>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05D29072-8195-4A15-9C60-E5CFE7132E6C}"/>
                    </a:ext>
                  </a:extLst>
                </p:cNvPr>
                <p:cNvSpPr txBox="1"/>
                <p:nvPr/>
              </p:nvSpPr>
              <p:spPr>
                <a:xfrm>
                  <a:off x="3732728" y="2232192"/>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21" name="文本框 20">
                  <a:extLst>
                    <a:ext uri="{FF2B5EF4-FFF2-40B4-BE49-F238E27FC236}">
                      <a16:creationId xmlns:a16="http://schemas.microsoft.com/office/drawing/2014/main" id="{0902C5F4-A584-4328-9510-8376E63E83E6}"/>
                    </a:ext>
                  </a:extLst>
                </p:cNvPr>
                <p:cNvSpPr txBox="1">
                  <a:spLocks noRot="1" noChangeAspect="1" noMove="1" noResize="1" noEditPoints="1" noAdjustHandles="1" noChangeArrowheads="1" noChangeShapeType="1" noTextEdit="1"/>
                </p:cNvSpPr>
                <p:nvPr/>
              </p:nvSpPr>
              <p:spPr>
                <a:xfrm>
                  <a:off x="3732728" y="2232192"/>
                  <a:ext cx="245516" cy="369332"/>
                </a:xfrm>
                <a:prstGeom prst="rect">
                  <a:avLst/>
                </a:prstGeom>
                <a:blipFill>
                  <a:blip r:embed="rId20"/>
                  <a:stretch>
                    <a:fillRect l="-27500" r="-275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FE70AA6F-E31F-4902-AE0B-2AB4DA004BE7}"/>
                    </a:ext>
                  </a:extLst>
                </p:cNvPr>
                <p:cNvSpPr txBox="1"/>
                <p:nvPr/>
              </p:nvSpPr>
              <p:spPr>
                <a:xfrm>
                  <a:off x="4669122" y="2727001"/>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3" name="文本框 32">
                  <a:extLst>
                    <a:ext uri="{FF2B5EF4-FFF2-40B4-BE49-F238E27FC236}">
                      <a16:creationId xmlns:a16="http://schemas.microsoft.com/office/drawing/2014/main" id="{F4B20B8D-5CCB-4BAE-BF37-F1CA4551F35B}"/>
                    </a:ext>
                  </a:extLst>
                </p:cNvPr>
                <p:cNvSpPr txBox="1">
                  <a:spLocks noRot="1" noChangeAspect="1" noMove="1" noResize="1" noEditPoints="1" noAdjustHandles="1" noChangeArrowheads="1" noChangeShapeType="1" noTextEdit="1"/>
                </p:cNvSpPr>
                <p:nvPr/>
              </p:nvSpPr>
              <p:spPr>
                <a:xfrm>
                  <a:off x="4669122" y="2727001"/>
                  <a:ext cx="245516" cy="369332"/>
                </a:xfrm>
                <a:prstGeom prst="rect">
                  <a:avLst/>
                </a:prstGeom>
                <a:blipFill>
                  <a:blip r:embed="rId21"/>
                  <a:stretch>
                    <a:fillRect l="-30000" r="-250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0CD52210-5D84-4778-9C40-0AAE261A53DA}"/>
                    </a:ext>
                  </a:extLst>
                </p:cNvPr>
                <p:cNvSpPr txBox="1"/>
                <p:nvPr/>
              </p:nvSpPr>
              <p:spPr>
                <a:xfrm>
                  <a:off x="4638419" y="1681720"/>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5" name="文本框 34">
                  <a:extLst>
                    <a:ext uri="{FF2B5EF4-FFF2-40B4-BE49-F238E27FC236}">
                      <a16:creationId xmlns:a16="http://schemas.microsoft.com/office/drawing/2014/main" id="{691C3FEE-C9FD-4219-B7F9-C38BD144C803}"/>
                    </a:ext>
                  </a:extLst>
                </p:cNvPr>
                <p:cNvSpPr txBox="1">
                  <a:spLocks noRot="1" noChangeAspect="1" noMove="1" noResize="1" noEditPoints="1" noAdjustHandles="1" noChangeArrowheads="1" noChangeShapeType="1" noTextEdit="1"/>
                </p:cNvSpPr>
                <p:nvPr/>
              </p:nvSpPr>
              <p:spPr>
                <a:xfrm>
                  <a:off x="4638419" y="1681720"/>
                  <a:ext cx="245516" cy="369332"/>
                </a:xfrm>
                <a:prstGeom prst="rect">
                  <a:avLst/>
                </a:prstGeom>
                <a:blipFill>
                  <a:blip r:embed="rId22"/>
                  <a:stretch>
                    <a:fillRect l="-30000" r="-25000" b="-22951"/>
                  </a:stretch>
                </a:blipFill>
              </p:spPr>
              <p:txBody>
                <a:bodyPr/>
                <a:lstStyle/>
                <a:p>
                  <a:r>
                    <a:rPr lang="zh-CN" altLang="en-US">
                      <a:noFill/>
                    </a:rPr>
                    <a:t> </a:t>
                  </a:r>
                </a:p>
              </p:txBody>
            </p:sp>
          </mc:Fallback>
        </mc:AlternateContent>
      </p:grpSp>
      <mc:AlternateContent xmlns:mc="http://schemas.openxmlformats.org/markup-compatibility/2006" xmlns:am3d="http://schemas.microsoft.com/office/drawing/2017/model3d">
        <mc:Choice Requires="am3d">
          <p:graphicFrame>
            <p:nvGraphicFramePr>
              <p:cNvPr id="53" name="3D 模型 52">
                <a:extLst>
                  <a:ext uri="{FF2B5EF4-FFF2-40B4-BE49-F238E27FC236}">
                    <a16:creationId xmlns:a16="http://schemas.microsoft.com/office/drawing/2014/main" id="{F86D57B7-897A-4297-B829-2B3C5B5AD48B}"/>
                  </a:ext>
                </a:extLst>
              </p:cNvPr>
              <p:cNvGraphicFramePr>
                <a:graphicFrameLocks noChangeAspect="1"/>
              </p:cNvGraphicFramePr>
              <p:nvPr/>
            </p:nvGraphicFramePr>
            <p:xfrm>
              <a:off x="956204" y="2498649"/>
              <a:ext cx="596036" cy="597615"/>
            </p:xfrm>
            <a:graphic>
              <a:graphicData uri="http://schemas.microsoft.com/office/drawing/2017/model3d">
                <am3d:model3d r:embed="rId23">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24"/>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 模型 52">
                <a:extLst>
                  <a:ext uri="{FF2B5EF4-FFF2-40B4-BE49-F238E27FC236}">
                    <a16:creationId xmlns:a16="http://schemas.microsoft.com/office/drawing/2014/main" id="{F86D57B7-897A-4297-B829-2B3C5B5AD48B}"/>
                  </a:ext>
                </a:extLst>
              </p:cNvPr>
              <p:cNvPicPr>
                <a:picLocks noGrp="1" noRot="1" noChangeAspect="1" noMove="1" noResize="1" noEditPoints="1" noAdjustHandles="1" noChangeArrowheads="1" noChangeShapeType="1" noCrop="1"/>
              </p:cNvPicPr>
              <p:nvPr/>
            </p:nvPicPr>
            <p:blipFill>
              <a:blip r:embed="rId25"/>
              <a:stretch>
                <a:fillRect/>
              </a:stretch>
            </p:blipFill>
            <p:spPr>
              <a:xfrm>
                <a:off x="956204" y="2498649"/>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54" name="3D 模型 53">
                <a:extLst>
                  <a:ext uri="{FF2B5EF4-FFF2-40B4-BE49-F238E27FC236}">
                    <a16:creationId xmlns:a16="http://schemas.microsoft.com/office/drawing/2014/main" id="{2F192F3E-3C95-495A-83AB-7B5CF0727287}"/>
                  </a:ext>
                </a:extLst>
              </p:cNvPr>
              <p:cNvGraphicFramePr>
                <a:graphicFrameLocks noChangeAspect="1"/>
              </p:cNvGraphicFramePr>
              <p:nvPr/>
            </p:nvGraphicFramePr>
            <p:xfrm>
              <a:off x="2749493" y="3508177"/>
              <a:ext cx="596035" cy="597614"/>
            </p:xfrm>
            <a:graphic>
              <a:graphicData uri="http://schemas.microsoft.com/office/drawing/2017/model3d">
                <am3d:model3d r:embed="rId2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24"/>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 模型 53">
                <a:extLst>
                  <a:ext uri="{FF2B5EF4-FFF2-40B4-BE49-F238E27FC236}">
                    <a16:creationId xmlns:a16="http://schemas.microsoft.com/office/drawing/2014/main" id="{2F192F3E-3C95-495A-83AB-7B5CF0727287}"/>
                  </a:ext>
                </a:extLst>
              </p:cNvPr>
              <p:cNvPicPr>
                <a:picLocks noGrp="1" noRot="1" noChangeAspect="1" noMove="1" noResize="1" noEditPoints="1" noAdjustHandles="1" noChangeArrowheads="1" noChangeShapeType="1" noCrop="1"/>
              </p:cNvPicPr>
              <p:nvPr/>
            </p:nvPicPr>
            <p:blipFill>
              <a:blip r:embed="rId25"/>
              <a:stretch>
                <a:fillRect/>
              </a:stretch>
            </p:blipFill>
            <p:spPr>
              <a:xfrm>
                <a:off x="2749493" y="3508177"/>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55" name="3D 模型 54">
                <a:extLst>
                  <a:ext uri="{FF2B5EF4-FFF2-40B4-BE49-F238E27FC236}">
                    <a16:creationId xmlns:a16="http://schemas.microsoft.com/office/drawing/2014/main" id="{101B4F4B-357D-4245-9091-E49F843D86CB}"/>
                  </a:ext>
                </a:extLst>
              </p:cNvPr>
              <p:cNvGraphicFramePr>
                <a:graphicFrameLocks noChangeAspect="1"/>
              </p:cNvGraphicFramePr>
              <p:nvPr/>
            </p:nvGraphicFramePr>
            <p:xfrm>
              <a:off x="956205" y="4548340"/>
              <a:ext cx="596035" cy="597614"/>
            </p:xfrm>
            <a:graphic>
              <a:graphicData uri="http://schemas.microsoft.com/office/drawing/2017/model3d">
                <am3d:model3d r:embed="rId2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24"/>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5" name="3D 模型 54">
                <a:extLst>
                  <a:ext uri="{FF2B5EF4-FFF2-40B4-BE49-F238E27FC236}">
                    <a16:creationId xmlns:a16="http://schemas.microsoft.com/office/drawing/2014/main" id="{101B4F4B-357D-4245-9091-E49F843D86CB}"/>
                  </a:ext>
                </a:extLst>
              </p:cNvPr>
              <p:cNvPicPr>
                <a:picLocks noGrp="1" noRot="1" noChangeAspect="1" noMove="1" noResize="1" noEditPoints="1" noAdjustHandles="1" noChangeArrowheads="1" noChangeShapeType="1" noCrop="1"/>
              </p:cNvPicPr>
              <p:nvPr/>
            </p:nvPicPr>
            <p:blipFill>
              <a:blip r:embed="rId25"/>
              <a:stretch>
                <a:fillRect/>
              </a:stretch>
            </p:blipFill>
            <p:spPr>
              <a:xfrm>
                <a:off x="956205" y="4548340"/>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4A22FD72-1035-41A0-B394-DE6A6E68C4E6}"/>
                  </a:ext>
                </a:extLst>
              </p:cNvPr>
              <p:cNvSpPr txBox="1"/>
              <p:nvPr/>
            </p:nvSpPr>
            <p:spPr>
              <a:xfrm>
                <a:off x="1125753" y="2610052"/>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56" name="文本框 55">
                <a:extLst>
                  <a:ext uri="{FF2B5EF4-FFF2-40B4-BE49-F238E27FC236}">
                    <a16:creationId xmlns:a16="http://schemas.microsoft.com/office/drawing/2014/main" id="{4A22FD72-1035-41A0-B394-DE6A6E68C4E6}"/>
                  </a:ext>
                </a:extLst>
              </p:cNvPr>
              <p:cNvSpPr txBox="1">
                <a:spLocks noRot="1" noChangeAspect="1" noMove="1" noResize="1" noEditPoints="1" noAdjustHandles="1" noChangeArrowheads="1" noChangeShapeType="1" noTextEdit="1"/>
              </p:cNvSpPr>
              <p:nvPr/>
            </p:nvSpPr>
            <p:spPr>
              <a:xfrm>
                <a:off x="1125753" y="2610052"/>
                <a:ext cx="238848" cy="369332"/>
              </a:xfrm>
              <a:prstGeom prst="rect">
                <a:avLst/>
              </a:prstGeom>
              <a:blipFill>
                <a:blip r:embed="rId26"/>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C1A129A4-15F8-43E3-AF01-7896E3263E0F}"/>
                  </a:ext>
                </a:extLst>
              </p:cNvPr>
              <p:cNvSpPr txBox="1"/>
              <p:nvPr/>
            </p:nvSpPr>
            <p:spPr>
              <a:xfrm>
                <a:off x="1125753" y="4662481"/>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57" name="文本框 56">
                <a:extLst>
                  <a:ext uri="{FF2B5EF4-FFF2-40B4-BE49-F238E27FC236}">
                    <a16:creationId xmlns:a16="http://schemas.microsoft.com/office/drawing/2014/main" id="{C1A129A4-15F8-43E3-AF01-7896E3263E0F}"/>
                  </a:ext>
                </a:extLst>
              </p:cNvPr>
              <p:cNvSpPr txBox="1">
                <a:spLocks noRot="1" noChangeAspect="1" noMove="1" noResize="1" noEditPoints="1" noAdjustHandles="1" noChangeArrowheads="1" noChangeShapeType="1" noTextEdit="1"/>
              </p:cNvSpPr>
              <p:nvPr/>
            </p:nvSpPr>
            <p:spPr>
              <a:xfrm>
                <a:off x="1125753" y="4662481"/>
                <a:ext cx="238848" cy="369332"/>
              </a:xfrm>
              <a:prstGeom prst="rect">
                <a:avLst/>
              </a:prstGeom>
              <a:blipFill>
                <a:blip r:embed="rId27"/>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3C8BC76D-0C57-48DA-BAB3-BF065C91D687}"/>
                  </a:ext>
                </a:extLst>
              </p:cNvPr>
              <p:cNvSpPr txBox="1"/>
              <p:nvPr/>
            </p:nvSpPr>
            <p:spPr>
              <a:xfrm>
                <a:off x="2933328" y="3619579"/>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58" name="文本框 57">
                <a:extLst>
                  <a:ext uri="{FF2B5EF4-FFF2-40B4-BE49-F238E27FC236}">
                    <a16:creationId xmlns:a16="http://schemas.microsoft.com/office/drawing/2014/main" id="{3C8BC76D-0C57-48DA-BAB3-BF065C91D687}"/>
                  </a:ext>
                </a:extLst>
              </p:cNvPr>
              <p:cNvSpPr txBox="1">
                <a:spLocks noRot="1" noChangeAspect="1" noMove="1" noResize="1" noEditPoints="1" noAdjustHandles="1" noChangeArrowheads="1" noChangeShapeType="1" noTextEdit="1"/>
              </p:cNvSpPr>
              <p:nvPr/>
            </p:nvSpPr>
            <p:spPr>
              <a:xfrm>
                <a:off x="2933328" y="3619579"/>
                <a:ext cx="238848" cy="369332"/>
              </a:xfrm>
              <a:prstGeom prst="rect">
                <a:avLst/>
              </a:prstGeom>
              <a:blipFill>
                <a:blip r:embed="rId28"/>
                <a:stretch>
                  <a:fillRect l="-28205" r="-33333" b="-6667"/>
                </a:stretch>
              </a:blipFill>
            </p:spPr>
            <p:txBody>
              <a:bodyPr/>
              <a:lstStyle/>
              <a:p>
                <a:r>
                  <a:rPr lang="zh-CN" altLang="en-US">
                    <a:noFill/>
                  </a:rPr>
                  <a:t> </a:t>
                </a:r>
              </a:p>
            </p:txBody>
          </p:sp>
        </mc:Fallback>
      </mc:AlternateContent>
      <p:grpSp>
        <p:nvGrpSpPr>
          <p:cNvPr id="16" name="组合 15">
            <a:extLst>
              <a:ext uri="{FF2B5EF4-FFF2-40B4-BE49-F238E27FC236}">
                <a16:creationId xmlns:a16="http://schemas.microsoft.com/office/drawing/2014/main" id="{9DA3BEC4-892B-435C-A4E6-CF99A1EC799D}"/>
              </a:ext>
            </a:extLst>
          </p:cNvPr>
          <p:cNvGrpSpPr/>
          <p:nvPr/>
        </p:nvGrpSpPr>
        <p:grpSpPr>
          <a:xfrm>
            <a:off x="3647298" y="3524868"/>
            <a:ext cx="5209103" cy="1693587"/>
            <a:chOff x="3784318" y="1952044"/>
            <a:chExt cx="5209103" cy="1693587"/>
          </a:xfrm>
        </p:grpSpPr>
        <mc:AlternateContent xmlns:mc="http://schemas.openxmlformats.org/markup-compatibility/2006" xmlns:a14="http://schemas.microsoft.com/office/drawing/2010/main">
          <mc:Choice Requires="a14">
            <p:sp>
              <p:nvSpPr>
                <p:cNvPr id="36" name="TextBox 5">
                  <a:extLst>
                    <a:ext uri="{FF2B5EF4-FFF2-40B4-BE49-F238E27FC236}">
                      <a16:creationId xmlns:a16="http://schemas.microsoft.com/office/drawing/2014/main" id="{86DF3697-A388-4F15-AF04-57822C2FBE89}"/>
                    </a:ext>
                  </a:extLst>
                </p:cNvPr>
                <p:cNvSpPr txBox="1"/>
                <p:nvPr/>
              </p:nvSpPr>
              <p:spPr>
                <a:xfrm>
                  <a:off x="4888527" y="1952044"/>
                  <a:ext cx="2999357"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Counting variable </a:t>
                  </a:r>
                  <a14:m>
                    <m:oMath xmlns:m="http://schemas.openxmlformats.org/officeDocument/2006/math">
                      <m:sSub>
                        <m:sSubPr>
                          <m:ctrlPr>
                            <a:rPr lang="en-US" sz="1800"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𝐶</m:t>
                          </m:r>
                        </m:e>
                        <m:sub>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sz="1800" b="0" i="1" smtClean="0">
                              <a:latin typeface="Cambria Math" panose="02040503050406030204" pitchFamily="18" charset="0"/>
                              <a:ea typeface="Helvetica Neue" panose="02000503000000020004" pitchFamily="2" charset="0"/>
                              <a:cs typeface="Helvetica Neue" panose="02000503000000020004" pitchFamily="2" charset="0"/>
                            </a:rPr>
                          </m:ctrlPr>
                        </m:dPr>
                        <m:e>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𝑡</m:t>
                          </m:r>
                        </m:e>
                      </m:d>
                    </m:oMath>
                  </a14:m>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Choice>
          <mc:Fallback xmlns="">
            <p:sp>
              <p:nvSpPr>
                <p:cNvPr id="36" name="TextBox 5">
                  <a:extLst>
                    <a:ext uri="{FF2B5EF4-FFF2-40B4-BE49-F238E27FC236}">
                      <a16:creationId xmlns:a16="http://schemas.microsoft.com/office/drawing/2014/main" id="{86DF3697-A388-4F15-AF04-57822C2FBE89}"/>
                    </a:ext>
                  </a:extLst>
                </p:cNvPr>
                <p:cNvSpPr txBox="1">
                  <a:spLocks noRot="1" noChangeAspect="1" noMove="1" noResize="1" noEditPoints="1" noAdjustHandles="1" noChangeArrowheads="1" noChangeShapeType="1" noTextEdit="1"/>
                </p:cNvSpPr>
                <p:nvPr/>
              </p:nvSpPr>
              <p:spPr>
                <a:xfrm>
                  <a:off x="4888527" y="1952044"/>
                  <a:ext cx="2999357" cy="399775"/>
                </a:xfrm>
                <a:prstGeom prst="rect">
                  <a:avLst/>
                </a:prstGeom>
                <a:blipFill>
                  <a:blip r:embed="rId29"/>
                  <a:stretch>
                    <a:fillRect t="-15152" b="-7576"/>
                  </a:stretch>
                </a:blipFill>
              </p:spPr>
              <p:txBody>
                <a:bodyPr/>
                <a:lstStyle/>
                <a:p>
                  <a:r>
                    <a:rPr lang="zh-CN" altLang="en-US">
                      <a:noFill/>
                    </a:rPr>
                    <a:t> </a:t>
                  </a:r>
                </a:p>
              </p:txBody>
            </p:sp>
          </mc:Fallback>
        </mc:AlternateContent>
        <p:grpSp>
          <p:nvGrpSpPr>
            <p:cNvPr id="15" name="组合 14">
              <a:extLst>
                <a:ext uri="{FF2B5EF4-FFF2-40B4-BE49-F238E27FC236}">
                  <a16:creationId xmlns:a16="http://schemas.microsoft.com/office/drawing/2014/main" id="{49678B17-3464-44C9-B7EC-934FF13861AA}"/>
                </a:ext>
              </a:extLst>
            </p:cNvPr>
            <p:cNvGrpSpPr/>
            <p:nvPr/>
          </p:nvGrpSpPr>
          <p:grpSpPr>
            <a:xfrm>
              <a:off x="3784318" y="2920099"/>
              <a:ext cx="2825778" cy="725532"/>
              <a:chOff x="3652699" y="2670069"/>
              <a:chExt cx="2825778" cy="725532"/>
            </a:xfrm>
          </p:grpSpPr>
          <mc:AlternateContent xmlns:mc="http://schemas.openxmlformats.org/markup-compatibility/2006" xmlns:a14="http://schemas.microsoft.com/office/drawing/2010/main">
            <mc:Choice Requires="a14">
              <p:sp>
                <p:nvSpPr>
                  <p:cNvPr id="60" name="矩形 59">
                    <a:extLst>
                      <a:ext uri="{FF2B5EF4-FFF2-40B4-BE49-F238E27FC236}">
                        <a16:creationId xmlns:a16="http://schemas.microsoft.com/office/drawing/2014/main" id="{1155D436-F28D-427D-800C-C6EE73BF4A0D}"/>
                      </a:ext>
                    </a:extLst>
                  </p:cNvPr>
                  <p:cNvSpPr/>
                  <p:nvPr/>
                </p:nvSpPr>
                <p:spPr>
                  <a:xfrm>
                    <a:off x="4103808" y="3026269"/>
                    <a:ext cx="19388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m:t>
                          </m:r>
                          <m:sSub>
                            <m:sSub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+1</m:t>
                          </m:r>
                        </m:oMath>
                      </m:oMathPara>
                    </a14:m>
                    <a:endParaRPr lang="zh-CN" altLang="en-US" dirty="0"/>
                  </a:p>
                </p:txBody>
              </p:sp>
            </mc:Choice>
            <mc:Fallback xmlns="">
              <p:sp>
                <p:nvSpPr>
                  <p:cNvPr id="60" name="矩形 59">
                    <a:extLst>
                      <a:ext uri="{FF2B5EF4-FFF2-40B4-BE49-F238E27FC236}">
                        <a16:creationId xmlns:a16="http://schemas.microsoft.com/office/drawing/2014/main" id="{1155D436-F28D-427D-800C-C6EE73BF4A0D}"/>
                      </a:ext>
                    </a:extLst>
                  </p:cNvPr>
                  <p:cNvSpPr>
                    <a:spLocks noRot="1" noChangeAspect="1" noMove="1" noResize="1" noEditPoints="1" noAdjustHandles="1" noChangeArrowheads="1" noChangeShapeType="1" noTextEdit="1"/>
                  </p:cNvSpPr>
                  <p:nvPr/>
                </p:nvSpPr>
                <p:spPr>
                  <a:xfrm>
                    <a:off x="4103808" y="3026269"/>
                    <a:ext cx="1938864" cy="369332"/>
                  </a:xfrm>
                  <a:prstGeom prst="rect">
                    <a:avLst/>
                  </a:prstGeom>
                  <a:blipFill>
                    <a:blip r:embed="rId30"/>
                    <a:stretch>
                      <a:fillRect/>
                    </a:stretch>
                  </a:blipFill>
                </p:spPr>
                <p:txBody>
                  <a:bodyPr/>
                  <a:lstStyle/>
                  <a:p>
                    <a:r>
                      <a:rPr lang="zh-CN" altLang="en-US">
                        <a:noFill/>
                      </a:rPr>
                      <a:t> </a:t>
                    </a:r>
                  </a:p>
                </p:txBody>
              </p:sp>
            </mc:Fallback>
          </mc:AlternateContent>
          <p:sp>
            <p:nvSpPr>
              <p:cNvPr id="62" name="TextBox 5">
                <a:extLst>
                  <a:ext uri="{FF2B5EF4-FFF2-40B4-BE49-F238E27FC236}">
                    <a16:creationId xmlns:a16="http://schemas.microsoft.com/office/drawing/2014/main" id="{36F72130-A818-44A8-B5A7-DFBC218247B5}"/>
                  </a:ext>
                </a:extLst>
              </p:cNvPr>
              <p:cNvSpPr txBox="1"/>
              <p:nvPr/>
            </p:nvSpPr>
            <p:spPr>
              <a:xfrm>
                <a:off x="3652699" y="2670069"/>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receive a spike</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grpSp>
          <p:nvGrpSpPr>
            <p:cNvPr id="12" name="组合 11">
              <a:extLst>
                <a:ext uri="{FF2B5EF4-FFF2-40B4-BE49-F238E27FC236}">
                  <a16:creationId xmlns:a16="http://schemas.microsoft.com/office/drawing/2014/main" id="{673F86C7-0C6E-42AB-92A5-06C7A017D142}"/>
                </a:ext>
              </a:extLst>
            </p:cNvPr>
            <p:cNvGrpSpPr/>
            <p:nvPr/>
          </p:nvGrpSpPr>
          <p:grpSpPr>
            <a:xfrm>
              <a:off x="6167643" y="2912117"/>
              <a:ext cx="2825778" cy="723760"/>
              <a:chOff x="6020900" y="2671841"/>
              <a:chExt cx="2825778" cy="723760"/>
            </a:xfrm>
          </p:grpSpPr>
          <mc:AlternateContent xmlns:mc="http://schemas.openxmlformats.org/markup-compatibility/2006" xmlns:a14="http://schemas.microsoft.com/office/drawing/2010/main">
            <mc:Choice Requires="a14">
              <p:sp>
                <p:nvSpPr>
                  <p:cNvPr id="61" name="矩形 60">
                    <a:extLst>
                      <a:ext uri="{FF2B5EF4-FFF2-40B4-BE49-F238E27FC236}">
                        <a16:creationId xmlns:a16="http://schemas.microsoft.com/office/drawing/2014/main" id="{D1622BF3-681B-4B6E-906B-FCF6A43862F1}"/>
                      </a:ext>
                    </a:extLst>
                  </p:cNvPr>
                  <p:cNvSpPr/>
                  <p:nvPr/>
                </p:nvSpPr>
                <p:spPr>
                  <a:xfrm>
                    <a:off x="6872968" y="3026269"/>
                    <a:ext cx="11755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→0</m:t>
                          </m:r>
                        </m:oMath>
                      </m:oMathPara>
                    </a14:m>
                    <a:endParaRPr lang="zh-CN" altLang="en-US" dirty="0"/>
                  </a:p>
                </p:txBody>
              </p:sp>
            </mc:Choice>
            <mc:Fallback xmlns="">
              <p:sp>
                <p:nvSpPr>
                  <p:cNvPr id="61" name="矩形 60">
                    <a:extLst>
                      <a:ext uri="{FF2B5EF4-FFF2-40B4-BE49-F238E27FC236}">
                        <a16:creationId xmlns:a16="http://schemas.microsoft.com/office/drawing/2014/main" id="{D1622BF3-681B-4B6E-906B-FCF6A43862F1}"/>
                      </a:ext>
                    </a:extLst>
                  </p:cNvPr>
                  <p:cNvSpPr>
                    <a:spLocks noRot="1" noChangeAspect="1" noMove="1" noResize="1" noEditPoints="1" noAdjustHandles="1" noChangeArrowheads="1" noChangeShapeType="1" noTextEdit="1"/>
                  </p:cNvSpPr>
                  <p:nvPr/>
                </p:nvSpPr>
                <p:spPr>
                  <a:xfrm>
                    <a:off x="6872968" y="3026269"/>
                    <a:ext cx="1175578" cy="369332"/>
                  </a:xfrm>
                  <a:prstGeom prst="rect">
                    <a:avLst/>
                  </a:prstGeom>
                  <a:blipFill>
                    <a:blip r:embed="rId31"/>
                    <a:stretch>
                      <a:fillRect b="-1667"/>
                    </a:stretch>
                  </a:blipFill>
                </p:spPr>
                <p:txBody>
                  <a:bodyPr/>
                  <a:lstStyle/>
                  <a:p>
                    <a:r>
                      <a:rPr lang="zh-CN" altLang="en-US">
                        <a:noFill/>
                      </a:rPr>
                      <a:t> </a:t>
                    </a:r>
                  </a:p>
                </p:txBody>
              </p:sp>
            </mc:Fallback>
          </mc:AlternateContent>
          <p:sp>
            <p:nvSpPr>
              <p:cNvPr id="63" name="TextBox 5">
                <a:extLst>
                  <a:ext uri="{FF2B5EF4-FFF2-40B4-BE49-F238E27FC236}">
                    <a16:creationId xmlns:a16="http://schemas.microsoft.com/office/drawing/2014/main" id="{8F2A8140-F4D6-48EF-AA1E-CC6D25A41EF0}"/>
                  </a:ext>
                </a:extLst>
              </p:cNvPr>
              <p:cNvSpPr txBox="1"/>
              <p:nvPr/>
            </p:nvSpPr>
            <p:spPr>
              <a:xfrm>
                <a:off x="6020900" y="2671841"/>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spike and reset</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sp>
          <p:nvSpPr>
            <p:cNvPr id="4" name="左大括号 3">
              <a:extLst>
                <a:ext uri="{FF2B5EF4-FFF2-40B4-BE49-F238E27FC236}">
                  <a16:creationId xmlns:a16="http://schemas.microsoft.com/office/drawing/2014/main" id="{30E4CEFE-452F-4D5D-8544-C126598395FD}"/>
                </a:ext>
              </a:extLst>
            </p:cNvPr>
            <p:cNvSpPr/>
            <p:nvPr/>
          </p:nvSpPr>
          <p:spPr>
            <a:xfrm rot="5400000">
              <a:off x="6204203" y="1442685"/>
              <a:ext cx="369333" cy="2383325"/>
            </a:xfrm>
            <a:prstGeom prst="leftBrace">
              <a:avLst>
                <a:gd name="adj1" fmla="val 84201"/>
                <a:gd name="adj2" fmla="val 50000"/>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Tree>
    <p:extLst>
      <p:ext uri="{BB962C8B-B14F-4D97-AF65-F5344CB8AC3E}">
        <p14:creationId xmlns:p14="http://schemas.microsoft.com/office/powerpoint/2010/main" val="242863079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组合 157">
            <a:extLst>
              <a:ext uri="{FF2B5EF4-FFF2-40B4-BE49-F238E27FC236}">
                <a16:creationId xmlns:a16="http://schemas.microsoft.com/office/drawing/2014/main" id="{25F96CB1-B809-4AA6-9B55-700D716E5957}"/>
              </a:ext>
            </a:extLst>
          </p:cNvPr>
          <p:cNvGrpSpPr/>
          <p:nvPr/>
        </p:nvGrpSpPr>
        <p:grpSpPr>
          <a:xfrm>
            <a:off x="3831311" y="2771022"/>
            <a:ext cx="4797175" cy="1083660"/>
            <a:chOff x="3927944" y="5608512"/>
            <a:chExt cx="4797175" cy="1083660"/>
          </a:xfrm>
        </p:grpSpPr>
        <p:pic>
          <p:nvPicPr>
            <p:cNvPr id="157" name="图片 156" descr="图片包含 游戏机, 截图&#10;&#10;描述已自动生成">
              <a:extLst>
                <a:ext uri="{FF2B5EF4-FFF2-40B4-BE49-F238E27FC236}">
                  <a16:creationId xmlns:a16="http://schemas.microsoft.com/office/drawing/2014/main" id="{9BA6E60E-8523-4CE4-BEEC-D5F4B57B4E55}"/>
                </a:ext>
              </a:extLst>
            </p:cNvPr>
            <p:cNvPicPr>
              <a:picLocks noChangeAspect="1"/>
            </p:cNvPicPr>
            <p:nvPr/>
          </p:nvPicPr>
          <p:blipFill>
            <a:blip r:embed="rId3"/>
            <a:stretch>
              <a:fillRect/>
            </a:stretch>
          </p:blipFill>
          <p:spPr>
            <a:xfrm>
              <a:off x="4142841" y="6177222"/>
              <a:ext cx="4381170" cy="514950"/>
            </a:xfrm>
            <a:prstGeom prst="rect">
              <a:avLst/>
            </a:prstGeom>
          </p:spPr>
        </p:pic>
        <p:grpSp>
          <p:nvGrpSpPr>
            <p:cNvPr id="145" name="组合 144">
              <a:extLst>
                <a:ext uri="{FF2B5EF4-FFF2-40B4-BE49-F238E27FC236}">
                  <a16:creationId xmlns:a16="http://schemas.microsoft.com/office/drawing/2014/main" id="{74263A29-D296-4951-8270-401CFF84F4D1}"/>
                </a:ext>
              </a:extLst>
            </p:cNvPr>
            <p:cNvGrpSpPr/>
            <p:nvPr/>
          </p:nvGrpSpPr>
          <p:grpSpPr>
            <a:xfrm>
              <a:off x="3927944" y="5608512"/>
              <a:ext cx="4797175" cy="1073607"/>
              <a:chOff x="3924032" y="3224848"/>
              <a:chExt cx="4797175" cy="1073607"/>
            </a:xfrm>
          </p:grpSpPr>
          <p:cxnSp>
            <p:nvCxnSpPr>
              <p:cNvPr id="146" name="直接箭头连接符 145">
                <a:extLst>
                  <a:ext uri="{FF2B5EF4-FFF2-40B4-BE49-F238E27FC236}">
                    <a16:creationId xmlns:a16="http://schemas.microsoft.com/office/drawing/2014/main" id="{64B9FAE9-8FD5-4080-A7FA-EF044C3802C5}"/>
                  </a:ext>
                </a:extLst>
              </p:cNvPr>
              <p:cNvCxnSpPr/>
              <p:nvPr/>
            </p:nvCxnSpPr>
            <p:spPr>
              <a:xfrm>
                <a:off x="4185339" y="4292774"/>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7" name="文本框 146">
                    <a:extLst>
                      <a:ext uri="{FF2B5EF4-FFF2-40B4-BE49-F238E27FC236}">
                        <a16:creationId xmlns:a16="http://schemas.microsoft.com/office/drawing/2014/main" id="{C4DD9C7B-439F-4763-8173-AE346B2379C8}"/>
                      </a:ext>
                    </a:extLst>
                  </p:cNvPr>
                  <p:cNvSpPr txBox="1"/>
                  <p:nvPr/>
                </p:nvSpPr>
                <p:spPr>
                  <a:xfrm>
                    <a:off x="8522948" y="3923442"/>
                    <a:ext cx="1982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𝑡</m:t>
                          </m:r>
                        </m:oMath>
                      </m:oMathPara>
                    </a14:m>
                    <a:endParaRPr lang="zh-CN" altLang="en-US" sz="2400" dirty="0"/>
                  </a:p>
                </p:txBody>
              </p:sp>
            </mc:Choice>
            <mc:Fallback xmlns="">
              <p:sp>
                <p:nvSpPr>
                  <p:cNvPr id="147" name="文本框 146">
                    <a:extLst>
                      <a:ext uri="{FF2B5EF4-FFF2-40B4-BE49-F238E27FC236}">
                        <a16:creationId xmlns:a16="http://schemas.microsoft.com/office/drawing/2014/main" id="{C4DD9C7B-439F-4763-8173-AE346B2379C8}"/>
                      </a:ext>
                    </a:extLst>
                  </p:cNvPr>
                  <p:cNvSpPr txBox="1">
                    <a:spLocks noRot="1" noChangeAspect="1" noMove="1" noResize="1" noEditPoints="1" noAdjustHandles="1" noChangeArrowheads="1" noChangeShapeType="1" noTextEdit="1"/>
                  </p:cNvSpPr>
                  <p:nvPr/>
                </p:nvSpPr>
                <p:spPr>
                  <a:xfrm>
                    <a:off x="8522948" y="3923442"/>
                    <a:ext cx="198259" cy="369332"/>
                  </a:xfrm>
                  <a:prstGeom prst="rect">
                    <a:avLst/>
                  </a:prstGeom>
                  <a:blipFill>
                    <a:blip r:embed="rId4"/>
                    <a:stretch>
                      <a:fillRect l="-31250" r="-28125" b="-3279"/>
                    </a:stretch>
                  </a:blipFill>
                </p:spPr>
                <p:txBody>
                  <a:bodyPr/>
                  <a:lstStyle/>
                  <a:p>
                    <a:r>
                      <a:rPr lang="zh-CN" altLang="en-US">
                        <a:noFill/>
                      </a:rPr>
                      <a:t> </a:t>
                    </a:r>
                  </a:p>
                </p:txBody>
              </p:sp>
            </mc:Fallback>
          </mc:AlternateContent>
          <p:cxnSp>
            <p:nvCxnSpPr>
              <p:cNvPr id="148" name="直接箭头连接符 147">
                <a:extLst>
                  <a:ext uri="{FF2B5EF4-FFF2-40B4-BE49-F238E27FC236}">
                    <a16:creationId xmlns:a16="http://schemas.microsoft.com/office/drawing/2014/main" id="{8179D4DB-A75E-48F4-9124-291B50AE2C51}"/>
                  </a:ext>
                </a:extLst>
              </p:cNvPr>
              <p:cNvCxnSpPr>
                <a:cxnSpLocks/>
              </p:cNvCxnSpPr>
              <p:nvPr/>
            </p:nvCxnSpPr>
            <p:spPr>
              <a:xfrm flipV="1">
                <a:off x="4196467" y="3343915"/>
                <a:ext cx="0" cy="95454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9" name="直接箭头连接符 148">
                <a:extLst>
                  <a:ext uri="{FF2B5EF4-FFF2-40B4-BE49-F238E27FC236}">
                    <a16:creationId xmlns:a16="http://schemas.microsoft.com/office/drawing/2014/main" id="{F5AD4FF8-999A-4567-B461-89398C7D9781}"/>
                  </a:ext>
                </a:extLst>
              </p:cNvPr>
              <p:cNvCxnSpPr>
                <a:cxnSpLocks/>
              </p:cNvCxnSpPr>
              <p:nvPr/>
            </p:nvCxnSpPr>
            <p:spPr>
              <a:xfrm>
                <a:off x="4135227" y="4063995"/>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0" name="直接箭头连接符 149">
                <a:extLst>
                  <a:ext uri="{FF2B5EF4-FFF2-40B4-BE49-F238E27FC236}">
                    <a16:creationId xmlns:a16="http://schemas.microsoft.com/office/drawing/2014/main" id="{9EC7D44E-1B99-4CFE-99F8-DDD0B67535A6}"/>
                  </a:ext>
                </a:extLst>
              </p:cNvPr>
              <p:cNvCxnSpPr>
                <a:cxnSpLocks/>
              </p:cNvCxnSpPr>
              <p:nvPr/>
            </p:nvCxnSpPr>
            <p:spPr>
              <a:xfrm>
                <a:off x="4135227" y="3564261"/>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1" name="直接箭头连接符 150">
                <a:extLst>
                  <a:ext uri="{FF2B5EF4-FFF2-40B4-BE49-F238E27FC236}">
                    <a16:creationId xmlns:a16="http://schemas.microsoft.com/office/drawing/2014/main" id="{8CD77CB3-AB54-47B6-B63A-7C15CA65833A}"/>
                  </a:ext>
                </a:extLst>
              </p:cNvPr>
              <p:cNvCxnSpPr>
                <a:cxnSpLocks/>
              </p:cNvCxnSpPr>
              <p:nvPr/>
            </p:nvCxnSpPr>
            <p:spPr>
              <a:xfrm>
                <a:off x="4135227" y="3814128"/>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2" name="文本框 151">
                    <a:extLst>
                      <a:ext uri="{FF2B5EF4-FFF2-40B4-BE49-F238E27FC236}">
                        <a16:creationId xmlns:a16="http://schemas.microsoft.com/office/drawing/2014/main" id="{91C5B64D-B2B9-48AC-BD86-192B762A0C10}"/>
                      </a:ext>
                    </a:extLst>
                  </p:cNvPr>
                  <p:cNvSpPr txBox="1"/>
                  <p:nvPr/>
                </p:nvSpPr>
                <p:spPr>
                  <a:xfrm>
                    <a:off x="3924032" y="3451587"/>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3</m:t>
                          </m:r>
                        </m:oMath>
                      </m:oMathPara>
                    </a14:m>
                    <a:endParaRPr lang="zh-CN" altLang="en-US" sz="1600" dirty="0"/>
                  </a:p>
                </p:txBody>
              </p:sp>
            </mc:Choice>
            <mc:Fallback xmlns="">
              <p:sp>
                <p:nvSpPr>
                  <p:cNvPr id="152" name="文本框 151">
                    <a:extLst>
                      <a:ext uri="{FF2B5EF4-FFF2-40B4-BE49-F238E27FC236}">
                        <a16:creationId xmlns:a16="http://schemas.microsoft.com/office/drawing/2014/main" id="{91C5B64D-B2B9-48AC-BD86-192B762A0C10}"/>
                      </a:ext>
                    </a:extLst>
                  </p:cNvPr>
                  <p:cNvSpPr txBox="1">
                    <a:spLocks noRot="1" noChangeAspect="1" noMove="1" noResize="1" noEditPoints="1" noAdjustHandles="1" noChangeArrowheads="1" noChangeShapeType="1" noTextEdit="1"/>
                  </p:cNvSpPr>
                  <p:nvPr/>
                </p:nvSpPr>
                <p:spPr>
                  <a:xfrm>
                    <a:off x="3924032" y="3451587"/>
                    <a:ext cx="160300" cy="246221"/>
                  </a:xfrm>
                  <a:prstGeom prst="rect">
                    <a:avLst/>
                  </a:prstGeom>
                  <a:blipFill>
                    <a:blip r:embed="rId5"/>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3" name="文本框 152">
                    <a:extLst>
                      <a:ext uri="{FF2B5EF4-FFF2-40B4-BE49-F238E27FC236}">
                        <a16:creationId xmlns:a16="http://schemas.microsoft.com/office/drawing/2014/main" id="{79FFD065-B212-47AF-BAAD-17028D98E5D5}"/>
                      </a:ext>
                    </a:extLst>
                  </p:cNvPr>
                  <p:cNvSpPr txBox="1"/>
                  <p:nvPr/>
                </p:nvSpPr>
                <p:spPr>
                  <a:xfrm>
                    <a:off x="3924032" y="3683223"/>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2</m:t>
                          </m:r>
                        </m:oMath>
                      </m:oMathPara>
                    </a14:m>
                    <a:endParaRPr lang="zh-CN" altLang="en-US" sz="1600" dirty="0"/>
                  </a:p>
                </p:txBody>
              </p:sp>
            </mc:Choice>
            <mc:Fallback xmlns="">
              <p:sp>
                <p:nvSpPr>
                  <p:cNvPr id="153" name="文本框 152">
                    <a:extLst>
                      <a:ext uri="{FF2B5EF4-FFF2-40B4-BE49-F238E27FC236}">
                        <a16:creationId xmlns:a16="http://schemas.microsoft.com/office/drawing/2014/main" id="{79FFD065-B212-47AF-BAAD-17028D98E5D5}"/>
                      </a:ext>
                    </a:extLst>
                  </p:cNvPr>
                  <p:cNvSpPr txBox="1">
                    <a:spLocks noRot="1" noChangeAspect="1" noMove="1" noResize="1" noEditPoints="1" noAdjustHandles="1" noChangeArrowheads="1" noChangeShapeType="1" noTextEdit="1"/>
                  </p:cNvSpPr>
                  <p:nvPr/>
                </p:nvSpPr>
                <p:spPr>
                  <a:xfrm>
                    <a:off x="3924032" y="3683223"/>
                    <a:ext cx="160300" cy="246221"/>
                  </a:xfrm>
                  <a:prstGeom prst="rect">
                    <a:avLst/>
                  </a:prstGeom>
                  <a:blipFill>
                    <a:blip r:embed="rId6"/>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4" name="文本框 153">
                    <a:extLst>
                      <a:ext uri="{FF2B5EF4-FFF2-40B4-BE49-F238E27FC236}">
                        <a16:creationId xmlns:a16="http://schemas.microsoft.com/office/drawing/2014/main" id="{EA64A340-27D7-4BD1-8820-459A7FB38AFB}"/>
                      </a:ext>
                    </a:extLst>
                  </p:cNvPr>
                  <p:cNvSpPr txBox="1"/>
                  <p:nvPr/>
                </p:nvSpPr>
                <p:spPr>
                  <a:xfrm>
                    <a:off x="3924032" y="3933331"/>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1</m:t>
                          </m:r>
                        </m:oMath>
                      </m:oMathPara>
                    </a14:m>
                    <a:endParaRPr lang="zh-CN" altLang="en-US" sz="1600" dirty="0"/>
                  </a:p>
                </p:txBody>
              </p:sp>
            </mc:Choice>
            <mc:Fallback xmlns="">
              <p:sp>
                <p:nvSpPr>
                  <p:cNvPr id="154" name="文本框 153">
                    <a:extLst>
                      <a:ext uri="{FF2B5EF4-FFF2-40B4-BE49-F238E27FC236}">
                        <a16:creationId xmlns:a16="http://schemas.microsoft.com/office/drawing/2014/main" id="{EA64A340-27D7-4BD1-8820-459A7FB38AFB}"/>
                      </a:ext>
                    </a:extLst>
                  </p:cNvPr>
                  <p:cNvSpPr txBox="1">
                    <a:spLocks noRot="1" noChangeAspect="1" noMove="1" noResize="1" noEditPoints="1" noAdjustHandles="1" noChangeArrowheads="1" noChangeShapeType="1" noTextEdit="1"/>
                  </p:cNvSpPr>
                  <p:nvPr/>
                </p:nvSpPr>
                <p:spPr>
                  <a:xfrm>
                    <a:off x="3924032" y="3933331"/>
                    <a:ext cx="160300" cy="246221"/>
                  </a:xfrm>
                  <a:prstGeom prst="rect">
                    <a:avLst/>
                  </a:prstGeom>
                  <a:blipFill>
                    <a:blip r:embed="rId7"/>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5" name="文本框 154">
                    <a:extLst>
                      <a:ext uri="{FF2B5EF4-FFF2-40B4-BE49-F238E27FC236}">
                        <a16:creationId xmlns:a16="http://schemas.microsoft.com/office/drawing/2014/main" id="{8A1E22AF-9559-41F8-8717-8DBB866D762D}"/>
                      </a:ext>
                    </a:extLst>
                  </p:cNvPr>
                  <p:cNvSpPr txBox="1"/>
                  <p:nvPr/>
                </p:nvSpPr>
                <p:spPr>
                  <a:xfrm>
                    <a:off x="4228008" y="3224848"/>
                    <a:ext cx="50847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𝐶</m:t>
                              </m:r>
                            </m:e>
                            <m:sub>
                              <m:r>
                                <a:rPr lang="en-US" altLang="zh-CN" sz="1600" b="0" i="1" smtClean="0">
                                  <a:latin typeface="Cambria Math" panose="02040503050406030204" pitchFamily="18" charset="0"/>
                                </a:rPr>
                                <m:t>3</m:t>
                              </m:r>
                            </m:sub>
                          </m:sSub>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𝑡</m:t>
                              </m:r>
                            </m:e>
                          </m:d>
                        </m:oMath>
                      </m:oMathPara>
                    </a14:m>
                    <a:endParaRPr lang="zh-CN" altLang="en-US" sz="1600" dirty="0"/>
                  </a:p>
                </p:txBody>
              </p:sp>
            </mc:Choice>
            <mc:Fallback xmlns="">
              <p:sp>
                <p:nvSpPr>
                  <p:cNvPr id="155" name="文本框 154">
                    <a:extLst>
                      <a:ext uri="{FF2B5EF4-FFF2-40B4-BE49-F238E27FC236}">
                        <a16:creationId xmlns:a16="http://schemas.microsoft.com/office/drawing/2014/main" id="{8A1E22AF-9559-41F8-8717-8DBB866D762D}"/>
                      </a:ext>
                    </a:extLst>
                  </p:cNvPr>
                  <p:cNvSpPr txBox="1">
                    <a:spLocks noRot="1" noChangeAspect="1" noMove="1" noResize="1" noEditPoints="1" noAdjustHandles="1" noChangeArrowheads="1" noChangeShapeType="1" noTextEdit="1"/>
                  </p:cNvSpPr>
                  <p:nvPr/>
                </p:nvSpPr>
                <p:spPr>
                  <a:xfrm>
                    <a:off x="4228008" y="3224848"/>
                    <a:ext cx="508473" cy="246221"/>
                  </a:xfrm>
                  <a:prstGeom prst="rect">
                    <a:avLst/>
                  </a:prstGeom>
                  <a:blipFill>
                    <a:blip r:embed="rId8"/>
                    <a:stretch>
                      <a:fillRect l="-8333" b="-12195"/>
                    </a:stretch>
                  </a:blipFill>
                </p:spPr>
                <p:txBody>
                  <a:bodyPr/>
                  <a:lstStyle/>
                  <a:p>
                    <a:r>
                      <a:rPr lang="zh-CN" altLang="en-US">
                        <a:noFill/>
                      </a:rPr>
                      <a:t> </a:t>
                    </a:r>
                  </a:p>
                </p:txBody>
              </p:sp>
            </mc:Fallback>
          </mc:AlternateContent>
        </p:grpSp>
      </p:grpSp>
      <p:grpSp>
        <p:nvGrpSpPr>
          <p:cNvPr id="142" name="组合 141">
            <a:extLst>
              <a:ext uri="{FF2B5EF4-FFF2-40B4-BE49-F238E27FC236}">
                <a16:creationId xmlns:a16="http://schemas.microsoft.com/office/drawing/2014/main" id="{5C1280D9-6174-4F83-9976-C2F168A046E3}"/>
              </a:ext>
            </a:extLst>
          </p:cNvPr>
          <p:cNvGrpSpPr/>
          <p:nvPr/>
        </p:nvGrpSpPr>
        <p:grpSpPr>
          <a:xfrm>
            <a:off x="3828734" y="3911925"/>
            <a:ext cx="4858055" cy="1078827"/>
            <a:chOff x="4007966" y="4786627"/>
            <a:chExt cx="4797175" cy="1078827"/>
          </a:xfrm>
        </p:grpSpPr>
        <p:pic>
          <p:nvPicPr>
            <p:cNvPr id="141" name="图片 140" descr="图片包含 游戏机&#10;&#10;描述已自动生成">
              <a:extLst>
                <a:ext uri="{FF2B5EF4-FFF2-40B4-BE49-F238E27FC236}">
                  <a16:creationId xmlns:a16="http://schemas.microsoft.com/office/drawing/2014/main" id="{3B36DFAF-7287-4F01-8DEE-E82E5B3C4787}"/>
                </a:ext>
              </a:extLst>
            </p:cNvPr>
            <p:cNvPicPr>
              <a:picLocks noChangeAspect="1"/>
            </p:cNvPicPr>
            <p:nvPr/>
          </p:nvPicPr>
          <p:blipFill>
            <a:blip r:embed="rId9"/>
            <a:stretch>
              <a:fillRect/>
            </a:stretch>
          </p:blipFill>
          <p:spPr>
            <a:xfrm>
              <a:off x="4209925" y="5335494"/>
              <a:ext cx="4341033" cy="529960"/>
            </a:xfrm>
            <a:prstGeom prst="rect">
              <a:avLst/>
            </a:prstGeom>
          </p:spPr>
        </p:pic>
        <p:grpSp>
          <p:nvGrpSpPr>
            <p:cNvPr id="129" name="组合 128">
              <a:extLst>
                <a:ext uri="{FF2B5EF4-FFF2-40B4-BE49-F238E27FC236}">
                  <a16:creationId xmlns:a16="http://schemas.microsoft.com/office/drawing/2014/main" id="{01F39485-A22B-4530-AD54-17CEDE0451CC}"/>
                </a:ext>
              </a:extLst>
            </p:cNvPr>
            <p:cNvGrpSpPr/>
            <p:nvPr/>
          </p:nvGrpSpPr>
          <p:grpSpPr>
            <a:xfrm>
              <a:off x="4007966" y="4786627"/>
              <a:ext cx="4797175" cy="1073607"/>
              <a:chOff x="3924032" y="3224848"/>
              <a:chExt cx="4797175" cy="1073607"/>
            </a:xfrm>
          </p:grpSpPr>
          <p:cxnSp>
            <p:nvCxnSpPr>
              <p:cNvPr id="130" name="直接箭头连接符 129">
                <a:extLst>
                  <a:ext uri="{FF2B5EF4-FFF2-40B4-BE49-F238E27FC236}">
                    <a16:creationId xmlns:a16="http://schemas.microsoft.com/office/drawing/2014/main" id="{8D75D910-122F-42C3-887A-C12F29011FD4}"/>
                  </a:ext>
                </a:extLst>
              </p:cNvPr>
              <p:cNvCxnSpPr/>
              <p:nvPr/>
            </p:nvCxnSpPr>
            <p:spPr>
              <a:xfrm>
                <a:off x="4185339" y="4292774"/>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1" name="文本框 130">
                    <a:extLst>
                      <a:ext uri="{FF2B5EF4-FFF2-40B4-BE49-F238E27FC236}">
                        <a16:creationId xmlns:a16="http://schemas.microsoft.com/office/drawing/2014/main" id="{BA46FD1A-9531-4ABB-9594-13C67454BDB9}"/>
                      </a:ext>
                    </a:extLst>
                  </p:cNvPr>
                  <p:cNvSpPr txBox="1"/>
                  <p:nvPr/>
                </p:nvSpPr>
                <p:spPr>
                  <a:xfrm>
                    <a:off x="8522948" y="3923442"/>
                    <a:ext cx="1982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𝑡</m:t>
                          </m:r>
                        </m:oMath>
                      </m:oMathPara>
                    </a14:m>
                    <a:endParaRPr lang="zh-CN" altLang="en-US" sz="2400" dirty="0"/>
                  </a:p>
                </p:txBody>
              </p:sp>
            </mc:Choice>
            <mc:Fallback xmlns="">
              <p:sp>
                <p:nvSpPr>
                  <p:cNvPr id="131" name="文本框 130">
                    <a:extLst>
                      <a:ext uri="{FF2B5EF4-FFF2-40B4-BE49-F238E27FC236}">
                        <a16:creationId xmlns:a16="http://schemas.microsoft.com/office/drawing/2014/main" id="{BA46FD1A-9531-4ABB-9594-13C67454BDB9}"/>
                      </a:ext>
                    </a:extLst>
                  </p:cNvPr>
                  <p:cNvSpPr txBox="1">
                    <a:spLocks noRot="1" noChangeAspect="1" noMove="1" noResize="1" noEditPoints="1" noAdjustHandles="1" noChangeArrowheads="1" noChangeShapeType="1" noTextEdit="1"/>
                  </p:cNvSpPr>
                  <p:nvPr/>
                </p:nvSpPr>
                <p:spPr>
                  <a:xfrm>
                    <a:off x="8522948" y="3923442"/>
                    <a:ext cx="198259" cy="369332"/>
                  </a:xfrm>
                  <a:prstGeom prst="rect">
                    <a:avLst/>
                  </a:prstGeom>
                  <a:blipFill>
                    <a:blip r:embed="rId10"/>
                    <a:stretch>
                      <a:fillRect l="-27273" r="-27273" b="-3279"/>
                    </a:stretch>
                  </a:blipFill>
                </p:spPr>
                <p:txBody>
                  <a:bodyPr/>
                  <a:lstStyle/>
                  <a:p>
                    <a:r>
                      <a:rPr lang="zh-CN" altLang="en-US">
                        <a:noFill/>
                      </a:rPr>
                      <a:t> </a:t>
                    </a:r>
                  </a:p>
                </p:txBody>
              </p:sp>
            </mc:Fallback>
          </mc:AlternateContent>
          <p:cxnSp>
            <p:nvCxnSpPr>
              <p:cNvPr id="132" name="直接箭头连接符 131">
                <a:extLst>
                  <a:ext uri="{FF2B5EF4-FFF2-40B4-BE49-F238E27FC236}">
                    <a16:creationId xmlns:a16="http://schemas.microsoft.com/office/drawing/2014/main" id="{FD4DFA9C-6829-4FF8-92CC-E67ADCD8AF1B}"/>
                  </a:ext>
                </a:extLst>
              </p:cNvPr>
              <p:cNvCxnSpPr>
                <a:cxnSpLocks/>
              </p:cNvCxnSpPr>
              <p:nvPr/>
            </p:nvCxnSpPr>
            <p:spPr>
              <a:xfrm flipV="1">
                <a:off x="4196467" y="3343915"/>
                <a:ext cx="0" cy="95454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3" name="直接箭头连接符 132">
                <a:extLst>
                  <a:ext uri="{FF2B5EF4-FFF2-40B4-BE49-F238E27FC236}">
                    <a16:creationId xmlns:a16="http://schemas.microsoft.com/office/drawing/2014/main" id="{C4B35442-7070-465C-939F-82DF0B353D9B}"/>
                  </a:ext>
                </a:extLst>
              </p:cNvPr>
              <p:cNvCxnSpPr>
                <a:cxnSpLocks/>
              </p:cNvCxnSpPr>
              <p:nvPr/>
            </p:nvCxnSpPr>
            <p:spPr>
              <a:xfrm>
                <a:off x="4135227" y="4063995"/>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4" name="直接箭头连接符 133">
                <a:extLst>
                  <a:ext uri="{FF2B5EF4-FFF2-40B4-BE49-F238E27FC236}">
                    <a16:creationId xmlns:a16="http://schemas.microsoft.com/office/drawing/2014/main" id="{24878D0D-2277-4651-9AD5-D5CB46BAA0E6}"/>
                  </a:ext>
                </a:extLst>
              </p:cNvPr>
              <p:cNvCxnSpPr>
                <a:cxnSpLocks/>
              </p:cNvCxnSpPr>
              <p:nvPr/>
            </p:nvCxnSpPr>
            <p:spPr>
              <a:xfrm>
                <a:off x="4135227" y="3564261"/>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5" name="直接箭头连接符 134">
                <a:extLst>
                  <a:ext uri="{FF2B5EF4-FFF2-40B4-BE49-F238E27FC236}">
                    <a16:creationId xmlns:a16="http://schemas.microsoft.com/office/drawing/2014/main" id="{B4E45FC0-A320-46EC-AEC1-47DD81ABD265}"/>
                  </a:ext>
                </a:extLst>
              </p:cNvPr>
              <p:cNvCxnSpPr>
                <a:cxnSpLocks/>
              </p:cNvCxnSpPr>
              <p:nvPr/>
            </p:nvCxnSpPr>
            <p:spPr>
              <a:xfrm>
                <a:off x="4135227" y="3814128"/>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6" name="文本框 135">
                    <a:extLst>
                      <a:ext uri="{FF2B5EF4-FFF2-40B4-BE49-F238E27FC236}">
                        <a16:creationId xmlns:a16="http://schemas.microsoft.com/office/drawing/2014/main" id="{D5EAB715-FC4B-4E2E-8948-338F02FFE396}"/>
                      </a:ext>
                    </a:extLst>
                  </p:cNvPr>
                  <p:cNvSpPr txBox="1"/>
                  <p:nvPr/>
                </p:nvSpPr>
                <p:spPr>
                  <a:xfrm>
                    <a:off x="3924032" y="3451587"/>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3</m:t>
                          </m:r>
                        </m:oMath>
                      </m:oMathPara>
                    </a14:m>
                    <a:endParaRPr lang="zh-CN" altLang="en-US" sz="1600" dirty="0"/>
                  </a:p>
                </p:txBody>
              </p:sp>
            </mc:Choice>
            <mc:Fallback xmlns="">
              <p:sp>
                <p:nvSpPr>
                  <p:cNvPr id="136" name="文本框 135">
                    <a:extLst>
                      <a:ext uri="{FF2B5EF4-FFF2-40B4-BE49-F238E27FC236}">
                        <a16:creationId xmlns:a16="http://schemas.microsoft.com/office/drawing/2014/main" id="{D5EAB715-FC4B-4E2E-8948-338F02FFE396}"/>
                      </a:ext>
                    </a:extLst>
                  </p:cNvPr>
                  <p:cNvSpPr txBox="1">
                    <a:spLocks noRot="1" noChangeAspect="1" noMove="1" noResize="1" noEditPoints="1" noAdjustHandles="1" noChangeArrowheads="1" noChangeShapeType="1" noTextEdit="1"/>
                  </p:cNvSpPr>
                  <p:nvPr/>
                </p:nvSpPr>
                <p:spPr>
                  <a:xfrm>
                    <a:off x="3924032" y="3451587"/>
                    <a:ext cx="160300" cy="246221"/>
                  </a:xfrm>
                  <a:prstGeom prst="rect">
                    <a:avLst/>
                  </a:prstGeom>
                  <a:blipFill>
                    <a:blip r:embed="rId11"/>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7" name="文本框 136">
                    <a:extLst>
                      <a:ext uri="{FF2B5EF4-FFF2-40B4-BE49-F238E27FC236}">
                        <a16:creationId xmlns:a16="http://schemas.microsoft.com/office/drawing/2014/main" id="{D317849D-9C4A-484B-9874-F7403A0FCE0B}"/>
                      </a:ext>
                    </a:extLst>
                  </p:cNvPr>
                  <p:cNvSpPr txBox="1"/>
                  <p:nvPr/>
                </p:nvSpPr>
                <p:spPr>
                  <a:xfrm>
                    <a:off x="3924032" y="3683223"/>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2</m:t>
                          </m:r>
                        </m:oMath>
                      </m:oMathPara>
                    </a14:m>
                    <a:endParaRPr lang="zh-CN" altLang="en-US" sz="1600" dirty="0"/>
                  </a:p>
                </p:txBody>
              </p:sp>
            </mc:Choice>
            <mc:Fallback xmlns="">
              <p:sp>
                <p:nvSpPr>
                  <p:cNvPr id="137" name="文本框 136">
                    <a:extLst>
                      <a:ext uri="{FF2B5EF4-FFF2-40B4-BE49-F238E27FC236}">
                        <a16:creationId xmlns:a16="http://schemas.microsoft.com/office/drawing/2014/main" id="{D317849D-9C4A-484B-9874-F7403A0FCE0B}"/>
                      </a:ext>
                    </a:extLst>
                  </p:cNvPr>
                  <p:cNvSpPr txBox="1">
                    <a:spLocks noRot="1" noChangeAspect="1" noMove="1" noResize="1" noEditPoints="1" noAdjustHandles="1" noChangeArrowheads="1" noChangeShapeType="1" noTextEdit="1"/>
                  </p:cNvSpPr>
                  <p:nvPr/>
                </p:nvSpPr>
                <p:spPr>
                  <a:xfrm>
                    <a:off x="3924032" y="3683223"/>
                    <a:ext cx="160300" cy="246221"/>
                  </a:xfrm>
                  <a:prstGeom prst="rect">
                    <a:avLst/>
                  </a:prstGeom>
                  <a:blipFill>
                    <a:blip r:embed="rId12"/>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8" name="文本框 137">
                    <a:extLst>
                      <a:ext uri="{FF2B5EF4-FFF2-40B4-BE49-F238E27FC236}">
                        <a16:creationId xmlns:a16="http://schemas.microsoft.com/office/drawing/2014/main" id="{FD6F1109-22F1-4287-A148-A33E81A53904}"/>
                      </a:ext>
                    </a:extLst>
                  </p:cNvPr>
                  <p:cNvSpPr txBox="1"/>
                  <p:nvPr/>
                </p:nvSpPr>
                <p:spPr>
                  <a:xfrm>
                    <a:off x="3924032" y="3933331"/>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1</m:t>
                          </m:r>
                        </m:oMath>
                      </m:oMathPara>
                    </a14:m>
                    <a:endParaRPr lang="zh-CN" altLang="en-US" sz="1600" dirty="0"/>
                  </a:p>
                </p:txBody>
              </p:sp>
            </mc:Choice>
            <mc:Fallback xmlns="">
              <p:sp>
                <p:nvSpPr>
                  <p:cNvPr id="138" name="文本框 137">
                    <a:extLst>
                      <a:ext uri="{FF2B5EF4-FFF2-40B4-BE49-F238E27FC236}">
                        <a16:creationId xmlns:a16="http://schemas.microsoft.com/office/drawing/2014/main" id="{FD6F1109-22F1-4287-A148-A33E81A53904}"/>
                      </a:ext>
                    </a:extLst>
                  </p:cNvPr>
                  <p:cNvSpPr txBox="1">
                    <a:spLocks noRot="1" noChangeAspect="1" noMove="1" noResize="1" noEditPoints="1" noAdjustHandles="1" noChangeArrowheads="1" noChangeShapeType="1" noTextEdit="1"/>
                  </p:cNvSpPr>
                  <p:nvPr/>
                </p:nvSpPr>
                <p:spPr>
                  <a:xfrm>
                    <a:off x="3924032" y="3933331"/>
                    <a:ext cx="160300" cy="246221"/>
                  </a:xfrm>
                  <a:prstGeom prst="rect">
                    <a:avLst/>
                  </a:prstGeom>
                  <a:blipFill>
                    <a:blip r:embed="rId13"/>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9" name="文本框 138">
                    <a:extLst>
                      <a:ext uri="{FF2B5EF4-FFF2-40B4-BE49-F238E27FC236}">
                        <a16:creationId xmlns:a16="http://schemas.microsoft.com/office/drawing/2014/main" id="{81B08774-A32B-4598-9F21-04B4731AD74E}"/>
                      </a:ext>
                    </a:extLst>
                  </p:cNvPr>
                  <p:cNvSpPr txBox="1"/>
                  <p:nvPr/>
                </p:nvSpPr>
                <p:spPr>
                  <a:xfrm>
                    <a:off x="4228008" y="3224848"/>
                    <a:ext cx="50372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𝐶</m:t>
                              </m:r>
                            </m:e>
                            <m:sub>
                              <m:r>
                                <a:rPr lang="en-US" altLang="zh-CN" sz="1600" b="0" i="1" smtClean="0">
                                  <a:latin typeface="Cambria Math" panose="02040503050406030204" pitchFamily="18" charset="0"/>
                                </a:rPr>
                                <m:t>2</m:t>
                              </m:r>
                            </m:sub>
                          </m:sSub>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𝑡</m:t>
                              </m:r>
                            </m:e>
                          </m:d>
                        </m:oMath>
                      </m:oMathPara>
                    </a14:m>
                    <a:endParaRPr lang="zh-CN" altLang="en-US" sz="1600" dirty="0"/>
                  </a:p>
                </p:txBody>
              </p:sp>
            </mc:Choice>
            <mc:Fallback xmlns="">
              <p:sp>
                <p:nvSpPr>
                  <p:cNvPr id="139" name="文本框 138">
                    <a:extLst>
                      <a:ext uri="{FF2B5EF4-FFF2-40B4-BE49-F238E27FC236}">
                        <a16:creationId xmlns:a16="http://schemas.microsoft.com/office/drawing/2014/main" id="{81B08774-A32B-4598-9F21-04B4731AD74E}"/>
                      </a:ext>
                    </a:extLst>
                  </p:cNvPr>
                  <p:cNvSpPr txBox="1">
                    <a:spLocks noRot="1" noChangeAspect="1" noMove="1" noResize="1" noEditPoints="1" noAdjustHandles="1" noChangeArrowheads="1" noChangeShapeType="1" noTextEdit="1"/>
                  </p:cNvSpPr>
                  <p:nvPr/>
                </p:nvSpPr>
                <p:spPr>
                  <a:xfrm>
                    <a:off x="4228008" y="3224848"/>
                    <a:ext cx="503728" cy="246221"/>
                  </a:xfrm>
                  <a:prstGeom prst="rect">
                    <a:avLst/>
                  </a:prstGeom>
                  <a:blipFill>
                    <a:blip r:embed="rId14"/>
                    <a:stretch>
                      <a:fillRect l="-9639" b="-12195"/>
                    </a:stretch>
                  </a:blipFill>
                </p:spPr>
                <p:txBody>
                  <a:bodyPr/>
                  <a:lstStyle/>
                  <a:p>
                    <a:r>
                      <a:rPr lang="zh-CN" altLang="en-US">
                        <a:noFill/>
                      </a:rPr>
                      <a:t> </a:t>
                    </a:r>
                  </a:p>
                </p:txBody>
              </p:sp>
            </mc:Fallback>
          </mc:AlternateContent>
        </p:grpSp>
      </p:grpSp>
      <p:grpSp>
        <p:nvGrpSpPr>
          <p:cNvPr id="126" name="组合 125">
            <a:extLst>
              <a:ext uri="{FF2B5EF4-FFF2-40B4-BE49-F238E27FC236}">
                <a16:creationId xmlns:a16="http://schemas.microsoft.com/office/drawing/2014/main" id="{3C8A1A48-2E4A-4EC2-9387-17ED29C2ADF1}"/>
              </a:ext>
            </a:extLst>
          </p:cNvPr>
          <p:cNvGrpSpPr/>
          <p:nvPr/>
        </p:nvGrpSpPr>
        <p:grpSpPr>
          <a:xfrm>
            <a:off x="3830142" y="5051017"/>
            <a:ext cx="4797175" cy="1091529"/>
            <a:chOff x="3924032" y="3242969"/>
            <a:chExt cx="4797175" cy="1091529"/>
          </a:xfrm>
        </p:grpSpPr>
        <p:pic>
          <p:nvPicPr>
            <p:cNvPr id="124" name="图片 123" descr="图片包含 游戏机&#10;&#10;描述已自动生成">
              <a:extLst>
                <a:ext uri="{FF2B5EF4-FFF2-40B4-BE49-F238E27FC236}">
                  <a16:creationId xmlns:a16="http://schemas.microsoft.com/office/drawing/2014/main" id="{80C530C3-4B9A-49EE-BA64-C97BA3A1BFCE}"/>
                </a:ext>
              </a:extLst>
            </p:cNvPr>
            <p:cNvPicPr>
              <a:picLocks noChangeAspect="1"/>
            </p:cNvPicPr>
            <p:nvPr/>
          </p:nvPicPr>
          <p:blipFill>
            <a:blip r:embed="rId15"/>
            <a:stretch>
              <a:fillRect/>
            </a:stretch>
          </p:blipFill>
          <p:spPr>
            <a:xfrm>
              <a:off x="4123782" y="3551048"/>
              <a:ext cx="4397486" cy="783450"/>
            </a:xfrm>
            <a:prstGeom prst="rect">
              <a:avLst/>
            </a:prstGeom>
          </p:spPr>
        </p:pic>
        <p:grpSp>
          <p:nvGrpSpPr>
            <p:cNvPr id="23" name="组合 22">
              <a:extLst>
                <a:ext uri="{FF2B5EF4-FFF2-40B4-BE49-F238E27FC236}">
                  <a16:creationId xmlns:a16="http://schemas.microsoft.com/office/drawing/2014/main" id="{EF8F9345-CCFF-4B13-BB41-BB76C9CEF786}"/>
                </a:ext>
              </a:extLst>
            </p:cNvPr>
            <p:cNvGrpSpPr/>
            <p:nvPr/>
          </p:nvGrpSpPr>
          <p:grpSpPr>
            <a:xfrm>
              <a:off x="3924032" y="3242969"/>
              <a:ext cx="4797175" cy="1073607"/>
              <a:chOff x="3924032" y="3224848"/>
              <a:chExt cx="4797175" cy="1073607"/>
            </a:xfrm>
          </p:grpSpPr>
          <p:cxnSp>
            <p:nvCxnSpPr>
              <p:cNvPr id="91" name="直接箭头连接符 90">
                <a:extLst>
                  <a:ext uri="{FF2B5EF4-FFF2-40B4-BE49-F238E27FC236}">
                    <a16:creationId xmlns:a16="http://schemas.microsoft.com/office/drawing/2014/main" id="{B241B9D7-7377-4041-BF4F-E7EAA822430E}"/>
                  </a:ext>
                </a:extLst>
              </p:cNvPr>
              <p:cNvCxnSpPr/>
              <p:nvPr/>
            </p:nvCxnSpPr>
            <p:spPr>
              <a:xfrm>
                <a:off x="4185339" y="4292774"/>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4C1A7164-8839-4ED7-89AC-524873E55472}"/>
                      </a:ext>
                    </a:extLst>
                  </p:cNvPr>
                  <p:cNvSpPr txBox="1"/>
                  <p:nvPr/>
                </p:nvSpPr>
                <p:spPr>
                  <a:xfrm>
                    <a:off x="8522948" y="3923442"/>
                    <a:ext cx="1982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𝑡</m:t>
                          </m:r>
                        </m:oMath>
                      </m:oMathPara>
                    </a14:m>
                    <a:endParaRPr lang="zh-CN" altLang="en-US" sz="2400" dirty="0"/>
                  </a:p>
                </p:txBody>
              </p:sp>
            </mc:Choice>
            <mc:Fallback xmlns="">
              <p:sp>
                <p:nvSpPr>
                  <p:cNvPr id="92" name="文本框 91">
                    <a:extLst>
                      <a:ext uri="{FF2B5EF4-FFF2-40B4-BE49-F238E27FC236}">
                        <a16:creationId xmlns:a16="http://schemas.microsoft.com/office/drawing/2014/main" id="{4C1A7164-8839-4ED7-89AC-524873E55472}"/>
                      </a:ext>
                    </a:extLst>
                  </p:cNvPr>
                  <p:cNvSpPr txBox="1">
                    <a:spLocks noRot="1" noChangeAspect="1" noMove="1" noResize="1" noEditPoints="1" noAdjustHandles="1" noChangeArrowheads="1" noChangeShapeType="1" noTextEdit="1"/>
                  </p:cNvSpPr>
                  <p:nvPr/>
                </p:nvSpPr>
                <p:spPr>
                  <a:xfrm>
                    <a:off x="8522948" y="3923442"/>
                    <a:ext cx="198259" cy="369332"/>
                  </a:xfrm>
                  <a:prstGeom prst="rect">
                    <a:avLst/>
                  </a:prstGeom>
                  <a:blipFill>
                    <a:blip r:embed="rId16"/>
                    <a:stretch>
                      <a:fillRect l="-31250" r="-28125" b="-3333"/>
                    </a:stretch>
                  </a:blipFill>
                </p:spPr>
                <p:txBody>
                  <a:bodyPr/>
                  <a:lstStyle/>
                  <a:p>
                    <a:r>
                      <a:rPr lang="zh-CN" altLang="en-US">
                        <a:noFill/>
                      </a:rPr>
                      <a:t> </a:t>
                    </a:r>
                  </a:p>
                </p:txBody>
              </p:sp>
            </mc:Fallback>
          </mc:AlternateContent>
          <p:cxnSp>
            <p:nvCxnSpPr>
              <p:cNvPr id="93" name="直接箭头连接符 92">
                <a:extLst>
                  <a:ext uri="{FF2B5EF4-FFF2-40B4-BE49-F238E27FC236}">
                    <a16:creationId xmlns:a16="http://schemas.microsoft.com/office/drawing/2014/main" id="{DF7AA09A-F179-47A9-8B22-68FEC0809771}"/>
                  </a:ext>
                </a:extLst>
              </p:cNvPr>
              <p:cNvCxnSpPr>
                <a:cxnSpLocks/>
              </p:cNvCxnSpPr>
              <p:nvPr/>
            </p:nvCxnSpPr>
            <p:spPr>
              <a:xfrm flipV="1">
                <a:off x="4196467" y="3343915"/>
                <a:ext cx="0" cy="95454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02D68939-27C5-4750-A892-7D38050ED853}"/>
                  </a:ext>
                </a:extLst>
              </p:cNvPr>
              <p:cNvCxnSpPr>
                <a:cxnSpLocks/>
              </p:cNvCxnSpPr>
              <p:nvPr/>
            </p:nvCxnSpPr>
            <p:spPr>
              <a:xfrm>
                <a:off x="4135227" y="4063995"/>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a16="http://schemas.microsoft.com/office/drawing/2014/main" id="{47A91014-A1F3-4E33-BCB8-D7BA642DF0A4}"/>
                  </a:ext>
                </a:extLst>
              </p:cNvPr>
              <p:cNvCxnSpPr>
                <a:cxnSpLocks/>
              </p:cNvCxnSpPr>
              <p:nvPr/>
            </p:nvCxnSpPr>
            <p:spPr>
              <a:xfrm>
                <a:off x="4135227" y="3564261"/>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96" name="直接箭头连接符 95">
                <a:extLst>
                  <a:ext uri="{FF2B5EF4-FFF2-40B4-BE49-F238E27FC236}">
                    <a16:creationId xmlns:a16="http://schemas.microsoft.com/office/drawing/2014/main" id="{C54845A4-0B45-4E78-BCA8-5BED565ED50A}"/>
                  </a:ext>
                </a:extLst>
              </p:cNvPr>
              <p:cNvCxnSpPr>
                <a:cxnSpLocks/>
              </p:cNvCxnSpPr>
              <p:nvPr/>
            </p:nvCxnSpPr>
            <p:spPr>
              <a:xfrm>
                <a:off x="4135227" y="3814128"/>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54876619-8887-4F72-9AD3-0FDECD3BA8F3}"/>
                      </a:ext>
                    </a:extLst>
                  </p:cNvPr>
                  <p:cNvSpPr txBox="1"/>
                  <p:nvPr/>
                </p:nvSpPr>
                <p:spPr>
                  <a:xfrm>
                    <a:off x="3924032" y="3451587"/>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3</m:t>
                          </m:r>
                        </m:oMath>
                      </m:oMathPara>
                    </a14:m>
                    <a:endParaRPr lang="zh-CN" altLang="en-US" sz="1600" dirty="0"/>
                  </a:p>
                </p:txBody>
              </p:sp>
            </mc:Choice>
            <mc:Fallback xmlns="">
              <p:sp>
                <p:nvSpPr>
                  <p:cNvPr id="97" name="文本框 96">
                    <a:extLst>
                      <a:ext uri="{FF2B5EF4-FFF2-40B4-BE49-F238E27FC236}">
                        <a16:creationId xmlns:a16="http://schemas.microsoft.com/office/drawing/2014/main" id="{54876619-8887-4F72-9AD3-0FDECD3BA8F3}"/>
                      </a:ext>
                    </a:extLst>
                  </p:cNvPr>
                  <p:cNvSpPr txBox="1">
                    <a:spLocks noRot="1" noChangeAspect="1" noMove="1" noResize="1" noEditPoints="1" noAdjustHandles="1" noChangeArrowheads="1" noChangeShapeType="1" noTextEdit="1"/>
                  </p:cNvSpPr>
                  <p:nvPr/>
                </p:nvSpPr>
                <p:spPr>
                  <a:xfrm>
                    <a:off x="3924032" y="3451587"/>
                    <a:ext cx="160300" cy="246221"/>
                  </a:xfrm>
                  <a:prstGeom prst="rect">
                    <a:avLst/>
                  </a:prstGeom>
                  <a:blipFill>
                    <a:blip r:embed="rId17"/>
                    <a:stretch>
                      <a:fillRect l="-25926" r="-25926" b="-48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8" name="文本框 97">
                    <a:extLst>
                      <a:ext uri="{FF2B5EF4-FFF2-40B4-BE49-F238E27FC236}">
                        <a16:creationId xmlns:a16="http://schemas.microsoft.com/office/drawing/2014/main" id="{C81170A0-3B66-4A68-977F-6B7E4392BF6E}"/>
                      </a:ext>
                    </a:extLst>
                  </p:cNvPr>
                  <p:cNvSpPr txBox="1"/>
                  <p:nvPr/>
                </p:nvSpPr>
                <p:spPr>
                  <a:xfrm>
                    <a:off x="3924032" y="3683223"/>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2</m:t>
                          </m:r>
                        </m:oMath>
                      </m:oMathPara>
                    </a14:m>
                    <a:endParaRPr lang="zh-CN" altLang="en-US" sz="1600" dirty="0"/>
                  </a:p>
                </p:txBody>
              </p:sp>
            </mc:Choice>
            <mc:Fallback xmlns="">
              <p:sp>
                <p:nvSpPr>
                  <p:cNvPr id="98" name="文本框 97">
                    <a:extLst>
                      <a:ext uri="{FF2B5EF4-FFF2-40B4-BE49-F238E27FC236}">
                        <a16:creationId xmlns:a16="http://schemas.microsoft.com/office/drawing/2014/main" id="{C81170A0-3B66-4A68-977F-6B7E4392BF6E}"/>
                      </a:ext>
                    </a:extLst>
                  </p:cNvPr>
                  <p:cNvSpPr txBox="1">
                    <a:spLocks noRot="1" noChangeAspect="1" noMove="1" noResize="1" noEditPoints="1" noAdjustHandles="1" noChangeArrowheads="1" noChangeShapeType="1" noTextEdit="1"/>
                  </p:cNvSpPr>
                  <p:nvPr/>
                </p:nvSpPr>
                <p:spPr>
                  <a:xfrm>
                    <a:off x="3924032" y="3683223"/>
                    <a:ext cx="160300" cy="246221"/>
                  </a:xfrm>
                  <a:prstGeom prst="rect">
                    <a:avLst/>
                  </a:prstGeom>
                  <a:blipFill>
                    <a:blip r:embed="rId18"/>
                    <a:stretch>
                      <a:fillRect l="-25926" r="-25926" b="-48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9" name="文本框 98">
                    <a:extLst>
                      <a:ext uri="{FF2B5EF4-FFF2-40B4-BE49-F238E27FC236}">
                        <a16:creationId xmlns:a16="http://schemas.microsoft.com/office/drawing/2014/main" id="{E52640AC-4136-4798-98FF-6C3A6C649BD2}"/>
                      </a:ext>
                    </a:extLst>
                  </p:cNvPr>
                  <p:cNvSpPr txBox="1"/>
                  <p:nvPr/>
                </p:nvSpPr>
                <p:spPr>
                  <a:xfrm>
                    <a:off x="3924032" y="3933331"/>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1</m:t>
                          </m:r>
                        </m:oMath>
                      </m:oMathPara>
                    </a14:m>
                    <a:endParaRPr lang="zh-CN" altLang="en-US" sz="1600" dirty="0"/>
                  </a:p>
                </p:txBody>
              </p:sp>
            </mc:Choice>
            <mc:Fallback xmlns="">
              <p:sp>
                <p:nvSpPr>
                  <p:cNvPr id="99" name="文本框 98">
                    <a:extLst>
                      <a:ext uri="{FF2B5EF4-FFF2-40B4-BE49-F238E27FC236}">
                        <a16:creationId xmlns:a16="http://schemas.microsoft.com/office/drawing/2014/main" id="{E52640AC-4136-4798-98FF-6C3A6C649BD2}"/>
                      </a:ext>
                    </a:extLst>
                  </p:cNvPr>
                  <p:cNvSpPr txBox="1">
                    <a:spLocks noRot="1" noChangeAspect="1" noMove="1" noResize="1" noEditPoints="1" noAdjustHandles="1" noChangeArrowheads="1" noChangeShapeType="1" noTextEdit="1"/>
                  </p:cNvSpPr>
                  <p:nvPr/>
                </p:nvSpPr>
                <p:spPr>
                  <a:xfrm>
                    <a:off x="3924032" y="3933331"/>
                    <a:ext cx="160300" cy="246221"/>
                  </a:xfrm>
                  <a:prstGeom prst="rect">
                    <a:avLst/>
                  </a:prstGeom>
                  <a:blipFill>
                    <a:blip r:embed="rId19"/>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0" name="文本框 99">
                    <a:extLst>
                      <a:ext uri="{FF2B5EF4-FFF2-40B4-BE49-F238E27FC236}">
                        <a16:creationId xmlns:a16="http://schemas.microsoft.com/office/drawing/2014/main" id="{C9F81600-5199-42C7-84A0-5C10D494266F}"/>
                      </a:ext>
                    </a:extLst>
                  </p:cNvPr>
                  <p:cNvSpPr txBox="1"/>
                  <p:nvPr/>
                </p:nvSpPr>
                <p:spPr>
                  <a:xfrm>
                    <a:off x="4228008" y="3224848"/>
                    <a:ext cx="50372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𝐶</m:t>
                              </m:r>
                            </m:e>
                            <m:sub>
                              <m:r>
                                <a:rPr lang="en-US" altLang="zh-CN" sz="1600" b="0" i="1" smtClean="0">
                                  <a:latin typeface="Cambria Math" panose="02040503050406030204" pitchFamily="18" charset="0"/>
                                </a:rPr>
                                <m:t>1</m:t>
                              </m:r>
                            </m:sub>
                          </m:sSub>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𝑡</m:t>
                              </m:r>
                            </m:e>
                          </m:d>
                        </m:oMath>
                      </m:oMathPara>
                    </a14:m>
                    <a:endParaRPr lang="zh-CN" altLang="en-US" sz="1600" dirty="0"/>
                  </a:p>
                </p:txBody>
              </p:sp>
            </mc:Choice>
            <mc:Fallback xmlns="">
              <p:sp>
                <p:nvSpPr>
                  <p:cNvPr id="100" name="文本框 99">
                    <a:extLst>
                      <a:ext uri="{FF2B5EF4-FFF2-40B4-BE49-F238E27FC236}">
                        <a16:creationId xmlns:a16="http://schemas.microsoft.com/office/drawing/2014/main" id="{C9F81600-5199-42C7-84A0-5C10D494266F}"/>
                      </a:ext>
                    </a:extLst>
                  </p:cNvPr>
                  <p:cNvSpPr txBox="1">
                    <a:spLocks noRot="1" noChangeAspect="1" noMove="1" noResize="1" noEditPoints="1" noAdjustHandles="1" noChangeArrowheads="1" noChangeShapeType="1" noTextEdit="1"/>
                  </p:cNvSpPr>
                  <p:nvPr/>
                </p:nvSpPr>
                <p:spPr>
                  <a:xfrm>
                    <a:off x="4228008" y="3224848"/>
                    <a:ext cx="503728" cy="246221"/>
                  </a:xfrm>
                  <a:prstGeom prst="rect">
                    <a:avLst/>
                  </a:prstGeom>
                  <a:blipFill>
                    <a:blip r:embed="rId20"/>
                    <a:stretch>
                      <a:fillRect l="-8434" b="-12195"/>
                    </a:stretch>
                  </a:blipFill>
                </p:spPr>
                <p:txBody>
                  <a:bodyPr/>
                  <a:lstStyle/>
                  <a:p>
                    <a:r>
                      <a:rPr lang="zh-CN" altLang="en-US">
                        <a:noFill/>
                      </a:rPr>
                      <a:t> </a:t>
                    </a:r>
                  </a:p>
                </p:txBody>
              </p:sp>
            </mc:Fallback>
          </mc:AlternateContent>
        </p:grpSp>
      </p:grpSp>
      <p:cxnSp>
        <p:nvCxnSpPr>
          <p:cNvPr id="47" name="直接箭头连接符 46">
            <a:extLst>
              <a:ext uri="{FF2B5EF4-FFF2-40B4-BE49-F238E27FC236}">
                <a16:creationId xmlns:a16="http://schemas.microsoft.com/office/drawing/2014/main" id="{1446FA22-65BB-41B4-9E61-6536791ECF94}"/>
              </a:ext>
            </a:extLst>
          </p:cNvPr>
          <p:cNvCxnSpPr>
            <a:cxnSpLocks/>
          </p:cNvCxnSpPr>
          <p:nvPr/>
        </p:nvCxnSpPr>
        <p:spPr>
          <a:xfrm>
            <a:off x="4825476" y="1656258"/>
            <a:ext cx="0" cy="4474592"/>
          </a:xfrm>
          <a:prstGeom prst="straightConnector1">
            <a:avLst/>
          </a:prstGeom>
          <a:ln w="12700">
            <a:solidFill>
              <a:schemeClr val="bg1">
                <a:lumMod val="75000"/>
              </a:schemeClr>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65" name="直接箭头连接符 164">
            <a:extLst>
              <a:ext uri="{FF2B5EF4-FFF2-40B4-BE49-F238E27FC236}">
                <a16:creationId xmlns:a16="http://schemas.microsoft.com/office/drawing/2014/main" id="{8FD9AD85-F80A-4961-B1B5-304BF826D4CD}"/>
              </a:ext>
            </a:extLst>
          </p:cNvPr>
          <p:cNvCxnSpPr>
            <a:cxnSpLocks/>
          </p:cNvCxnSpPr>
          <p:nvPr/>
        </p:nvCxnSpPr>
        <p:spPr>
          <a:xfrm>
            <a:off x="5356221" y="1340130"/>
            <a:ext cx="0" cy="4763012"/>
          </a:xfrm>
          <a:prstGeom prst="straightConnector1">
            <a:avLst/>
          </a:prstGeom>
          <a:ln w="12700">
            <a:solidFill>
              <a:schemeClr val="bg1">
                <a:lumMod val="75000"/>
              </a:schemeClr>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67" name="直接箭头连接符 166">
            <a:extLst>
              <a:ext uri="{FF2B5EF4-FFF2-40B4-BE49-F238E27FC236}">
                <a16:creationId xmlns:a16="http://schemas.microsoft.com/office/drawing/2014/main" id="{96C62F91-127D-4798-9D39-8BDF7B16B6E3}"/>
              </a:ext>
            </a:extLst>
          </p:cNvPr>
          <p:cNvCxnSpPr>
            <a:cxnSpLocks/>
          </p:cNvCxnSpPr>
          <p:nvPr/>
        </p:nvCxnSpPr>
        <p:spPr>
          <a:xfrm>
            <a:off x="7948609" y="1341539"/>
            <a:ext cx="0" cy="4763012"/>
          </a:xfrm>
          <a:prstGeom prst="straightConnector1">
            <a:avLst/>
          </a:prstGeom>
          <a:ln w="12700">
            <a:solidFill>
              <a:schemeClr val="bg1">
                <a:lumMod val="75000"/>
              </a:schemeClr>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68" name="直接箭头连接符 167">
            <a:extLst>
              <a:ext uri="{FF2B5EF4-FFF2-40B4-BE49-F238E27FC236}">
                <a16:creationId xmlns:a16="http://schemas.microsoft.com/office/drawing/2014/main" id="{CEC4B594-E355-4C7F-A52C-BD43D61B4218}"/>
              </a:ext>
            </a:extLst>
          </p:cNvPr>
          <p:cNvCxnSpPr>
            <a:cxnSpLocks/>
          </p:cNvCxnSpPr>
          <p:nvPr/>
        </p:nvCxnSpPr>
        <p:spPr>
          <a:xfrm>
            <a:off x="6040434" y="1659254"/>
            <a:ext cx="0" cy="4474592"/>
          </a:xfrm>
          <a:prstGeom prst="straightConnector1">
            <a:avLst/>
          </a:prstGeom>
          <a:ln w="12700">
            <a:solidFill>
              <a:schemeClr val="bg1">
                <a:lumMod val="75000"/>
              </a:schemeClr>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69" name="直接箭头连接符 168">
            <a:extLst>
              <a:ext uri="{FF2B5EF4-FFF2-40B4-BE49-F238E27FC236}">
                <a16:creationId xmlns:a16="http://schemas.microsoft.com/office/drawing/2014/main" id="{1ECCF5E3-28C9-4C1B-83DA-EC7A01795829}"/>
              </a:ext>
            </a:extLst>
          </p:cNvPr>
          <p:cNvCxnSpPr>
            <a:cxnSpLocks/>
          </p:cNvCxnSpPr>
          <p:nvPr/>
        </p:nvCxnSpPr>
        <p:spPr>
          <a:xfrm>
            <a:off x="7273632" y="1954469"/>
            <a:ext cx="0" cy="4170141"/>
          </a:xfrm>
          <a:prstGeom prst="straightConnector1">
            <a:avLst/>
          </a:prstGeom>
          <a:ln w="12700">
            <a:solidFill>
              <a:schemeClr val="bg1">
                <a:lumMod val="75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a:xfrm>
            <a:off x="4209865" y="6558087"/>
            <a:ext cx="724269" cy="291381"/>
          </a:xfrm>
        </p:spPr>
        <p:txBody>
          <a:bodyPr/>
          <a:lstStyle/>
          <a:p>
            <a:r>
              <a:rPr lang="en-US" dirty="0"/>
              <a:t>17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Linear Counting Neurons</a:t>
            </a:r>
            <a:endParaRPr lang="zh-CN" altLang="en-US" dirty="0"/>
          </a:p>
        </p:txBody>
      </p:sp>
      <p:grpSp>
        <p:nvGrpSpPr>
          <p:cNvPr id="159" name="组合 158">
            <a:extLst>
              <a:ext uri="{FF2B5EF4-FFF2-40B4-BE49-F238E27FC236}">
                <a16:creationId xmlns:a16="http://schemas.microsoft.com/office/drawing/2014/main" id="{817643FD-C22D-4E46-9C29-FC0214C3A847}"/>
              </a:ext>
            </a:extLst>
          </p:cNvPr>
          <p:cNvGrpSpPr/>
          <p:nvPr/>
        </p:nvGrpSpPr>
        <p:grpSpPr>
          <a:xfrm>
            <a:off x="3723262" y="981156"/>
            <a:ext cx="4909792" cy="1288799"/>
            <a:chOff x="3875666" y="894069"/>
            <a:chExt cx="4909792" cy="1288799"/>
          </a:xfrm>
        </p:grpSpPr>
        <p:cxnSp>
          <p:nvCxnSpPr>
            <p:cNvPr id="29" name="直接箭头连接符 28">
              <a:extLst>
                <a:ext uri="{FF2B5EF4-FFF2-40B4-BE49-F238E27FC236}">
                  <a16:creationId xmlns:a16="http://schemas.microsoft.com/office/drawing/2014/main" id="{2B395831-5190-4AD2-9613-6ABBAEAD6936}"/>
                </a:ext>
              </a:extLst>
            </p:cNvPr>
            <p:cNvCxnSpPr>
              <a:cxnSpLocks/>
            </p:cNvCxnSpPr>
            <p:nvPr/>
          </p:nvCxnSpPr>
          <p:spPr>
            <a:xfrm>
              <a:off x="4260718" y="1881746"/>
              <a:ext cx="4170614" cy="0"/>
            </a:xfrm>
            <a:prstGeom prst="straightConnector1">
              <a:avLst/>
            </a:prstGeom>
            <a:ln w="19050">
              <a:solidFill>
                <a:schemeClr val="bg1">
                  <a:lumMod val="75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1667E4A4-2C96-4666-A05C-C01AAD2C8249}"/>
                </a:ext>
              </a:extLst>
            </p:cNvPr>
            <p:cNvCxnSpPr>
              <a:cxnSpLocks/>
            </p:cNvCxnSpPr>
            <p:nvPr/>
          </p:nvCxnSpPr>
          <p:spPr>
            <a:xfrm>
              <a:off x="4260718" y="1581953"/>
              <a:ext cx="4170614" cy="0"/>
            </a:xfrm>
            <a:prstGeom prst="straightConnector1">
              <a:avLst/>
            </a:prstGeom>
            <a:ln w="19050">
              <a:solidFill>
                <a:schemeClr val="bg1">
                  <a:lumMod val="75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1651FD80-C8CA-47B3-AE27-1447912DE722}"/>
                </a:ext>
              </a:extLst>
            </p:cNvPr>
            <p:cNvCxnSpPr>
              <a:cxnSpLocks/>
            </p:cNvCxnSpPr>
            <p:nvPr/>
          </p:nvCxnSpPr>
          <p:spPr>
            <a:xfrm>
              <a:off x="4260718" y="1282160"/>
              <a:ext cx="4170614" cy="0"/>
            </a:xfrm>
            <a:prstGeom prst="straightConnector1">
              <a:avLst/>
            </a:prstGeom>
            <a:ln w="19050">
              <a:solidFill>
                <a:schemeClr val="bg1">
                  <a:lumMod val="75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grpSp>
          <p:nvGrpSpPr>
            <p:cNvPr id="62" name="组合 61">
              <a:extLst>
                <a:ext uri="{FF2B5EF4-FFF2-40B4-BE49-F238E27FC236}">
                  <a16:creationId xmlns:a16="http://schemas.microsoft.com/office/drawing/2014/main" id="{C8F107D4-540E-4D27-BF27-FC21B8D95E5A}"/>
                </a:ext>
              </a:extLst>
            </p:cNvPr>
            <p:cNvGrpSpPr/>
            <p:nvPr/>
          </p:nvGrpSpPr>
          <p:grpSpPr>
            <a:xfrm>
              <a:off x="4249590" y="894069"/>
              <a:ext cx="4535868" cy="1288799"/>
              <a:chOff x="2582878" y="3955590"/>
              <a:chExt cx="4535868" cy="1288799"/>
            </a:xfrm>
          </p:grpSpPr>
          <p:cxnSp>
            <p:nvCxnSpPr>
              <p:cNvPr id="63" name="直接箭头连接符 62">
                <a:extLst>
                  <a:ext uri="{FF2B5EF4-FFF2-40B4-BE49-F238E27FC236}">
                    <a16:creationId xmlns:a16="http://schemas.microsoft.com/office/drawing/2014/main" id="{4B90FC81-FA18-496C-B8C8-BB8ABA8E7DF7}"/>
                  </a:ext>
                </a:extLst>
              </p:cNvPr>
              <p:cNvCxnSpPr/>
              <p:nvPr/>
            </p:nvCxnSpPr>
            <p:spPr>
              <a:xfrm>
                <a:off x="2582878" y="5238709"/>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445CC6DA-B13E-4082-8BAB-1473AA69F109}"/>
                      </a:ext>
                    </a:extLst>
                  </p:cNvPr>
                  <p:cNvSpPr txBox="1"/>
                  <p:nvPr/>
                </p:nvSpPr>
                <p:spPr>
                  <a:xfrm>
                    <a:off x="6920487" y="4869377"/>
                    <a:ext cx="1982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𝑡</m:t>
                          </m:r>
                        </m:oMath>
                      </m:oMathPara>
                    </a14:m>
                    <a:endParaRPr lang="zh-CN" altLang="en-US" sz="2400" dirty="0"/>
                  </a:p>
                </p:txBody>
              </p:sp>
            </mc:Choice>
            <mc:Fallback xmlns="">
              <p:sp>
                <p:nvSpPr>
                  <p:cNvPr id="36" name="文本框 35">
                    <a:extLst>
                      <a:ext uri="{FF2B5EF4-FFF2-40B4-BE49-F238E27FC236}">
                        <a16:creationId xmlns:a16="http://schemas.microsoft.com/office/drawing/2014/main" id="{D51875B6-2EBB-4069-9C1D-CA93647CEF02}"/>
                      </a:ext>
                    </a:extLst>
                  </p:cNvPr>
                  <p:cNvSpPr txBox="1">
                    <a:spLocks noRot="1" noChangeAspect="1" noMove="1" noResize="1" noEditPoints="1" noAdjustHandles="1" noChangeArrowheads="1" noChangeShapeType="1" noTextEdit="1"/>
                  </p:cNvSpPr>
                  <p:nvPr/>
                </p:nvSpPr>
                <p:spPr>
                  <a:xfrm>
                    <a:off x="6920487" y="4869377"/>
                    <a:ext cx="198259" cy="369332"/>
                  </a:xfrm>
                  <a:prstGeom prst="rect">
                    <a:avLst/>
                  </a:prstGeom>
                  <a:blipFill>
                    <a:blip r:embed="rId29"/>
                    <a:stretch>
                      <a:fillRect l="-31250" r="-28125" b="-3279"/>
                    </a:stretch>
                  </a:blipFill>
                </p:spPr>
                <p:txBody>
                  <a:bodyPr/>
                  <a:lstStyle/>
                  <a:p>
                    <a:r>
                      <a:rPr lang="en-US">
                        <a:noFill/>
                      </a:rPr>
                      <a:t> </a:t>
                    </a:r>
                  </a:p>
                </p:txBody>
              </p:sp>
            </mc:Fallback>
          </mc:AlternateContent>
          <p:cxnSp>
            <p:nvCxnSpPr>
              <p:cNvPr id="65" name="直接箭头连接符 64">
                <a:extLst>
                  <a:ext uri="{FF2B5EF4-FFF2-40B4-BE49-F238E27FC236}">
                    <a16:creationId xmlns:a16="http://schemas.microsoft.com/office/drawing/2014/main" id="{BC2D5C9F-7DA9-4CB5-A51E-9DE3796B9502}"/>
                  </a:ext>
                </a:extLst>
              </p:cNvPr>
              <p:cNvCxnSpPr>
                <a:cxnSpLocks/>
              </p:cNvCxnSpPr>
              <p:nvPr/>
            </p:nvCxnSpPr>
            <p:spPr>
              <a:xfrm flipV="1">
                <a:off x="2594006" y="3955590"/>
                <a:ext cx="0" cy="1288799"/>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0" name="文本框 69">
                  <a:extLst>
                    <a:ext uri="{FF2B5EF4-FFF2-40B4-BE49-F238E27FC236}">
                      <a16:creationId xmlns:a16="http://schemas.microsoft.com/office/drawing/2014/main" id="{D69A8B58-B013-4AAA-A70D-6A5ED2E4A398}"/>
                    </a:ext>
                  </a:extLst>
                </p:cNvPr>
                <p:cNvSpPr txBox="1"/>
                <p:nvPr/>
              </p:nvSpPr>
              <p:spPr>
                <a:xfrm>
                  <a:off x="3875666" y="1143660"/>
                  <a:ext cx="3093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3</m:t>
                            </m:r>
                          </m:sub>
                        </m:sSub>
                      </m:oMath>
                    </m:oMathPara>
                  </a14:m>
                  <a:endParaRPr lang="zh-CN" altLang="en-US" dirty="0"/>
                </a:p>
              </p:txBody>
            </p:sp>
          </mc:Choice>
          <mc:Fallback xmlns="">
            <p:sp>
              <p:nvSpPr>
                <p:cNvPr id="70" name="文本框 69">
                  <a:extLst>
                    <a:ext uri="{FF2B5EF4-FFF2-40B4-BE49-F238E27FC236}">
                      <a16:creationId xmlns:a16="http://schemas.microsoft.com/office/drawing/2014/main" id="{D69A8B58-B013-4AAA-A70D-6A5ED2E4A398}"/>
                    </a:ext>
                  </a:extLst>
                </p:cNvPr>
                <p:cNvSpPr txBox="1">
                  <a:spLocks noRot="1" noChangeAspect="1" noMove="1" noResize="1" noEditPoints="1" noAdjustHandles="1" noChangeArrowheads="1" noChangeShapeType="1" noTextEdit="1"/>
                </p:cNvSpPr>
                <p:nvPr/>
              </p:nvSpPr>
              <p:spPr>
                <a:xfrm>
                  <a:off x="3875666" y="1143660"/>
                  <a:ext cx="309380" cy="276999"/>
                </a:xfrm>
                <a:prstGeom prst="rect">
                  <a:avLst/>
                </a:prstGeom>
                <a:blipFill>
                  <a:blip r:embed="rId30"/>
                  <a:stretch>
                    <a:fillRect l="-19608" r="-588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171FA2D3-BFDC-47A7-99D6-51E78772E61C}"/>
                    </a:ext>
                  </a:extLst>
                </p:cNvPr>
                <p:cNvSpPr txBox="1"/>
                <p:nvPr/>
              </p:nvSpPr>
              <p:spPr>
                <a:xfrm>
                  <a:off x="3875666" y="1449184"/>
                  <a:ext cx="3093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74" name="文本框 73">
                  <a:extLst>
                    <a:ext uri="{FF2B5EF4-FFF2-40B4-BE49-F238E27FC236}">
                      <a16:creationId xmlns:a16="http://schemas.microsoft.com/office/drawing/2014/main" id="{171FA2D3-BFDC-47A7-99D6-51E78772E61C}"/>
                    </a:ext>
                  </a:extLst>
                </p:cNvPr>
                <p:cNvSpPr txBox="1">
                  <a:spLocks noRot="1" noChangeAspect="1" noMove="1" noResize="1" noEditPoints="1" noAdjustHandles="1" noChangeArrowheads="1" noChangeShapeType="1" noTextEdit="1"/>
                </p:cNvSpPr>
                <p:nvPr/>
              </p:nvSpPr>
              <p:spPr>
                <a:xfrm>
                  <a:off x="3875666" y="1449184"/>
                  <a:ext cx="309379" cy="276999"/>
                </a:xfrm>
                <a:prstGeom prst="rect">
                  <a:avLst/>
                </a:prstGeom>
                <a:blipFill>
                  <a:blip r:embed="rId31"/>
                  <a:stretch>
                    <a:fillRect l="-19608" r="-588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5" name="文本框 74">
                  <a:extLst>
                    <a:ext uri="{FF2B5EF4-FFF2-40B4-BE49-F238E27FC236}">
                      <a16:creationId xmlns:a16="http://schemas.microsoft.com/office/drawing/2014/main" id="{AA605D37-1437-464D-87D4-309AAAF24DBB}"/>
                    </a:ext>
                  </a:extLst>
                </p:cNvPr>
                <p:cNvSpPr txBox="1"/>
                <p:nvPr/>
              </p:nvSpPr>
              <p:spPr>
                <a:xfrm>
                  <a:off x="3875666" y="1754708"/>
                  <a:ext cx="3040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75" name="文本框 74">
                  <a:extLst>
                    <a:ext uri="{FF2B5EF4-FFF2-40B4-BE49-F238E27FC236}">
                      <a16:creationId xmlns:a16="http://schemas.microsoft.com/office/drawing/2014/main" id="{AA605D37-1437-464D-87D4-309AAAF24DBB}"/>
                    </a:ext>
                  </a:extLst>
                </p:cNvPr>
                <p:cNvSpPr txBox="1">
                  <a:spLocks noRot="1" noChangeAspect="1" noMove="1" noResize="1" noEditPoints="1" noAdjustHandles="1" noChangeArrowheads="1" noChangeShapeType="1" noTextEdit="1"/>
                </p:cNvSpPr>
                <p:nvPr/>
              </p:nvSpPr>
              <p:spPr>
                <a:xfrm>
                  <a:off x="3875666" y="1754708"/>
                  <a:ext cx="304058" cy="276999"/>
                </a:xfrm>
                <a:prstGeom prst="rect">
                  <a:avLst/>
                </a:prstGeom>
                <a:blipFill>
                  <a:blip r:embed="rId32"/>
                  <a:stretch>
                    <a:fillRect l="-20000" r="-6000" b="-15556"/>
                  </a:stretch>
                </a:blipFill>
              </p:spPr>
              <p:txBody>
                <a:bodyPr/>
                <a:lstStyle/>
                <a:p>
                  <a:r>
                    <a:rPr lang="zh-CN" altLang="en-US">
                      <a:noFill/>
                    </a:rPr>
                    <a:t> </a:t>
                  </a:r>
                </a:p>
              </p:txBody>
            </p:sp>
          </mc:Fallback>
        </mc:AlternateContent>
      </p:grpSp>
      <p:grpSp>
        <p:nvGrpSpPr>
          <p:cNvPr id="160" name="组合 159">
            <a:extLst>
              <a:ext uri="{FF2B5EF4-FFF2-40B4-BE49-F238E27FC236}">
                <a16:creationId xmlns:a16="http://schemas.microsoft.com/office/drawing/2014/main" id="{631091B9-B174-4689-BDC3-2EC7579E7CDD}"/>
              </a:ext>
            </a:extLst>
          </p:cNvPr>
          <p:cNvGrpSpPr/>
          <p:nvPr/>
        </p:nvGrpSpPr>
        <p:grpSpPr>
          <a:xfrm>
            <a:off x="4738260" y="1286672"/>
            <a:ext cx="3299216" cy="776413"/>
            <a:chOff x="4890664" y="1199585"/>
            <a:chExt cx="3299216" cy="776413"/>
          </a:xfrm>
        </p:grpSpPr>
        <p:sp>
          <p:nvSpPr>
            <p:cNvPr id="53" name="十字形 52">
              <a:extLst>
                <a:ext uri="{FF2B5EF4-FFF2-40B4-BE49-F238E27FC236}">
                  <a16:creationId xmlns:a16="http://schemas.microsoft.com/office/drawing/2014/main" id="{5DE86AB4-D917-4BD5-81FA-1663FC633EB4}"/>
                </a:ext>
              </a:extLst>
            </p:cNvPr>
            <p:cNvSpPr/>
            <p:nvPr/>
          </p:nvSpPr>
          <p:spPr>
            <a:xfrm rot="2700000">
              <a:off x="5426417" y="1199585"/>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十字形 53">
              <a:extLst>
                <a:ext uri="{FF2B5EF4-FFF2-40B4-BE49-F238E27FC236}">
                  <a16:creationId xmlns:a16="http://schemas.microsoft.com/office/drawing/2014/main" id="{80C9ABEA-1999-4CED-B7E9-9F60975FDC67}"/>
                </a:ext>
              </a:extLst>
            </p:cNvPr>
            <p:cNvSpPr/>
            <p:nvPr/>
          </p:nvSpPr>
          <p:spPr>
            <a:xfrm rot="2700000">
              <a:off x="8021304" y="1199585"/>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9" name="十字形 78">
              <a:extLst>
                <a:ext uri="{FF2B5EF4-FFF2-40B4-BE49-F238E27FC236}">
                  <a16:creationId xmlns:a16="http://schemas.microsoft.com/office/drawing/2014/main" id="{36DC597A-E46E-45A4-8F41-D1ABD5304E6D}"/>
                </a:ext>
              </a:extLst>
            </p:cNvPr>
            <p:cNvSpPr/>
            <p:nvPr/>
          </p:nvSpPr>
          <p:spPr>
            <a:xfrm rot="2700000">
              <a:off x="4890664" y="1499636"/>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十字形 82">
              <a:extLst>
                <a:ext uri="{FF2B5EF4-FFF2-40B4-BE49-F238E27FC236}">
                  <a16:creationId xmlns:a16="http://schemas.microsoft.com/office/drawing/2014/main" id="{78AEB060-3BA9-4605-A484-AB3A40E4E79C}"/>
                </a:ext>
              </a:extLst>
            </p:cNvPr>
            <p:cNvSpPr/>
            <p:nvPr/>
          </p:nvSpPr>
          <p:spPr>
            <a:xfrm rot="2700000">
              <a:off x="6108585" y="1499637"/>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十字形 88">
              <a:extLst>
                <a:ext uri="{FF2B5EF4-FFF2-40B4-BE49-F238E27FC236}">
                  <a16:creationId xmlns:a16="http://schemas.microsoft.com/office/drawing/2014/main" id="{02E5F745-9DC5-4EEB-987E-6D7355DD7322}"/>
                </a:ext>
              </a:extLst>
            </p:cNvPr>
            <p:cNvSpPr/>
            <p:nvPr/>
          </p:nvSpPr>
          <p:spPr>
            <a:xfrm rot="2700000">
              <a:off x="7341984" y="1807422"/>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组合 83">
            <a:extLst>
              <a:ext uri="{FF2B5EF4-FFF2-40B4-BE49-F238E27FC236}">
                <a16:creationId xmlns:a16="http://schemas.microsoft.com/office/drawing/2014/main" id="{F244627A-E12C-4972-9017-3132D7C9DDAE}"/>
              </a:ext>
            </a:extLst>
          </p:cNvPr>
          <p:cNvGrpSpPr/>
          <p:nvPr/>
        </p:nvGrpSpPr>
        <p:grpSpPr>
          <a:xfrm>
            <a:off x="-3417561" y="-1364218"/>
            <a:ext cx="9340135" cy="10387884"/>
            <a:chOff x="-816297" y="-2745239"/>
            <a:chExt cx="9340135" cy="10387884"/>
          </a:xfrm>
        </p:grpSpPr>
        <p:grpSp>
          <p:nvGrpSpPr>
            <p:cNvPr id="85" name="组合 84">
              <a:extLst>
                <a:ext uri="{FF2B5EF4-FFF2-40B4-BE49-F238E27FC236}">
                  <a16:creationId xmlns:a16="http://schemas.microsoft.com/office/drawing/2014/main" id="{BE2E5BDC-1C96-40AE-BD7F-B7D0F3087079}"/>
                </a:ext>
              </a:extLst>
            </p:cNvPr>
            <p:cNvGrpSpPr/>
            <p:nvPr/>
          </p:nvGrpSpPr>
          <p:grpSpPr>
            <a:xfrm rot="7156578">
              <a:off x="89253" y="-534362"/>
              <a:ext cx="9340135" cy="4918381"/>
              <a:chOff x="-816297" y="-7789"/>
              <a:chExt cx="9340135" cy="4918381"/>
            </a:xfrm>
          </p:grpSpPr>
          <p:sp>
            <p:nvSpPr>
              <p:cNvPr id="106" name="弧形 105">
                <a:extLst>
                  <a:ext uri="{FF2B5EF4-FFF2-40B4-BE49-F238E27FC236}">
                    <a16:creationId xmlns:a16="http://schemas.microsoft.com/office/drawing/2014/main" id="{3D1CA3F5-1907-44E5-B743-6403C7CF5770}"/>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07" name="弧形 106">
                <a:extLst>
                  <a:ext uri="{FF2B5EF4-FFF2-40B4-BE49-F238E27FC236}">
                    <a16:creationId xmlns:a16="http://schemas.microsoft.com/office/drawing/2014/main" id="{04111F40-9F97-4E01-A569-9A1688C905CB}"/>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86" name="组合 85">
              <a:extLst>
                <a:ext uri="{FF2B5EF4-FFF2-40B4-BE49-F238E27FC236}">
                  <a16:creationId xmlns:a16="http://schemas.microsoft.com/office/drawing/2014/main" id="{73A0B172-3605-419A-AD26-E2819BB07BAA}"/>
                </a:ext>
              </a:extLst>
            </p:cNvPr>
            <p:cNvGrpSpPr/>
            <p:nvPr/>
          </p:nvGrpSpPr>
          <p:grpSpPr>
            <a:xfrm rot="3416954">
              <a:off x="78616" y="513387"/>
              <a:ext cx="9340135" cy="4918381"/>
              <a:chOff x="-816297" y="-7789"/>
              <a:chExt cx="9340135" cy="4918381"/>
            </a:xfrm>
          </p:grpSpPr>
          <p:sp>
            <p:nvSpPr>
              <p:cNvPr id="104" name="弧形 103">
                <a:extLst>
                  <a:ext uri="{FF2B5EF4-FFF2-40B4-BE49-F238E27FC236}">
                    <a16:creationId xmlns:a16="http://schemas.microsoft.com/office/drawing/2014/main" id="{261C03C2-D17B-4299-A026-B24F7051A860}"/>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05" name="弧形 104">
                <a:extLst>
                  <a:ext uri="{FF2B5EF4-FFF2-40B4-BE49-F238E27FC236}">
                    <a16:creationId xmlns:a16="http://schemas.microsoft.com/office/drawing/2014/main" id="{F8032649-4985-46FA-B7C0-DEC513D759F5}"/>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87" name="组合 86">
              <a:extLst>
                <a:ext uri="{FF2B5EF4-FFF2-40B4-BE49-F238E27FC236}">
                  <a16:creationId xmlns:a16="http://schemas.microsoft.com/office/drawing/2014/main" id="{5B264F65-A3E4-4A9A-A2F3-5BE4D2BA8ED0}"/>
                </a:ext>
              </a:extLst>
            </p:cNvPr>
            <p:cNvGrpSpPr/>
            <p:nvPr/>
          </p:nvGrpSpPr>
          <p:grpSpPr>
            <a:xfrm>
              <a:off x="-816297" y="-7789"/>
              <a:ext cx="9340135" cy="4918381"/>
              <a:chOff x="-816297" y="-7789"/>
              <a:chExt cx="9340135" cy="4918381"/>
            </a:xfrm>
          </p:grpSpPr>
          <p:sp>
            <p:nvSpPr>
              <p:cNvPr id="102" name="弧形 101">
                <a:extLst>
                  <a:ext uri="{FF2B5EF4-FFF2-40B4-BE49-F238E27FC236}">
                    <a16:creationId xmlns:a16="http://schemas.microsoft.com/office/drawing/2014/main" id="{212D76BE-4EFA-4F23-989F-08D1C60332A1}"/>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03" name="弧形 102">
                <a:extLst>
                  <a:ext uri="{FF2B5EF4-FFF2-40B4-BE49-F238E27FC236}">
                    <a16:creationId xmlns:a16="http://schemas.microsoft.com/office/drawing/2014/main" id="{C74F5AB5-0844-4DC9-8AB5-409B04F67931}"/>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88" name="文本框 87">
                  <a:extLst>
                    <a:ext uri="{FF2B5EF4-FFF2-40B4-BE49-F238E27FC236}">
                      <a16:creationId xmlns:a16="http://schemas.microsoft.com/office/drawing/2014/main" id="{0FD1CEB0-370D-46FE-B04B-DC68C537586E}"/>
                    </a:ext>
                  </a:extLst>
                </p:cNvPr>
                <p:cNvSpPr txBox="1"/>
                <p:nvPr/>
              </p:nvSpPr>
              <p:spPr>
                <a:xfrm>
                  <a:off x="3732728" y="2232192"/>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21" name="文本框 20">
                  <a:extLst>
                    <a:ext uri="{FF2B5EF4-FFF2-40B4-BE49-F238E27FC236}">
                      <a16:creationId xmlns:a16="http://schemas.microsoft.com/office/drawing/2014/main" id="{0902C5F4-A584-4328-9510-8376E63E83E6}"/>
                    </a:ext>
                  </a:extLst>
                </p:cNvPr>
                <p:cNvSpPr txBox="1">
                  <a:spLocks noRot="1" noChangeAspect="1" noMove="1" noResize="1" noEditPoints="1" noAdjustHandles="1" noChangeArrowheads="1" noChangeShapeType="1" noTextEdit="1"/>
                </p:cNvSpPr>
                <p:nvPr/>
              </p:nvSpPr>
              <p:spPr>
                <a:xfrm>
                  <a:off x="3732728" y="2232192"/>
                  <a:ext cx="245516" cy="369332"/>
                </a:xfrm>
                <a:prstGeom prst="rect">
                  <a:avLst/>
                </a:prstGeom>
                <a:blipFill>
                  <a:blip r:embed="rId33"/>
                  <a:stretch>
                    <a:fillRect l="-27500" r="-275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文本框 89">
                  <a:extLst>
                    <a:ext uri="{FF2B5EF4-FFF2-40B4-BE49-F238E27FC236}">
                      <a16:creationId xmlns:a16="http://schemas.microsoft.com/office/drawing/2014/main" id="{7E4B1274-02AF-4456-9FDD-03EB6B647735}"/>
                    </a:ext>
                  </a:extLst>
                </p:cNvPr>
                <p:cNvSpPr txBox="1"/>
                <p:nvPr/>
              </p:nvSpPr>
              <p:spPr>
                <a:xfrm>
                  <a:off x="4669122" y="2727001"/>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3" name="文本框 32">
                  <a:extLst>
                    <a:ext uri="{FF2B5EF4-FFF2-40B4-BE49-F238E27FC236}">
                      <a16:creationId xmlns:a16="http://schemas.microsoft.com/office/drawing/2014/main" id="{F4B20B8D-5CCB-4BAE-BF37-F1CA4551F35B}"/>
                    </a:ext>
                  </a:extLst>
                </p:cNvPr>
                <p:cNvSpPr txBox="1">
                  <a:spLocks noRot="1" noChangeAspect="1" noMove="1" noResize="1" noEditPoints="1" noAdjustHandles="1" noChangeArrowheads="1" noChangeShapeType="1" noTextEdit="1"/>
                </p:cNvSpPr>
                <p:nvPr/>
              </p:nvSpPr>
              <p:spPr>
                <a:xfrm>
                  <a:off x="4669122" y="2727001"/>
                  <a:ext cx="245516" cy="369332"/>
                </a:xfrm>
                <a:prstGeom prst="rect">
                  <a:avLst/>
                </a:prstGeom>
                <a:blipFill>
                  <a:blip r:embed="rId21"/>
                  <a:stretch>
                    <a:fillRect l="-30000" r="-250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1" name="文本框 100">
                  <a:extLst>
                    <a:ext uri="{FF2B5EF4-FFF2-40B4-BE49-F238E27FC236}">
                      <a16:creationId xmlns:a16="http://schemas.microsoft.com/office/drawing/2014/main" id="{7EF2A674-DCB4-4A16-B720-3D0277401CD3}"/>
                    </a:ext>
                  </a:extLst>
                </p:cNvPr>
                <p:cNvSpPr txBox="1"/>
                <p:nvPr/>
              </p:nvSpPr>
              <p:spPr>
                <a:xfrm>
                  <a:off x="4638419" y="1681720"/>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5" name="文本框 34">
                  <a:extLst>
                    <a:ext uri="{FF2B5EF4-FFF2-40B4-BE49-F238E27FC236}">
                      <a16:creationId xmlns:a16="http://schemas.microsoft.com/office/drawing/2014/main" id="{691C3FEE-C9FD-4219-B7F9-C38BD144C803}"/>
                    </a:ext>
                  </a:extLst>
                </p:cNvPr>
                <p:cNvSpPr txBox="1">
                  <a:spLocks noRot="1" noChangeAspect="1" noMove="1" noResize="1" noEditPoints="1" noAdjustHandles="1" noChangeArrowheads="1" noChangeShapeType="1" noTextEdit="1"/>
                </p:cNvSpPr>
                <p:nvPr/>
              </p:nvSpPr>
              <p:spPr>
                <a:xfrm>
                  <a:off x="4638419" y="1681720"/>
                  <a:ext cx="245516" cy="369332"/>
                </a:xfrm>
                <a:prstGeom prst="rect">
                  <a:avLst/>
                </a:prstGeom>
                <a:blipFill>
                  <a:blip r:embed="rId22"/>
                  <a:stretch>
                    <a:fillRect l="-30000" r="-25000" b="-22951"/>
                  </a:stretch>
                </a:blipFill>
              </p:spPr>
              <p:txBody>
                <a:bodyPr/>
                <a:lstStyle/>
                <a:p>
                  <a:r>
                    <a:rPr lang="zh-CN" altLang="en-US">
                      <a:noFill/>
                    </a:rPr>
                    <a:t> </a:t>
                  </a:r>
                </a:p>
              </p:txBody>
            </p:sp>
          </mc:Fallback>
        </mc:AlternateContent>
      </p:grpSp>
      <mc:AlternateContent xmlns:mc="http://schemas.openxmlformats.org/markup-compatibility/2006" xmlns:am3d="http://schemas.microsoft.com/office/drawing/2017/model3d">
        <mc:Choice Requires="am3d">
          <p:graphicFrame>
            <p:nvGraphicFramePr>
              <p:cNvPr id="108" name="3D 模型 107">
                <a:extLst>
                  <a:ext uri="{FF2B5EF4-FFF2-40B4-BE49-F238E27FC236}">
                    <a16:creationId xmlns:a16="http://schemas.microsoft.com/office/drawing/2014/main" id="{44AF8506-0303-4A8B-95CE-8A532709273A}"/>
                  </a:ext>
                </a:extLst>
              </p:cNvPr>
              <p:cNvGraphicFramePr>
                <a:graphicFrameLocks noChangeAspect="1"/>
              </p:cNvGraphicFramePr>
              <p:nvPr>
                <p:extLst>
                  <p:ext uri="{D42A27DB-BD31-4B8C-83A1-F6EECF244321}">
                    <p14:modId xmlns:p14="http://schemas.microsoft.com/office/powerpoint/2010/main" val="1821178652"/>
                  </p:ext>
                </p:extLst>
              </p:nvPr>
            </p:nvGraphicFramePr>
            <p:xfrm>
              <a:off x="956204" y="2498649"/>
              <a:ext cx="596036" cy="597615"/>
            </p:xfrm>
            <a:graphic>
              <a:graphicData uri="http://schemas.microsoft.com/office/drawing/2017/model3d">
                <am3d:model3d r:embed="rId34">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35"/>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8" name="3D 模型 107">
                <a:extLst>
                  <a:ext uri="{FF2B5EF4-FFF2-40B4-BE49-F238E27FC236}">
                    <a16:creationId xmlns:a16="http://schemas.microsoft.com/office/drawing/2014/main" id="{44AF8506-0303-4A8B-95CE-8A532709273A}"/>
                  </a:ext>
                </a:extLst>
              </p:cNvPr>
              <p:cNvPicPr>
                <a:picLocks noGrp="1" noRot="1" noChangeAspect="1" noMove="1" noResize="1" noEditPoints="1" noAdjustHandles="1" noChangeArrowheads="1" noChangeShapeType="1" noCrop="1"/>
              </p:cNvPicPr>
              <p:nvPr/>
            </p:nvPicPr>
            <p:blipFill>
              <a:blip r:embed="rId36"/>
              <a:stretch>
                <a:fillRect/>
              </a:stretch>
            </p:blipFill>
            <p:spPr>
              <a:xfrm>
                <a:off x="956204" y="2498649"/>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9" name="3D 模型 108">
                <a:extLst>
                  <a:ext uri="{FF2B5EF4-FFF2-40B4-BE49-F238E27FC236}">
                    <a16:creationId xmlns:a16="http://schemas.microsoft.com/office/drawing/2014/main" id="{3B7B62BE-5F44-4DD8-9CF2-7AD96B8EDAA5}"/>
                  </a:ext>
                </a:extLst>
              </p:cNvPr>
              <p:cNvGraphicFramePr>
                <a:graphicFrameLocks noChangeAspect="1"/>
              </p:cNvGraphicFramePr>
              <p:nvPr>
                <p:extLst>
                  <p:ext uri="{D42A27DB-BD31-4B8C-83A1-F6EECF244321}">
                    <p14:modId xmlns:p14="http://schemas.microsoft.com/office/powerpoint/2010/main" val="1138262440"/>
                  </p:ext>
                </p:extLst>
              </p:nvPr>
            </p:nvGraphicFramePr>
            <p:xfrm>
              <a:off x="2749493" y="3508177"/>
              <a:ext cx="596035" cy="597614"/>
            </p:xfrm>
            <a:graphic>
              <a:graphicData uri="http://schemas.microsoft.com/office/drawing/2017/model3d">
                <am3d:model3d r:embed="rId34">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36"/>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9" name="3D 模型 108">
                <a:extLst>
                  <a:ext uri="{FF2B5EF4-FFF2-40B4-BE49-F238E27FC236}">
                    <a16:creationId xmlns:a16="http://schemas.microsoft.com/office/drawing/2014/main" id="{3B7B62BE-5F44-4DD8-9CF2-7AD96B8EDAA5}"/>
                  </a:ext>
                </a:extLst>
              </p:cNvPr>
              <p:cNvPicPr>
                <a:picLocks noGrp="1" noRot="1" noChangeAspect="1" noMove="1" noResize="1" noEditPoints="1" noAdjustHandles="1" noChangeArrowheads="1" noChangeShapeType="1" noCrop="1"/>
              </p:cNvPicPr>
              <p:nvPr/>
            </p:nvPicPr>
            <p:blipFill>
              <a:blip r:embed="rId36"/>
              <a:stretch>
                <a:fillRect/>
              </a:stretch>
            </p:blipFill>
            <p:spPr>
              <a:xfrm>
                <a:off x="2749493" y="3508177"/>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10" name="3D 模型 109">
                <a:extLst>
                  <a:ext uri="{FF2B5EF4-FFF2-40B4-BE49-F238E27FC236}">
                    <a16:creationId xmlns:a16="http://schemas.microsoft.com/office/drawing/2014/main" id="{A61152CD-9B4D-4E17-9E29-535C0938C624}"/>
                  </a:ext>
                </a:extLst>
              </p:cNvPr>
              <p:cNvGraphicFramePr>
                <a:graphicFrameLocks noChangeAspect="1"/>
              </p:cNvGraphicFramePr>
              <p:nvPr>
                <p:extLst>
                  <p:ext uri="{D42A27DB-BD31-4B8C-83A1-F6EECF244321}">
                    <p14:modId xmlns:p14="http://schemas.microsoft.com/office/powerpoint/2010/main" val="1590712151"/>
                  </p:ext>
                </p:extLst>
              </p:nvPr>
            </p:nvGraphicFramePr>
            <p:xfrm>
              <a:off x="956205" y="4548340"/>
              <a:ext cx="596035" cy="597614"/>
            </p:xfrm>
            <a:graphic>
              <a:graphicData uri="http://schemas.microsoft.com/office/drawing/2017/model3d">
                <am3d:model3d r:embed="rId34">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36"/>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0" name="3D 模型 109">
                <a:extLst>
                  <a:ext uri="{FF2B5EF4-FFF2-40B4-BE49-F238E27FC236}">
                    <a16:creationId xmlns:a16="http://schemas.microsoft.com/office/drawing/2014/main" id="{A61152CD-9B4D-4E17-9E29-535C0938C624}"/>
                  </a:ext>
                </a:extLst>
              </p:cNvPr>
              <p:cNvPicPr>
                <a:picLocks noGrp="1" noRot="1" noChangeAspect="1" noMove="1" noResize="1" noEditPoints="1" noAdjustHandles="1" noChangeArrowheads="1" noChangeShapeType="1" noCrop="1"/>
              </p:cNvPicPr>
              <p:nvPr/>
            </p:nvPicPr>
            <p:blipFill>
              <a:blip r:embed="rId36"/>
              <a:stretch>
                <a:fillRect/>
              </a:stretch>
            </p:blipFill>
            <p:spPr>
              <a:xfrm>
                <a:off x="956205" y="4548340"/>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11" name="文本框 110">
                <a:extLst>
                  <a:ext uri="{FF2B5EF4-FFF2-40B4-BE49-F238E27FC236}">
                    <a16:creationId xmlns:a16="http://schemas.microsoft.com/office/drawing/2014/main" id="{A6C5F841-DA42-4652-8A0B-C7382B144867}"/>
                  </a:ext>
                </a:extLst>
              </p:cNvPr>
              <p:cNvSpPr txBox="1"/>
              <p:nvPr/>
            </p:nvSpPr>
            <p:spPr>
              <a:xfrm>
                <a:off x="1125753" y="2610052"/>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11" name="文本框 110">
                <a:extLst>
                  <a:ext uri="{FF2B5EF4-FFF2-40B4-BE49-F238E27FC236}">
                    <a16:creationId xmlns:a16="http://schemas.microsoft.com/office/drawing/2014/main" id="{A6C5F841-DA42-4652-8A0B-C7382B144867}"/>
                  </a:ext>
                </a:extLst>
              </p:cNvPr>
              <p:cNvSpPr txBox="1">
                <a:spLocks noRot="1" noChangeAspect="1" noMove="1" noResize="1" noEditPoints="1" noAdjustHandles="1" noChangeArrowheads="1" noChangeShapeType="1" noTextEdit="1"/>
              </p:cNvSpPr>
              <p:nvPr/>
            </p:nvSpPr>
            <p:spPr>
              <a:xfrm>
                <a:off x="1125753" y="2610052"/>
                <a:ext cx="238848" cy="369332"/>
              </a:xfrm>
              <a:prstGeom prst="rect">
                <a:avLst/>
              </a:prstGeom>
              <a:blipFill>
                <a:blip r:embed="rId37"/>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2" name="文本框 111">
                <a:extLst>
                  <a:ext uri="{FF2B5EF4-FFF2-40B4-BE49-F238E27FC236}">
                    <a16:creationId xmlns:a16="http://schemas.microsoft.com/office/drawing/2014/main" id="{CF8D5261-968A-4BC4-88FC-3FD694AA7D01}"/>
                  </a:ext>
                </a:extLst>
              </p:cNvPr>
              <p:cNvSpPr txBox="1"/>
              <p:nvPr/>
            </p:nvSpPr>
            <p:spPr>
              <a:xfrm>
                <a:off x="1125753" y="4662481"/>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12" name="文本框 111">
                <a:extLst>
                  <a:ext uri="{FF2B5EF4-FFF2-40B4-BE49-F238E27FC236}">
                    <a16:creationId xmlns:a16="http://schemas.microsoft.com/office/drawing/2014/main" id="{CF8D5261-968A-4BC4-88FC-3FD694AA7D01}"/>
                  </a:ext>
                </a:extLst>
              </p:cNvPr>
              <p:cNvSpPr txBox="1">
                <a:spLocks noRot="1" noChangeAspect="1" noMove="1" noResize="1" noEditPoints="1" noAdjustHandles="1" noChangeArrowheads="1" noChangeShapeType="1" noTextEdit="1"/>
              </p:cNvSpPr>
              <p:nvPr/>
            </p:nvSpPr>
            <p:spPr>
              <a:xfrm>
                <a:off x="1125753" y="4662481"/>
                <a:ext cx="238848" cy="369332"/>
              </a:xfrm>
              <a:prstGeom prst="rect">
                <a:avLst/>
              </a:prstGeom>
              <a:blipFill>
                <a:blip r:embed="rId38"/>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3" name="文本框 112">
                <a:extLst>
                  <a:ext uri="{FF2B5EF4-FFF2-40B4-BE49-F238E27FC236}">
                    <a16:creationId xmlns:a16="http://schemas.microsoft.com/office/drawing/2014/main" id="{74580C28-AD7A-42F6-AE88-F601997A751A}"/>
                  </a:ext>
                </a:extLst>
              </p:cNvPr>
              <p:cNvSpPr txBox="1"/>
              <p:nvPr/>
            </p:nvSpPr>
            <p:spPr>
              <a:xfrm>
                <a:off x="2933328" y="3619579"/>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113" name="文本框 112">
                <a:extLst>
                  <a:ext uri="{FF2B5EF4-FFF2-40B4-BE49-F238E27FC236}">
                    <a16:creationId xmlns:a16="http://schemas.microsoft.com/office/drawing/2014/main" id="{74580C28-AD7A-42F6-AE88-F601997A751A}"/>
                  </a:ext>
                </a:extLst>
              </p:cNvPr>
              <p:cNvSpPr txBox="1">
                <a:spLocks noRot="1" noChangeAspect="1" noMove="1" noResize="1" noEditPoints="1" noAdjustHandles="1" noChangeArrowheads="1" noChangeShapeType="1" noTextEdit="1"/>
              </p:cNvSpPr>
              <p:nvPr/>
            </p:nvSpPr>
            <p:spPr>
              <a:xfrm>
                <a:off x="2933328" y="3619579"/>
                <a:ext cx="238848" cy="369332"/>
              </a:xfrm>
              <a:prstGeom prst="rect">
                <a:avLst/>
              </a:prstGeom>
              <a:blipFill>
                <a:blip r:embed="rId39"/>
                <a:stretch>
                  <a:fillRect l="-28205" r="-33333" b="-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50665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组合 157">
            <a:extLst>
              <a:ext uri="{FF2B5EF4-FFF2-40B4-BE49-F238E27FC236}">
                <a16:creationId xmlns:a16="http://schemas.microsoft.com/office/drawing/2014/main" id="{25F96CB1-B809-4AA6-9B55-700D716E5957}"/>
              </a:ext>
            </a:extLst>
          </p:cNvPr>
          <p:cNvGrpSpPr/>
          <p:nvPr/>
        </p:nvGrpSpPr>
        <p:grpSpPr>
          <a:xfrm>
            <a:off x="3831311" y="2771022"/>
            <a:ext cx="4797175" cy="1083660"/>
            <a:chOff x="3927944" y="5608512"/>
            <a:chExt cx="4797175" cy="1083660"/>
          </a:xfrm>
        </p:grpSpPr>
        <p:pic>
          <p:nvPicPr>
            <p:cNvPr id="157" name="图片 156" descr="图片包含 游戏机, 截图&#10;&#10;描述已自动生成">
              <a:extLst>
                <a:ext uri="{FF2B5EF4-FFF2-40B4-BE49-F238E27FC236}">
                  <a16:creationId xmlns:a16="http://schemas.microsoft.com/office/drawing/2014/main" id="{9BA6E60E-8523-4CE4-BEEC-D5F4B57B4E55}"/>
                </a:ext>
              </a:extLst>
            </p:cNvPr>
            <p:cNvPicPr>
              <a:picLocks noChangeAspect="1"/>
            </p:cNvPicPr>
            <p:nvPr/>
          </p:nvPicPr>
          <p:blipFill>
            <a:blip r:embed="rId3"/>
            <a:stretch>
              <a:fillRect/>
            </a:stretch>
          </p:blipFill>
          <p:spPr>
            <a:xfrm>
              <a:off x="4142841" y="6177222"/>
              <a:ext cx="4381170" cy="514950"/>
            </a:xfrm>
            <a:prstGeom prst="rect">
              <a:avLst/>
            </a:prstGeom>
          </p:spPr>
        </p:pic>
        <p:grpSp>
          <p:nvGrpSpPr>
            <p:cNvPr id="145" name="组合 144">
              <a:extLst>
                <a:ext uri="{FF2B5EF4-FFF2-40B4-BE49-F238E27FC236}">
                  <a16:creationId xmlns:a16="http://schemas.microsoft.com/office/drawing/2014/main" id="{74263A29-D296-4951-8270-401CFF84F4D1}"/>
                </a:ext>
              </a:extLst>
            </p:cNvPr>
            <p:cNvGrpSpPr/>
            <p:nvPr/>
          </p:nvGrpSpPr>
          <p:grpSpPr>
            <a:xfrm>
              <a:off x="3927944" y="5608512"/>
              <a:ext cx="4797175" cy="1073607"/>
              <a:chOff x="3924032" y="3224848"/>
              <a:chExt cx="4797175" cy="1073607"/>
            </a:xfrm>
          </p:grpSpPr>
          <p:cxnSp>
            <p:nvCxnSpPr>
              <p:cNvPr id="146" name="直接箭头连接符 145">
                <a:extLst>
                  <a:ext uri="{FF2B5EF4-FFF2-40B4-BE49-F238E27FC236}">
                    <a16:creationId xmlns:a16="http://schemas.microsoft.com/office/drawing/2014/main" id="{64B9FAE9-8FD5-4080-A7FA-EF044C3802C5}"/>
                  </a:ext>
                </a:extLst>
              </p:cNvPr>
              <p:cNvCxnSpPr/>
              <p:nvPr/>
            </p:nvCxnSpPr>
            <p:spPr>
              <a:xfrm>
                <a:off x="4185339" y="4292774"/>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7" name="文本框 146">
                    <a:extLst>
                      <a:ext uri="{FF2B5EF4-FFF2-40B4-BE49-F238E27FC236}">
                        <a16:creationId xmlns:a16="http://schemas.microsoft.com/office/drawing/2014/main" id="{C4DD9C7B-439F-4763-8173-AE346B2379C8}"/>
                      </a:ext>
                    </a:extLst>
                  </p:cNvPr>
                  <p:cNvSpPr txBox="1"/>
                  <p:nvPr/>
                </p:nvSpPr>
                <p:spPr>
                  <a:xfrm>
                    <a:off x="8522948" y="3923442"/>
                    <a:ext cx="1982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𝑡</m:t>
                          </m:r>
                        </m:oMath>
                      </m:oMathPara>
                    </a14:m>
                    <a:endParaRPr lang="zh-CN" altLang="en-US" sz="2400" dirty="0"/>
                  </a:p>
                </p:txBody>
              </p:sp>
            </mc:Choice>
            <mc:Fallback xmlns="">
              <p:sp>
                <p:nvSpPr>
                  <p:cNvPr id="147" name="文本框 146">
                    <a:extLst>
                      <a:ext uri="{FF2B5EF4-FFF2-40B4-BE49-F238E27FC236}">
                        <a16:creationId xmlns:a16="http://schemas.microsoft.com/office/drawing/2014/main" id="{C4DD9C7B-439F-4763-8173-AE346B2379C8}"/>
                      </a:ext>
                    </a:extLst>
                  </p:cNvPr>
                  <p:cNvSpPr txBox="1">
                    <a:spLocks noRot="1" noChangeAspect="1" noMove="1" noResize="1" noEditPoints="1" noAdjustHandles="1" noChangeArrowheads="1" noChangeShapeType="1" noTextEdit="1"/>
                  </p:cNvSpPr>
                  <p:nvPr/>
                </p:nvSpPr>
                <p:spPr>
                  <a:xfrm>
                    <a:off x="8522948" y="3923442"/>
                    <a:ext cx="198259" cy="369332"/>
                  </a:xfrm>
                  <a:prstGeom prst="rect">
                    <a:avLst/>
                  </a:prstGeom>
                  <a:blipFill>
                    <a:blip r:embed="rId4"/>
                    <a:stretch>
                      <a:fillRect l="-31250" r="-28125" b="-3279"/>
                    </a:stretch>
                  </a:blipFill>
                </p:spPr>
                <p:txBody>
                  <a:bodyPr/>
                  <a:lstStyle/>
                  <a:p>
                    <a:r>
                      <a:rPr lang="zh-CN" altLang="en-US">
                        <a:noFill/>
                      </a:rPr>
                      <a:t> </a:t>
                    </a:r>
                  </a:p>
                </p:txBody>
              </p:sp>
            </mc:Fallback>
          </mc:AlternateContent>
          <p:cxnSp>
            <p:nvCxnSpPr>
              <p:cNvPr id="148" name="直接箭头连接符 147">
                <a:extLst>
                  <a:ext uri="{FF2B5EF4-FFF2-40B4-BE49-F238E27FC236}">
                    <a16:creationId xmlns:a16="http://schemas.microsoft.com/office/drawing/2014/main" id="{8179D4DB-A75E-48F4-9124-291B50AE2C51}"/>
                  </a:ext>
                </a:extLst>
              </p:cNvPr>
              <p:cNvCxnSpPr>
                <a:cxnSpLocks/>
              </p:cNvCxnSpPr>
              <p:nvPr/>
            </p:nvCxnSpPr>
            <p:spPr>
              <a:xfrm flipV="1">
                <a:off x="4196467" y="3343915"/>
                <a:ext cx="0" cy="95454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9" name="直接箭头连接符 148">
                <a:extLst>
                  <a:ext uri="{FF2B5EF4-FFF2-40B4-BE49-F238E27FC236}">
                    <a16:creationId xmlns:a16="http://schemas.microsoft.com/office/drawing/2014/main" id="{F5AD4FF8-999A-4567-B461-89398C7D9781}"/>
                  </a:ext>
                </a:extLst>
              </p:cNvPr>
              <p:cNvCxnSpPr>
                <a:cxnSpLocks/>
              </p:cNvCxnSpPr>
              <p:nvPr/>
            </p:nvCxnSpPr>
            <p:spPr>
              <a:xfrm>
                <a:off x="4135227" y="4063995"/>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0" name="直接箭头连接符 149">
                <a:extLst>
                  <a:ext uri="{FF2B5EF4-FFF2-40B4-BE49-F238E27FC236}">
                    <a16:creationId xmlns:a16="http://schemas.microsoft.com/office/drawing/2014/main" id="{9EC7D44E-1B99-4CFE-99F8-DDD0B67535A6}"/>
                  </a:ext>
                </a:extLst>
              </p:cNvPr>
              <p:cNvCxnSpPr>
                <a:cxnSpLocks/>
              </p:cNvCxnSpPr>
              <p:nvPr/>
            </p:nvCxnSpPr>
            <p:spPr>
              <a:xfrm>
                <a:off x="4135227" y="3564261"/>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1" name="直接箭头连接符 150">
                <a:extLst>
                  <a:ext uri="{FF2B5EF4-FFF2-40B4-BE49-F238E27FC236}">
                    <a16:creationId xmlns:a16="http://schemas.microsoft.com/office/drawing/2014/main" id="{8CD77CB3-AB54-47B6-B63A-7C15CA65833A}"/>
                  </a:ext>
                </a:extLst>
              </p:cNvPr>
              <p:cNvCxnSpPr>
                <a:cxnSpLocks/>
              </p:cNvCxnSpPr>
              <p:nvPr/>
            </p:nvCxnSpPr>
            <p:spPr>
              <a:xfrm>
                <a:off x="4135227" y="3814128"/>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2" name="文本框 151">
                    <a:extLst>
                      <a:ext uri="{FF2B5EF4-FFF2-40B4-BE49-F238E27FC236}">
                        <a16:creationId xmlns:a16="http://schemas.microsoft.com/office/drawing/2014/main" id="{91C5B64D-B2B9-48AC-BD86-192B762A0C10}"/>
                      </a:ext>
                    </a:extLst>
                  </p:cNvPr>
                  <p:cNvSpPr txBox="1"/>
                  <p:nvPr/>
                </p:nvSpPr>
                <p:spPr>
                  <a:xfrm>
                    <a:off x="3924032" y="3451587"/>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3</m:t>
                          </m:r>
                        </m:oMath>
                      </m:oMathPara>
                    </a14:m>
                    <a:endParaRPr lang="zh-CN" altLang="en-US" sz="1600" dirty="0"/>
                  </a:p>
                </p:txBody>
              </p:sp>
            </mc:Choice>
            <mc:Fallback xmlns="">
              <p:sp>
                <p:nvSpPr>
                  <p:cNvPr id="152" name="文本框 151">
                    <a:extLst>
                      <a:ext uri="{FF2B5EF4-FFF2-40B4-BE49-F238E27FC236}">
                        <a16:creationId xmlns:a16="http://schemas.microsoft.com/office/drawing/2014/main" id="{91C5B64D-B2B9-48AC-BD86-192B762A0C10}"/>
                      </a:ext>
                    </a:extLst>
                  </p:cNvPr>
                  <p:cNvSpPr txBox="1">
                    <a:spLocks noRot="1" noChangeAspect="1" noMove="1" noResize="1" noEditPoints="1" noAdjustHandles="1" noChangeArrowheads="1" noChangeShapeType="1" noTextEdit="1"/>
                  </p:cNvSpPr>
                  <p:nvPr/>
                </p:nvSpPr>
                <p:spPr>
                  <a:xfrm>
                    <a:off x="3924032" y="3451587"/>
                    <a:ext cx="160300" cy="246221"/>
                  </a:xfrm>
                  <a:prstGeom prst="rect">
                    <a:avLst/>
                  </a:prstGeom>
                  <a:blipFill>
                    <a:blip r:embed="rId5"/>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3" name="文本框 152">
                    <a:extLst>
                      <a:ext uri="{FF2B5EF4-FFF2-40B4-BE49-F238E27FC236}">
                        <a16:creationId xmlns:a16="http://schemas.microsoft.com/office/drawing/2014/main" id="{79FFD065-B212-47AF-BAAD-17028D98E5D5}"/>
                      </a:ext>
                    </a:extLst>
                  </p:cNvPr>
                  <p:cNvSpPr txBox="1"/>
                  <p:nvPr/>
                </p:nvSpPr>
                <p:spPr>
                  <a:xfrm>
                    <a:off x="3924032" y="3683223"/>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2</m:t>
                          </m:r>
                        </m:oMath>
                      </m:oMathPara>
                    </a14:m>
                    <a:endParaRPr lang="zh-CN" altLang="en-US" sz="1600" dirty="0"/>
                  </a:p>
                </p:txBody>
              </p:sp>
            </mc:Choice>
            <mc:Fallback xmlns="">
              <p:sp>
                <p:nvSpPr>
                  <p:cNvPr id="153" name="文本框 152">
                    <a:extLst>
                      <a:ext uri="{FF2B5EF4-FFF2-40B4-BE49-F238E27FC236}">
                        <a16:creationId xmlns:a16="http://schemas.microsoft.com/office/drawing/2014/main" id="{79FFD065-B212-47AF-BAAD-17028D98E5D5}"/>
                      </a:ext>
                    </a:extLst>
                  </p:cNvPr>
                  <p:cNvSpPr txBox="1">
                    <a:spLocks noRot="1" noChangeAspect="1" noMove="1" noResize="1" noEditPoints="1" noAdjustHandles="1" noChangeArrowheads="1" noChangeShapeType="1" noTextEdit="1"/>
                  </p:cNvSpPr>
                  <p:nvPr/>
                </p:nvSpPr>
                <p:spPr>
                  <a:xfrm>
                    <a:off x="3924032" y="3683223"/>
                    <a:ext cx="160300" cy="246221"/>
                  </a:xfrm>
                  <a:prstGeom prst="rect">
                    <a:avLst/>
                  </a:prstGeom>
                  <a:blipFill>
                    <a:blip r:embed="rId6"/>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4" name="文本框 153">
                    <a:extLst>
                      <a:ext uri="{FF2B5EF4-FFF2-40B4-BE49-F238E27FC236}">
                        <a16:creationId xmlns:a16="http://schemas.microsoft.com/office/drawing/2014/main" id="{EA64A340-27D7-4BD1-8820-459A7FB38AFB}"/>
                      </a:ext>
                    </a:extLst>
                  </p:cNvPr>
                  <p:cNvSpPr txBox="1"/>
                  <p:nvPr/>
                </p:nvSpPr>
                <p:spPr>
                  <a:xfrm>
                    <a:off x="3924032" y="3933331"/>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1</m:t>
                          </m:r>
                        </m:oMath>
                      </m:oMathPara>
                    </a14:m>
                    <a:endParaRPr lang="zh-CN" altLang="en-US" sz="1600" dirty="0"/>
                  </a:p>
                </p:txBody>
              </p:sp>
            </mc:Choice>
            <mc:Fallback xmlns="">
              <p:sp>
                <p:nvSpPr>
                  <p:cNvPr id="154" name="文本框 153">
                    <a:extLst>
                      <a:ext uri="{FF2B5EF4-FFF2-40B4-BE49-F238E27FC236}">
                        <a16:creationId xmlns:a16="http://schemas.microsoft.com/office/drawing/2014/main" id="{EA64A340-27D7-4BD1-8820-459A7FB38AFB}"/>
                      </a:ext>
                    </a:extLst>
                  </p:cNvPr>
                  <p:cNvSpPr txBox="1">
                    <a:spLocks noRot="1" noChangeAspect="1" noMove="1" noResize="1" noEditPoints="1" noAdjustHandles="1" noChangeArrowheads="1" noChangeShapeType="1" noTextEdit="1"/>
                  </p:cNvSpPr>
                  <p:nvPr/>
                </p:nvSpPr>
                <p:spPr>
                  <a:xfrm>
                    <a:off x="3924032" y="3933331"/>
                    <a:ext cx="160300" cy="246221"/>
                  </a:xfrm>
                  <a:prstGeom prst="rect">
                    <a:avLst/>
                  </a:prstGeom>
                  <a:blipFill>
                    <a:blip r:embed="rId7"/>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5" name="文本框 154">
                    <a:extLst>
                      <a:ext uri="{FF2B5EF4-FFF2-40B4-BE49-F238E27FC236}">
                        <a16:creationId xmlns:a16="http://schemas.microsoft.com/office/drawing/2014/main" id="{8A1E22AF-9559-41F8-8717-8DBB866D762D}"/>
                      </a:ext>
                    </a:extLst>
                  </p:cNvPr>
                  <p:cNvSpPr txBox="1"/>
                  <p:nvPr/>
                </p:nvSpPr>
                <p:spPr>
                  <a:xfrm>
                    <a:off x="4228008" y="3224848"/>
                    <a:ext cx="50847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𝐶</m:t>
                              </m:r>
                            </m:e>
                            <m:sub>
                              <m:r>
                                <a:rPr lang="en-US" altLang="zh-CN" sz="1600" b="0" i="1" smtClean="0">
                                  <a:latin typeface="Cambria Math" panose="02040503050406030204" pitchFamily="18" charset="0"/>
                                </a:rPr>
                                <m:t>3</m:t>
                              </m:r>
                            </m:sub>
                          </m:sSub>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𝑡</m:t>
                              </m:r>
                            </m:e>
                          </m:d>
                        </m:oMath>
                      </m:oMathPara>
                    </a14:m>
                    <a:endParaRPr lang="zh-CN" altLang="en-US" sz="1600" dirty="0"/>
                  </a:p>
                </p:txBody>
              </p:sp>
            </mc:Choice>
            <mc:Fallback xmlns="">
              <p:sp>
                <p:nvSpPr>
                  <p:cNvPr id="155" name="文本框 154">
                    <a:extLst>
                      <a:ext uri="{FF2B5EF4-FFF2-40B4-BE49-F238E27FC236}">
                        <a16:creationId xmlns:a16="http://schemas.microsoft.com/office/drawing/2014/main" id="{8A1E22AF-9559-41F8-8717-8DBB866D762D}"/>
                      </a:ext>
                    </a:extLst>
                  </p:cNvPr>
                  <p:cNvSpPr txBox="1">
                    <a:spLocks noRot="1" noChangeAspect="1" noMove="1" noResize="1" noEditPoints="1" noAdjustHandles="1" noChangeArrowheads="1" noChangeShapeType="1" noTextEdit="1"/>
                  </p:cNvSpPr>
                  <p:nvPr/>
                </p:nvSpPr>
                <p:spPr>
                  <a:xfrm>
                    <a:off x="4228008" y="3224848"/>
                    <a:ext cx="508473" cy="246221"/>
                  </a:xfrm>
                  <a:prstGeom prst="rect">
                    <a:avLst/>
                  </a:prstGeom>
                  <a:blipFill>
                    <a:blip r:embed="rId8"/>
                    <a:stretch>
                      <a:fillRect l="-8333" b="-12195"/>
                    </a:stretch>
                  </a:blipFill>
                </p:spPr>
                <p:txBody>
                  <a:bodyPr/>
                  <a:lstStyle/>
                  <a:p>
                    <a:r>
                      <a:rPr lang="zh-CN" altLang="en-US">
                        <a:noFill/>
                      </a:rPr>
                      <a:t> </a:t>
                    </a:r>
                  </a:p>
                </p:txBody>
              </p:sp>
            </mc:Fallback>
          </mc:AlternateContent>
        </p:grpSp>
      </p:grpSp>
      <p:grpSp>
        <p:nvGrpSpPr>
          <p:cNvPr id="142" name="组合 141">
            <a:extLst>
              <a:ext uri="{FF2B5EF4-FFF2-40B4-BE49-F238E27FC236}">
                <a16:creationId xmlns:a16="http://schemas.microsoft.com/office/drawing/2014/main" id="{5C1280D9-6174-4F83-9976-C2F168A046E3}"/>
              </a:ext>
            </a:extLst>
          </p:cNvPr>
          <p:cNvGrpSpPr/>
          <p:nvPr/>
        </p:nvGrpSpPr>
        <p:grpSpPr>
          <a:xfrm>
            <a:off x="3828734" y="3911925"/>
            <a:ext cx="4858055" cy="1078827"/>
            <a:chOff x="4007966" y="4786627"/>
            <a:chExt cx="4797175" cy="1078827"/>
          </a:xfrm>
        </p:grpSpPr>
        <p:pic>
          <p:nvPicPr>
            <p:cNvPr id="141" name="图片 140" descr="图片包含 游戏机&#10;&#10;描述已自动生成">
              <a:extLst>
                <a:ext uri="{FF2B5EF4-FFF2-40B4-BE49-F238E27FC236}">
                  <a16:creationId xmlns:a16="http://schemas.microsoft.com/office/drawing/2014/main" id="{3B36DFAF-7287-4F01-8DEE-E82E5B3C4787}"/>
                </a:ext>
              </a:extLst>
            </p:cNvPr>
            <p:cNvPicPr>
              <a:picLocks noChangeAspect="1"/>
            </p:cNvPicPr>
            <p:nvPr/>
          </p:nvPicPr>
          <p:blipFill>
            <a:blip r:embed="rId9"/>
            <a:stretch>
              <a:fillRect/>
            </a:stretch>
          </p:blipFill>
          <p:spPr>
            <a:xfrm>
              <a:off x="4209925" y="5335494"/>
              <a:ext cx="4341033" cy="529960"/>
            </a:xfrm>
            <a:prstGeom prst="rect">
              <a:avLst/>
            </a:prstGeom>
          </p:spPr>
        </p:pic>
        <p:grpSp>
          <p:nvGrpSpPr>
            <p:cNvPr id="129" name="组合 128">
              <a:extLst>
                <a:ext uri="{FF2B5EF4-FFF2-40B4-BE49-F238E27FC236}">
                  <a16:creationId xmlns:a16="http://schemas.microsoft.com/office/drawing/2014/main" id="{01F39485-A22B-4530-AD54-17CEDE0451CC}"/>
                </a:ext>
              </a:extLst>
            </p:cNvPr>
            <p:cNvGrpSpPr/>
            <p:nvPr/>
          </p:nvGrpSpPr>
          <p:grpSpPr>
            <a:xfrm>
              <a:off x="4007966" y="4786627"/>
              <a:ext cx="4797175" cy="1073607"/>
              <a:chOff x="3924032" y="3224848"/>
              <a:chExt cx="4797175" cy="1073607"/>
            </a:xfrm>
          </p:grpSpPr>
          <p:cxnSp>
            <p:nvCxnSpPr>
              <p:cNvPr id="130" name="直接箭头连接符 129">
                <a:extLst>
                  <a:ext uri="{FF2B5EF4-FFF2-40B4-BE49-F238E27FC236}">
                    <a16:creationId xmlns:a16="http://schemas.microsoft.com/office/drawing/2014/main" id="{8D75D910-122F-42C3-887A-C12F29011FD4}"/>
                  </a:ext>
                </a:extLst>
              </p:cNvPr>
              <p:cNvCxnSpPr/>
              <p:nvPr/>
            </p:nvCxnSpPr>
            <p:spPr>
              <a:xfrm>
                <a:off x="4185339" y="4292774"/>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1" name="文本框 130">
                    <a:extLst>
                      <a:ext uri="{FF2B5EF4-FFF2-40B4-BE49-F238E27FC236}">
                        <a16:creationId xmlns:a16="http://schemas.microsoft.com/office/drawing/2014/main" id="{BA46FD1A-9531-4ABB-9594-13C67454BDB9}"/>
                      </a:ext>
                    </a:extLst>
                  </p:cNvPr>
                  <p:cNvSpPr txBox="1"/>
                  <p:nvPr/>
                </p:nvSpPr>
                <p:spPr>
                  <a:xfrm>
                    <a:off x="8522948" y="3923442"/>
                    <a:ext cx="1982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𝑡</m:t>
                          </m:r>
                        </m:oMath>
                      </m:oMathPara>
                    </a14:m>
                    <a:endParaRPr lang="zh-CN" altLang="en-US" sz="2400" dirty="0"/>
                  </a:p>
                </p:txBody>
              </p:sp>
            </mc:Choice>
            <mc:Fallback xmlns="">
              <p:sp>
                <p:nvSpPr>
                  <p:cNvPr id="131" name="文本框 130">
                    <a:extLst>
                      <a:ext uri="{FF2B5EF4-FFF2-40B4-BE49-F238E27FC236}">
                        <a16:creationId xmlns:a16="http://schemas.microsoft.com/office/drawing/2014/main" id="{BA46FD1A-9531-4ABB-9594-13C67454BDB9}"/>
                      </a:ext>
                    </a:extLst>
                  </p:cNvPr>
                  <p:cNvSpPr txBox="1">
                    <a:spLocks noRot="1" noChangeAspect="1" noMove="1" noResize="1" noEditPoints="1" noAdjustHandles="1" noChangeArrowheads="1" noChangeShapeType="1" noTextEdit="1"/>
                  </p:cNvSpPr>
                  <p:nvPr/>
                </p:nvSpPr>
                <p:spPr>
                  <a:xfrm>
                    <a:off x="8522948" y="3923442"/>
                    <a:ext cx="198259" cy="369332"/>
                  </a:xfrm>
                  <a:prstGeom prst="rect">
                    <a:avLst/>
                  </a:prstGeom>
                  <a:blipFill>
                    <a:blip r:embed="rId10"/>
                    <a:stretch>
                      <a:fillRect l="-27273" r="-27273" b="-3279"/>
                    </a:stretch>
                  </a:blipFill>
                </p:spPr>
                <p:txBody>
                  <a:bodyPr/>
                  <a:lstStyle/>
                  <a:p>
                    <a:r>
                      <a:rPr lang="zh-CN" altLang="en-US">
                        <a:noFill/>
                      </a:rPr>
                      <a:t> </a:t>
                    </a:r>
                  </a:p>
                </p:txBody>
              </p:sp>
            </mc:Fallback>
          </mc:AlternateContent>
          <p:cxnSp>
            <p:nvCxnSpPr>
              <p:cNvPr id="132" name="直接箭头连接符 131">
                <a:extLst>
                  <a:ext uri="{FF2B5EF4-FFF2-40B4-BE49-F238E27FC236}">
                    <a16:creationId xmlns:a16="http://schemas.microsoft.com/office/drawing/2014/main" id="{FD4DFA9C-6829-4FF8-92CC-E67ADCD8AF1B}"/>
                  </a:ext>
                </a:extLst>
              </p:cNvPr>
              <p:cNvCxnSpPr>
                <a:cxnSpLocks/>
              </p:cNvCxnSpPr>
              <p:nvPr/>
            </p:nvCxnSpPr>
            <p:spPr>
              <a:xfrm flipV="1">
                <a:off x="4196467" y="3343915"/>
                <a:ext cx="0" cy="95454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3" name="直接箭头连接符 132">
                <a:extLst>
                  <a:ext uri="{FF2B5EF4-FFF2-40B4-BE49-F238E27FC236}">
                    <a16:creationId xmlns:a16="http://schemas.microsoft.com/office/drawing/2014/main" id="{C4B35442-7070-465C-939F-82DF0B353D9B}"/>
                  </a:ext>
                </a:extLst>
              </p:cNvPr>
              <p:cNvCxnSpPr>
                <a:cxnSpLocks/>
              </p:cNvCxnSpPr>
              <p:nvPr/>
            </p:nvCxnSpPr>
            <p:spPr>
              <a:xfrm>
                <a:off x="4135227" y="4063995"/>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4" name="直接箭头连接符 133">
                <a:extLst>
                  <a:ext uri="{FF2B5EF4-FFF2-40B4-BE49-F238E27FC236}">
                    <a16:creationId xmlns:a16="http://schemas.microsoft.com/office/drawing/2014/main" id="{24878D0D-2277-4651-9AD5-D5CB46BAA0E6}"/>
                  </a:ext>
                </a:extLst>
              </p:cNvPr>
              <p:cNvCxnSpPr>
                <a:cxnSpLocks/>
              </p:cNvCxnSpPr>
              <p:nvPr/>
            </p:nvCxnSpPr>
            <p:spPr>
              <a:xfrm>
                <a:off x="4135227" y="3564261"/>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135" name="直接箭头连接符 134">
                <a:extLst>
                  <a:ext uri="{FF2B5EF4-FFF2-40B4-BE49-F238E27FC236}">
                    <a16:creationId xmlns:a16="http://schemas.microsoft.com/office/drawing/2014/main" id="{B4E45FC0-A320-46EC-AEC1-47DD81ABD265}"/>
                  </a:ext>
                </a:extLst>
              </p:cNvPr>
              <p:cNvCxnSpPr>
                <a:cxnSpLocks/>
              </p:cNvCxnSpPr>
              <p:nvPr/>
            </p:nvCxnSpPr>
            <p:spPr>
              <a:xfrm>
                <a:off x="4135227" y="3814128"/>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6" name="文本框 135">
                    <a:extLst>
                      <a:ext uri="{FF2B5EF4-FFF2-40B4-BE49-F238E27FC236}">
                        <a16:creationId xmlns:a16="http://schemas.microsoft.com/office/drawing/2014/main" id="{D5EAB715-FC4B-4E2E-8948-338F02FFE396}"/>
                      </a:ext>
                    </a:extLst>
                  </p:cNvPr>
                  <p:cNvSpPr txBox="1"/>
                  <p:nvPr/>
                </p:nvSpPr>
                <p:spPr>
                  <a:xfrm>
                    <a:off x="3924032" y="3451587"/>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3</m:t>
                          </m:r>
                        </m:oMath>
                      </m:oMathPara>
                    </a14:m>
                    <a:endParaRPr lang="zh-CN" altLang="en-US" sz="1600" dirty="0"/>
                  </a:p>
                </p:txBody>
              </p:sp>
            </mc:Choice>
            <mc:Fallback xmlns="">
              <p:sp>
                <p:nvSpPr>
                  <p:cNvPr id="136" name="文本框 135">
                    <a:extLst>
                      <a:ext uri="{FF2B5EF4-FFF2-40B4-BE49-F238E27FC236}">
                        <a16:creationId xmlns:a16="http://schemas.microsoft.com/office/drawing/2014/main" id="{D5EAB715-FC4B-4E2E-8948-338F02FFE396}"/>
                      </a:ext>
                    </a:extLst>
                  </p:cNvPr>
                  <p:cNvSpPr txBox="1">
                    <a:spLocks noRot="1" noChangeAspect="1" noMove="1" noResize="1" noEditPoints="1" noAdjustHandles="1" noChangeArrowheads="1" noChangeShapeType="1" noTextEdit="1"/>
                  </p:cNvSpPr>
                  <p:nvPr/>
                </p:nvSpPr>
                <p:spPr>
                  <a:xfrm>
                    <a:off x="3924032" y="3451587"/>
                    <a:ext cx="160300" cy="246221"/>
                  </a:xfrm>
                  <a:prstGeom prst="rect">
                    <a:avLst/>
                  </a:prstGeom>
                  <a:blipFill>
                    <a:blip r:embed="rId11"/>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7" name="文本框 136">
                    <a:extLst>
                      <a:ext uri="{FF2B5EF4-FFF2-40B4-BE49-F238E27FC236}">
                        <a16:creationId xmlns:a16="http://schemas.microsoft.com/office/drawing/2014/main" id="{D317849D-9C4A-484B-9874-F7403A0FCE0B}"/>
                      </a:ext>
                    </a:extLst>
                  </p:cNvPr>
                  <p:cNvSpPr txBox="1"/>
                  <p:nvPr/>
                </p:nvSpPr>
                <p:spPr>
                  <a:xfrm>
                    <a:off x="3924032" y="3683223"/>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2</m:t>
                          </m:r>
                        </m:oMath>
                      </m:oMathPara>
                    </a14:m>
                    <a:endParaRPr lang="zh-CN" altLang="en-US" sz="1600" dirty="0"/>
                  </a:p>
                </p:txBody>
              </p:sp>
            </mc:Choice>
            <mc:Fallback xmlns="">
              <p:sp>
                <p:nvSpPr>
                  <p:cNvPr id="137" name="文本框 136">
                    <a:extLst>
                      <a:ext uri="{FF2B5EF4-FFF2-40B4-BE49-F238E27FC236}">
                        <a16:creationId xmlns:a16="http://schemas.microsoft.com/office/drawing/2014/main" id="{D317849D-9C4A-484B-9874-F7403A0FCE0B}"/>
                      </a:ext>
                    </a:extLst>
                  </p:cNvPr>
                  <p:cNvSpPr txBox="1">
                    <a:spLocks noRot="1" noChangeAspect="1" noMove="1" noResize="1" noEditPoints="1" noAdjustHandles="1" noChangeArrowheads="1" noChangeShapeType="1" noTextEdit="1"/>
                  </p:cNvSpPr>
                  <p:nvPr/>
                </p:nvSpPr>
                <p:spPr>
                  <a:xfrm>
                    <a:off x="3924032" y="3683223"/>
                    <a:ext cx="160300" cy="246221"/>
                  </a:xfrm>
                  <a:prstGeom prst="rect">
                    <a:avLst/>
                  </a:prstGeom>
                  <a:blipFill>
                    <a:blip r:embed="rId12"/>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8" name="文本框 137">
                    <a:extLst>
                      <a:ext uri="{FF2B5EF4-FFF2-40B4-BE49-F238E27FC236}">
                        <a16:creationId xmlns:a16="http://schemas.microsoft.com/office/drawing/2014/main" id="{FD6F1109-22F1-4287-A148-A33E81A53904}"/>
                      </a:ext>
                    </a:extLst>
                  </p:cNvPr>
                  <p:cNvSpPr txBox="1"/>
                  <p:nvPr/>
                </p:nvSpPr>
                <p:spPr>
                  <a:xfrm>
                    <a:off x="3924032" y="3933331"/>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1</m:t>
                          </m:r>
                        </m:oMath>
                      </m:oMathPara>
                    </a14:m>
                    <a:endParaRPr lang="zh-CN" altLang="en-US" sz="1600" dirty="0"/>
                  </a:p>
                </p:txBody>
              </p:sp>
            </mc:Choice>
            <mc:Fallback xmlns="">
              <p:sp>
                <p:nvSpPr>
                  <p:cNvPr id="138" name="文本框 137">
                    <a:extLst>
                      <a:ext uri="{FF2B5EF4-FFF2-40B4-BE49-F238E27FC236}">
                        <a16:creationId xmlns:a16="http://schemas.microsoft.com/office/drawing/2014/main" id="{FD6F1109-22F1-4287-A148-A33E81A53904}"/>
                      </a:ext>
                    </a:extLst>
                  </p:cNvPr>
                  <p:cNvSpPr txBox="1">
                    <a:spLocks noRot="1" noChangeAspect="1" noMove="1" noResize="1" noEditPoints="1" noAdjustHandles="1" noChangeArrowheads="1" noChangeShapeType="1" noTextEdit="1"/>
                  </p:cNvSpPr>
                  <p:nvPr/>
                </p:nvSpPr>
                <p:spPr>
                  <a:xfrm>
                    <a:off x="3924032" y="3933331"/>
                    <a:ext cx="160300" cy="246221"/>
                  </a:xfrm>
                  <a:prstGeom prst="rect">
                    <a:avLst/>
                  </a:prstGeom>
                  <a:blipFill>
                    <a:blip r:embed="rId13"/>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9" name="文本框 138">
                    <a:extLst>
                      <a:ext uri="{FF2B5EF4-FFF2-40B4-BE49-F238E27FC236}">
                        <a16:creationId xmlns:a16="http://schemas.microsoft.com/office/drawing/2014/main" id="{81B08774-A32B-4598-9F21-04B4731AD74E}"/>
                      </a:ext>
                    </a:extLst>
                  </p:cNvPr>
                  <p:cNvSpPr txBox="1"/>
                  <p:nvPr/>
                </p:nvSpPr>
                <p:spPr>
                  <a:xfrm>
                    <a:off x="4228008" y="3224848"/>
                    <a:ext cx="50372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𝐶</m:t>
                              </m:r>
                            </m:e>
                            <m:sub>
                              <m:r>
                                <a:rPr lang="en-US" altLang="zh-CN" sz="1600" b="0" i="1" smtClean="0">
                                  <a:latin typeface="Cambria Math" panose="02040503050406030204" pitchFamily="18" charset="0"/>
                                </a:rPr>
                                <m:t>2</m:t>
                              </m:r>
                            </m:sub>
                          </m:sSub>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𝑡</m:t>
                              </m:r>
                            </m:e>
                          </m:d>
                        </m:oMath>
                      </m:oMathPara>
                    </a14:m>
                    <a:endParaRPr lang="zh-CN" altLang="en-US" sz="1600" dirty="0"/>
                  </a:p>
                </p:txBody>
              </p:sp>
            </mc:Choice>
            <mc:Fallback xmlns="">
              <p:sp>
                <p:nvSpPr>
                  <p:cNvPr id="139" name="文本框 138">
                    <a:extLst>
                      <a:ext uri="{FF2B5EF4-FFF2-40B4-BE49-F238E27FC236}">
                        <a16:creationId xmlns:a16="http://schemas.microsoft.com/office/drawing/2014/main" id="{81B08774-A32B-4598-9F21-04B4731AD74E}"/>
                      </a:ext>
                    </a:extLst>
                  </p:cNvPr>
                  <p:cNvSpPr txBox="1">
                    <a:spLocks noRot="1" noChangeAspect="1" noMove="1" noResize="1" noEditPoints="1" noAdjustHandles="1" noChangeArrowheads="1" noChangeShapeType="1" noTextEdit="1"/>
                  </p:cNvSpPr>
                  <p:nvPr/>
                </p:nvSpPr>
                <p:spPr>
                  <a:xfrm>
                    <a:off x="4228008" y="3224848"/>
                    <a:ext cx="503728" cy="246221"/>
                  </a:xfrm>
                  <a:prstGeom prst="rect">
                    <a:avLst/>
                  </a:prstGeom>
                  <a:blipFill>
                    <a:blip r:embed="rId14"/>
                    <a:stretch>
                      <a:fillRect l="-9639" b="-12195"/>
                    </a:stretch>
                  </a:blipFill>
                </p:spPr>
                <p:txBody>
                  <a:bodyPr/>
                  <a:lstStyle/>
                  <a:p>
                    <a:r>
                      <a:rPr lang="zh-CN" altLang="en-US">
                        <a:noFill/>
                      </a:rPr>
                      <a:t> </a:t>
                    </a:r>
                  </a:p>
                </p:txBody>
              </p:sp>
            </mc:Fallback>
          </mc:AlternateContent>
        </p:grpSp>
      </p:grpSp>
      <p:grpSp>
        <p:nvGrpSpPr>
          <p:cNvPr id="126" name="组合 125">
            <a:extLst>
              <a:ext uri="{FF2B5EF4-FFF2-40B4-BE49-F238E27FC236}">
                <a16:creationId xmlns:a16="http://schemas.microsoft.com/office/drawing/2014/main" id="{3C8A1A48-2E4A-4EC2-9387-17ED29C2ADF1}"/>
              </a:ext>
            </a:extLst>
          </p:cNvPr>
          <p:cNvGrpSpPr/>
          <p:nvPr/>
        </p:nvGrpSpPr>
        <p:grpSpPr>
          <a:xfrm>
            <a:off x="3830142" y="5051017"/>
            <a:ext cx="4797175" cy="1091529"/>
            <a:chOff x="3924032" y="3242969"/>
            <a:chExt cx="4797175" cy="1091529"/>
          </a:xfrm>
        </p:grpSpPr>
        <p:pic>
          <p:nvPicPr>
            <p:cNvPr id="124" name="图片 123" descr="图片包含 游戏机&#10;&#10;描述已自动生成">
              <a:extLst>
                <a:ext uri="{FF2B5EF4-FFF2-40B4-BE49-F238E27FC236}">
                  <a16:creationId xmlns:a16="http://schemas.microsoft.com/office/drawing/2014/main" id="{80C530C3-4B9A-49EE-BA64-C97BA3A1BFCE}"/>
                </a:ext>
              </a:extLst>
            </p:cNvPr>
            <p:cNvPicPr>
              <a:picLocks noChangeAspect="1"/>
            </p:cNvPicPr>
            <p:nvPr/>
          </p:nvPicPr>
          <p:blipFill>
            <a:blip r:embed="rId15"/>
            <a:stretch>
              <a:fillRect/>
            </a:stretch>
          </p:blipFill>
          <p:spPr>
            <a:xfrm>
              <a:off x="4123782" y="3551048"/>
              <a:ext cx="4397486" cy="783450"/>
            </a:xfrm>
            <a:prstGeom prst="rect">
              <a:avLst/>
            </a:prstGeom>
          </p:spPr>
        </p:pic>
        <p:grpSp>
          <p:nvGrpSpPr>
            <p:cNvPr id="23" name="组合 22">
              <a:extLst>
                <a:ext uri="{FF2B5EF4-FFF2-40B4-BE49-F238E27FC236}">
                  <a16:creationId xmlns:a16="http://schemas.microsoft.com/office/drawing/2014/main" id="{EF8F9345-CCFF-4B13-BB41-BB76C9CEF786}"/>
                </a:ext>
              </a:extLst>
            </p:cNvPr>
            <p:cNvGrpSpPr/>
            <p:nvPr/>
          </p:nvGrpSpPr>
          <p:grpSpPr>
            <a:xfrm>
              <a:off x="3924032" y="3242969"/>
              <a:ext cx="4797175" cy="1073607"/>
              <a:chOff x="3924032" y="3224848"/>
              <a:chExt cx="4797175" cy="1073607"/>
            </a:xfrm>
          </p:grpSpPr>
          <p:cxnSp>
            <p:nvCxnSpPr>
              <p:cNvPr id="91" name="直接箭头连接符 90">
                <a:extLst>
                  <a:ext uri="{FF2B5EF4-FFF2-40B4-BE49-F238E27FC236}">
                    <a16:creationId xmlns:a16="http://schemas.microsoft.com/office/drawing/2014/main" id="{B241B9D7-7377-4041-BF4F-E7EAA822430E}"/>
                  </a:ext>
                </a:extLst>
              </p:cNvPr>
              <p:cNvCxnSpPr/>
              <p:nvPr/>
            </p:nvCxnSpPr>
            <p:spPr>
              <a:xfrm>
                <a:off x="4185339" y="4292774"/>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4C1A7164-8839-4ED7-89AC-524873E55472}"/>
                      </a:ext>
                    </a:extLst>
                  </p:cNvPr>
                  <p:cNvSpPr txBox="1"/>
                  <p:nvPr/>
                </p:nvSpPr>
                <p:spPr>
                  <a:xfrm>
                    <a:off x="8522948" y="3923442"/>
                    <a:ext cx="1982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𝑡</m:t>
                          </m:r>
                        </m:oMath>
                      </m:oMathPara>
                    </a14:m>
                    <a:endParaRPr lang="zh-CN" altLang="en-US" sz="2400" dirty="0"/>
                  </a:p>
                </p:txBody>
              </p:sp>
            </mc:Choice>
            <mc:Fallback xmlns="">
              <p:sp>
                <p:nvSpPr>
                  <p:cNvPr id="92" name="文本框 91">
                    <a:extLst>
                      <a:ext uri="{FF2B5EF4-FFF2-40B4-BE49-F238E27FC236}">
                        <a16:creationId xmlns:a16="http://schemas.microsoft.com/office/drawing/2014/main" id="{4C1A7164-8839-4ED7-89AC-524873E55472}"/>
                      </a:ext>
                    </a:extLst>
                  </p:cNvPr>
                  <p:cNvSpPr txBox="1">
                    <a:spLocks noRot="1" noChangeAspect="1" noMove="1" noResize="1" noEditPoints="1" noAdjustHandles="1" noChangeArrowheads="1" noChangeShapeType="1" noTextEdit="1"/>
                  </p:cNvSpPr>
                  <p:nvPr/>
                </p:nvSpPr>
                <p:spPr>
                  <a:xfrm>
                    <a:off x="8522948" y="3923442"/>
                    <a:ext cx="198259" cy="369332"/>
                  </a:xfrm>
                  <a:prstGeom prst="rect">
                    <a:avLst/>
                  </a:prstGeom>
                  <a:blipFill>
                    <a:blip r:embed="rId16"/>
                    <a:stretch>
                      <a:fillRect l="-31250" r="-28125" b="-3333"/>
                    </a:stretch>
                  </a:blipFill>
                </p:spPr>
                <p:txBody>
                  <a:bodyPr/>
                  <a:lstStyle/>
                  <a:p>
                    <a:r>
                      <a:rPr lang="zh-CN" altLang="en-US">
                        <a:noFill/>
                      </a:rPr>
                      <a:t> </a:t>
                    </a:r>
                  </a:p>
                </p:txBody>
              </p:sp>
            </mc:Fallback>
          </mc:AlternateContent>
          <p:cxnSp>
            <p:nvCxnSpPr>
              <p:cNvPr id="93" name="直接箭头连接符 92">
                <a:extLst>
                  <a:ext uri="{FF2B5EF4-FFF2-40B4-BE49-F238E27FC236}">
                    <a16:creationId xmlns:a16="http://schemas.microsoft.com/office/drawing/2014/main" id="{DF7AA09A-F179-47A9-8B22-68FEC0809771}"/>
                  </a:ext>
                </a:extLst>
              </p:cNvPr>
              <p:cNvCxnSpPr>
                <a:cxnSpLocks/>
              </p:cNvCxnSpPr>
              <p:nvPr/>
            </p:nvCxnSpPr>
            <p:spPr>
              <a:xfrm flipV="1">
                <a:off x="4196467" y="3343915"/>
                <a:ext cx="0" cy="95454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02D68939-27C5-4750-A892-7D38050ED853}"/>
                  </a:ext>
                </a:extLst>
              </p:cNvPr>
              <p:cNvCxnSpPr>
                <a:cxnSpLocks/>
              </p:cNvCxnSpPr>
              <p:nvPr/>
            </p:nvCxnSpPr>
            <p:spPr>
              <a:xfrm>
                <a:off x="4135227" y="4063995"/>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a16="http://schemas.microsoft.com/office/drawing/2014/main" id="{47A91014-A1F3-4E33-BCB8-D7BA642DF0A4}"/>
                  </a:ext>
                </a:extLst>
              </p:cNvPr>
              <p:cNvCxnSpPr>
                <a:cxnSpLocks/>
              </p:cNvCxnSpPr>
              <p:nvPr/>
            </p:nvCxnSpPr>
            <p:spPr>
              <a:xfrm>
                <a:off x="4135227" y="3564261"/>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96" name="直接箭头连接符 95">
                <a:extLst>
                  <a:ext uri="{FF2B5EF4-FFF2-40B4-BE49-F238E27FC236}">
                    <a16:creationId xmlns:a16="http://schemas.microsoft.com/office/drawing/2014/main" id="{C54845A4-0B45-4E78-BCA8-5BED565ED50A}"/>
                  </a:ext>
                </a:extLst>
              </p:cNvPr>
              <p:cNvCxnSpPr>
                <a:cxnSpLocks/>
              </p:cNvCxnSpPr>
              <p:nvPr/>
            </p:nvCxnSpPr>
            <p:spPr>
              <a:xfrm>
                <a:off x="4135227" y="3814128"/>
                <a:ext cx="120241" cy="0"/>
              </a:xfrm>
              <a:prstGeom prst="straightConnector1">
                <a:avLst/>
              </a:prstGeom>
              <a:ln w="22225">
                <a:solidFill>
                  <a:schemeClr val="tx1">
                    <a:lumMod val="95000"/>
                    <a:lumOff val="5000"/>
                  </a:schemeClr>
                </a:solidFill>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54876619-8887-4F72-9AD3-0FDECD3BA8F3}"/>
                      </a:ext>
                    </a:extLst>
                  </p:cNvPr>
                  <p:cNvSpPr txBox="1"/>
                  <p:nvPr/>
                </p:nvSpPr>
                <p:spPr>
                  <a:xfrm>
                    <a:off x="3924032" y="3451587"/>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3</m:t>
                          </m:r>
                        </m:oMath>
                      </m:oMathPara>
                    </a14:m>
                    <a:endParaRPr lang="zh-CN" altLang="en-US" sz="1600" dirty="0"/>
                  </a:p>
                </p:txBody>
              </p:sp>
            </mc:Choice>
            <mc:Fallback xmlns="">
              <p:sp>
                <p:nvSpPr>
                  <p:cNvPr id="97" name="文本框 96">
                    <a:extLst>
                      <a:ext uri="{FF2B5EF4-FFF2-40B4-BE49-F238E27FC236}">
                        <a16:creationId xmlns:a16="http://schemas.microsoft.com/office/drawing/2014/main" id="{54876619-8887-4F72-9AD3-0FDECD3BA8F3}"/>
                      </a:ext>
                    </a:extLst>
                  </p:cNvPr>
                  <p:cNvSpPr txBox="1">
                    <a:spLocks noRot="1" noChangeAspect="1" noMove="1" noResize="1" noEditPoints="1" noAdjustHandles="1" noChangeArrowheads="1" noChangeShapeType="1" noTextEdit="1"/>
                  </p:cNvSpPr>
                  <p:nvPr/>
                </p:nvSpPr>
                <p:spPr>
                  <a:xfrm>
                    <a:off x="3924032" y="3451587"/>
                    <a:ext cx="160300" cy="246221"/>
                  </a:xfrm>
                  <a:prstGeom prst="rect">
                    <a:avLst/>
                  </a:prstGeom>
                  <a:blipFill>
                    <a:blip r:embed="rId17"/>
                    <a:stretch>
                      <a:fillRect l="-25926" r="-25926" b="-48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8" name="文本框 97">
                    <a:extLst>
                      <a:ext uri="{FF2B5EF4-FFF2-40B4-BE49-F238E27FC236}">
                        <a16:creationId xmlns:a16="http://schemas.microsoft.com/office/drawing/2014/main" id="{C81170A0-3B66-4A68-977F-6B7E4392BF6E}"/>
                      </a:ext>
                    </a:extLst>
                  </p:cNvPr>
                  <p:cNvSpPr txBox="1"/>
                  <p:nvPr/>
                </p:nvSpPr>
                <p:spPr>
                  <a:xfrm>
                    <a:off x="3924032" y="3683223"/>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2</m:t>
                          </m:r>
                        </m:oMath>
                      </m:oMathPara>
                    </a14:m>
                    <a:endParaRPr lang="zh-CN" altLang="en-US" sz="1600" dirty="0"/>
                  </a:p>
                </p:txBody>
              </p:sp>
            </mc:Choice>
            <mc:Fallback xmlns="">
              <p:sp>
                <p:nvSpPr>
                  <p:cNvPr id="98" name="文本框 97">
                    <a:extLst>
                      <a:ext uri="{FF2B5EF4-FFF2-40B4-BE49-F238E27FC236}">
                        <a16:creationId xmlns:a16="http://schemas.microsoft.com/office/drawing/2014/main" id="{C81170A0-3B66-4A68-977F-6B7E4392BF6E}"/>
                      </a:ext>
                    </a:extLst>
                  </p:cNvPr>
                  <p:cNvSpPr txBox="1">
                    <a:spLocks noRot="1" noChangeAspect="1" noMove="1" noResize="1" noEditPoints="1" noAdjustHandles="1" noChangeArrowheads="1" noChangeShapeType="1" noTextEdit="1"/>
                  </p:cNvSpPr>
                  <p:nvPr/>
                </p:nvSpPr>
                <p:spPr>
                  <a:xfrm>
                    <a:off x="3924032" y="3683223"/>
                    <a:ext cx="160300" cy="246221"/>
                  </a:xfrm>
                  <a:prstGeom prst="rect">
                    <a:avLst/>
                  </a:prstGeom>
                  <a:blipFill>
                    <a:blip r:embed="rId18"/>
                    <a:stretch>
                      <a:fillRect l="-25926" r="-25926" b="-48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9" name="文本框 98">
                    <a:extLst>
                      <a:ext uri="{FF2B5EF4-FFF2-40B4-BE49-F238E27FC236}">
                        <a16:creationId xmlns:a16="http://schemas.microsoft.com/office/drawing/2014/main" id="{E52640AC-4136-4798-98FF-6C3A6C649BD2}"/>
                      </a:ext>
                    </a:extLst>
                  </p:cNvPr>
                  <p:cNvSpPr txBox="1"/>
                  <p:nvPr/>
                </p:nvSpPr>
                <p:spPr>
                  <a:xfrm>
                    <a:off x="3924032" y="3933331"/>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1</m:t>
                          </m:r>
                        </m:oMath>
                      </m:oMathPara>
                    </a14:m>
                    <a:endParaRPr lang="zh-CN" altLang="en-US" sz="1600" dirty="0"/>
                  </a:p>
                </p:txBody>
              </p:sp>
            </mc:Choice>
            <mc:Fallback xmlns="">
              <p:sp>
                <p:nvSpPr>
                  <p:cNvPr id="99" name="文本框 98">
                    <a:extLst>
                      <a:ext uri="{FF2B5EF4-FFF2-40B4-BE49-F238E27FC236}">
                        <a16:creationId xmlns:a16="http://schemas.microsoft.com/office/drawing/2014/main" id="{E52640AC-4136-4798-98FF-6C3A6C649BD2}"/>
                      </a:ext>
                    </a:extLst>
                  </p:cNvPr>
                  <p:cNvSpPr txBox="1">
                    <a:spLocks noRot="1" noChangeAspect="1" noMove="1" noResize="1" noEditPoints="1" noAdjustHandles="1" noChangeArrowheads="1" noChangeShapeType="1" noTextEdit="1"/>
                  </p:cNvSpPr>
                  <p:nvPr/>
                </p:nvSpPr>
                <p:spPr>
                  <a:xfrm>
                    <a:off x="3924032" y="3933331"/>
                    <a:ext cx="160300" cy="246221"/>
                  </a:xfrm>
                  <a:prstGeom prst="rect">
                    <a:avLst/>
                  </a:prstGeom>
                  <a:blipFill>
                    <a:blip r:embed="rId19"/>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0" name="文本框 99">
                    <a:extLst>
                      <a:ext uri="{FF2B5EF4-FFF2-40B4-BE49-F238E27FC236}">
                        <a16:creationId xmlns:a16="http://schemas.microsoft.com/office/drawing/2014/main" id="{C9F81600-5199-42C7-84A0-5C10D494266F}"/>
                      </a:ext>
                    </a:extLst>
                  </p:cNvPr>
                  <p:cNvSpPr txBox="1"/>
                  <p:nvPr/>
                </p:nvSpPr>
                <p:spPr>
                  <a:xfrm>
                    <a:off x="4228008" y="3224848"/>
                    <a:ext cx="50372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𝐶</m:t>
                              </m:r>
                            </m:e>
                            <m:sub>
                              <m:r>
                                <a:rPr lang="en-US" altLang="zh-CN" sz="1600" b="0" i="1" smtClean="0">
                                  <a:latin typeface="Cambria Math" panose="02040503050406030204" pitchFamily="18" charset="0"/>
                                </a:rPr>
                                <m:t>1</m:t>
                              </m:r>
                            </m:sub>
                          </m:sSub>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𝑡</m:t>
                              </m:r>
                            </m:e>
                          </m:d>
                        </m:oMath>
                      </m:oMathPara>
                    </a14:m>
                    <a:endParaRPr lang="zh-CN" altLang="en-US" sz="1600" dirty="0"/>
                  </a:p>
                </p:txBody>
              </p:sp>
            </mc:Choice>
            <mc:Fallback xmlns="">
              <p:sp>
                <p:nvSpPr>
                  <p:cNvPr id="100" name="文本框 99">
                    <a:extLst>
                      <a:ext uri="{FF2B5EF4-FFF2-40B4-BE49-F238E27FC236}">
                        <a16:creationId xmlns:a16="http://schemas.microsoft.com/office/drawing/2014/main" id="{C9F81600-5199-42C7-84A0-5C10D494266F}"/>
                      </a:ext>
                    </a:extLst>
                  </p:cNvPr>
                  <p:cNvSpPr txBox="1">
                    <a:spLocks noRot="1" noChangeAspect="1" noMove="1" noResize="1" noEditPoints="1" noAdjustHandles="1" noChangeArrowheads="1" noChangeShapeType="1" noTextEdit="1"/>
                  </p:cNvSpPr>
                  <p:nvPr/>
                </p:nvSpPr>
                <p:spPr>
                  <a:xfrm>
                    <a:off x="4228008" y="3224848"/>
                    <a:ext cx="503728" cy="246221"/>
                  </a:xfrm>
                  <a:prstGeom prst="rect">
                    <a:avLst/>
                  </a:prstGeom>
                  <a:blipFill>
                    <a:blip r:embed="rId20"/>
                    <a:stretch>
                      <a:fillRect l="-8434" b="-12195"/>
                    </a:stretch>
                  </a:blipFill>
                </p:spPr>
                <p:txBody>
                  <a:bodyPr/>
                  <a:lstStyle/>
                  <a:p>
                    <a:r>
                      <a:rPr lang="zh-CN" altLang="en-US">
                        <a:noFill/>
                      </a:rPr>
                      <a:t> </a:t>
                    </a:r>
                  </a:p>
                </p:txBody>
              </p:sp>
            </mc:Fallback>
          </mc:AlternateContent>
        </p:grpSp>
      </p:grpSp>
      <p:cxnSp>
        <p:nvCxnSpPr>
          <p:cNvPr id="47" name="直接箭头连接符 46">
            <a:extLst>
              <a:ext uri="{FF2B5EF4-FFF2-40B4-BE49-F238E27FC236}">
                <a16:creationId xmlns:a16="http://schemas.microsoft.com/office/drawing/2014/main" id="{1446FA22-65BB-41B4-9E61-6536791ECF94}"/>
              </a:ext>
            </a:extLst>
          </p:cNvPr>
          <p:cNvCxnSpPr>
            <a:cxnSpLocks/>
          </p:cNvCxnSpPr>
          <p:nvPr/>
        </p:nvCxnSpPr>
        <p:spPr>
          <a:xfrm>
            <a:off x="4825476" y="1656258"/>
            <a:ext cx="0" cy="4474592"/>
          </a:xfrm>
          <a:prstGeom prst="straightConnector1">
            <a:avLst/>
          </a:prstGeom>
          <a:ln w="12700">
            <a:solidFill>
              <a:schemeClr val="bg1">
                <a:lumMod val="75000"/>
              </a:schemeClr>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65" name="直接箭头连接符 164">
            <a:extLst>
              <a:ext uri="{FF2B5EF4-FFF2-40B4-BE49-F238E27FC236}">
                <a16:creationId xmlns:a16="http://schemas.microsoft.com/office/drawing/2014/main" id="{8FD9AD85-F80A-4961-B1B5-304BF826D4CD}"/>
              </a:ext>
            </a:extLst>
          </p:cNvPr>
          <p:cNvCxnSpPr>
            <a:cxnSpLocks/>
          </p:cNvCxnSpPr>
          <p:nvPr/>
        </p:nvCxnSpPr>
        <p:spPr>
          <a:xfrm>
            <a:off x="5356221" y="1340130"/>
            <a:ext cx="0" cy="4763012"/>
          </a:xfrm>
          <a:prstGeom prst="straightConnector1">
            <a:avLst/>
          </a:prstGeom>
          <a:ln w="12700">
            <a:solidFill>
              <a:schemeClr val="bg1">
                <a:lumMod val="75000"/>
              </a:schemeClr>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67" name="直接箭头连接符 166">
            <a:extLst>
              <a:ext uri="{FF2B5EF4-FFF2-40B4-BE49-F238E27FC236}">
                <a16:creationId xmlns:a16="http://schemas.microsoft.com/office/drawing/2014/main" id="{96C62F91-127D-4798-9D39-8BDF7B16B6E3}"/>
              </a:ext>
            </a:extLst>
          </p:cNvPr>
          <p:cNvCxnSpPr>
            <a:cxnSpLocks/>
          </p:cNvCxnSpPr>
          <p:nvPr/>
        </p:nvCxnSpPr>
        <p:spPr>
          <a:xfrm>
            <a:off x="7948609" y="1341539"/>
            <a:ext cx="0" cy="4763012"/>
          </a:xfrm>
          <a:prstGeom prst="straightConnector1">
            <a:avLst/>
          </a:prstGeom>
          <a:ln w="12700">
            <a:solidFill>
              <a:schemeClr val="bg1">
                <a:lumMod val="75000"/>
              </a:schemeClr>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68" name="直接箭头连接符 167">
            <a:extLst>
              <a:ext uri="{FF2B5EF4-FFF2-40B4-BE49-F238E27FC236}">
                <a16:creationId xmlns:a16="http://schemas.microsoft.com/office/drawing/2014/main" id="{CEC4B594-E355-4C7F-A52C-BD43D61B4218}"/>
              </a:ext>
            </a:extLst>
          </p:cNvPr>
          <p:cNvCxnSpPr>
            <a:cxnSpLocks/>
          </p:cNvCxnSpPr>
          <p:nvPr/>
        </p:nvCxnSpPr>
        <p:spPr>
          <a:xfrm>
            <a:off x="6040434" y="1659254"/>
            <a:ext cx="0" cy="4474592"/>
          </a:xfrm>
          <a:prstGeom prst="straightConnector1">
            <a:avLst/>
          </a:prstGeom>
          <a:ln w="12700">
            <a:solidFill>
              <a:schemeClr val="bg1">
                <a:lumMod val="75000"/>
              </a:schemeClr>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69" name="直接箭头连接符 168">
            <a:extLst>
              <a:ext uri="{FF2B5EF4-FFF2-40B4-BE49-F238E27FC236}">
                <a16:creationId xmlns:a16="http://schemas.microsoft.com/office/drawing/2014/main" id="{1ECCF5E3-28C9-4C1B-83DA-EC7A01795829}"/>
              </a:ext>
            </a:extLst>
          </p:cNvPr>
          <p:cNvCxnSpPr>
            <a:cxnSpLocks/>
          </p:cNvCxnSpPr>
          <p:nvPr/>
        </p:nvCxnSpPr>
        <p:spPr>
          <a:xfrm>
            <a:off x="7273632" y="1954469"/>
            <a:ext cx="0" cy="4170141"/>
          </a:xfrm>
          <a:prstGeom prst="straightConnector1">
            <a:avLst/>
          </a:prstGeom>
          <a:ln w="12700">
            <a:solidFill>
              <a:schemeClr val="bg1">
                <a:lumMod val="75000"/>
              </a:schemeClr>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a:xfrm>
            <a:off x="4209865" y="6558087"/>
            <a:ext cx="724269" cy="291381"/>
          </a:xfrm>
        </p:spPr>
        <p:txBody>
          <a:bodyPr/>
          <a:lstStyle/>
          <a:p>
            <a:r>
              <a:rPr lang="en-US" dirty="0"/>
              <a:t>17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Linear Counting Neurons</a:t>
            </a:r>
            <a:endParaRPr lang="zh-CN" altLang="en-US" dirty="0"/>
          </a:p>
        </p:txBody>
      </p:sp>
      <p:grpSp>
        <p:nvGrpSpPr>
          <p:cNvPr id="159" name="组合 158">
            <a:extLst>
              <a:ext uri="{FF2B5EF4-FFF2-40B4-BE49-F238E27FC236}">
                <a16:creationId xmlns:a16="http://schemas.microsoft.com/office/drawing/2014/main" id="{817643FD-C22D-4E46-9C29-FC0214C3A847}"/>
              </a:ext>
            </a:extLst>
          </p:cNvPr>
          <p:cNvGrpSpPr/>
          <p:nvPr/>
        </p:nvGrpSpPr>
        <p:grpSpPr>
          <a:xfrm>
            <a:off x="3723262" y="981156"/>
            <a:ext cx="4909792" cy="1288799"/>
            <a:chOff x="3875666" y="894069"/>
            <a:chExt cx="4909792" cy="1288799"/>
          </a:xfrm>
        </p:grpSpPr>
        <p:cxnSp>
          <p:nvCxnSpPr>
            <p:cNvPr id="29" name="直接箭头连接符 28">
              <a:extLst>
                <a:ext uri="{FF2B5EF4-FFF2-40B4-BE49-F238E27FC236}">
                  <a16:creationId xmlns:a16="http://schemas.microsoft.com/office/drawing/2014/main" id="{2B395831-5190-4AD2-9613-6ABBAEAD6936}"/>
                </a:ext>
              </a:extLst>
            </p:cNvPr>
            <p:cNvCxnSpPr>
              <a:cxnSpLocks/>
            </p:cNvCxnSpPr>
            <p:nvPr/>
          </p:nvCxnSpPr>
          <p:spPr>
            <a:xfrm>
              <a:off x="4260718" y="1881746"/>
              <a:ext cx="4170614" cy="0"/>
            </a:xfrm>
            <a:prstGeom prst="straightConnector1">
              <a:avLst/>
            </a:prstGeom>
            <a:ln w="19050">
              <a:solidFill>
                <a:schemeClr val="bg1">
                  <a:lumMod val="75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1667E4A4-2C96-4666-A05C-C01AAD2C8249}"/>
                </a:ext>
              </a:extLst>
            </p:cNvPr>
            <p:cNvCxnSpPr>
              <a:cxnSpLocks/>
            </p:cNvCxnSpPr>
            <p:nvPr/>
          </p:nvCxnSpPr>
          <p:spPr>
            <a:xfrm>
              <a:off x="4260718" y="1581953"/>
              <a:ext cx="4170614" cy="0"/>
            </a:xfrm>
            <a:prstGeom prst="straightConnector1">
              <a:avLst/>
            </a:prstGeom>
            <a:ln w="19050">
              <a:solidFill>
                <a:schemeClr val="bg1">
                  <a:lumMod val="75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1651FD80-C8CA-47B3-AE27-1447912DE722}"/>
                </a:ext>
              </a:extLst>
            </p:cNvPr>
            <p:cNvCxnSpPr>
              <a:cxnSpLocks/>
            </p:cNvCxnSpPr>
            <p:nvPr/>
          </p:nvCxnSpPr>
          <p:spPr>
            <a:xfrm>
              <a:off x="4260718" y="1282160"/>
              <a:ext cx="4170614" cy="0"/>
            </a:xfrm>
            <a:prstGeom prst="straightConnector1">
              <a:avLst/>
            </a:prstGeom>
            <a:ln w="19050">
              <a:solidFill>
                <a:schemeClr val="bg1">
                  <a:lumMod val="75000"/>
                </a:schemeClr>
              </a:solidFill>
              <a:prstDash val="lgDash"/>
              <a:tailEnd type="triangle" w="lg" len="lg"/>
            </a:ln>
          </p:spPr>
          <p:style>
            <a:lnRef idx="1">
              <a:schemeClr val="accent1"/>
            </a:lnRef>
            <a:fillRef idx="0">
              <a:schemeClr val="accent1"/>
            </a:fillRef>
            <a:effectRef idx="0">
              <a:schemeClr val="accent1"/>
            </a:effectRef>
            <a:fontRef idx="minor">
              <a:schemeClr val="tx1"/>
            </a:fontRef>
          </p:style>
        </p:cxnSp>
        <p:grpSp>
          <p:nvGrpSpPr>
            <p:cNvPr id="62" name="组合 61">
              <a:extLst>
                <a:ext uri="{FF2B5EF4-FFF2-40B4-BE49-F238E27FC236}">
                  <a16:creationId xmlns:a16="http://schemas.microsoft.com/office/drawing/2014/main" id="{C8F107D4-540E-4D27-BF27-FC21B8D95E5A}"/>
                </a:ext>
              </a:extLst>
            </p:cNvPr>
            <p:cNvGrpSpPr/>
            <p:nvPr/>
          </p:nvGrpSpPr>
          <p:grpSpPr>
            <a:xfrm>
              <a:off x="4249590" y="894069"/>
              <a:ext cx="4535868" cy="1288799"/>
              <a:chOff x="2582878" y="3955590"/>
              <a:chExt cx="4535868" cy="1288799"/>
            </a:xfrm>
          </p:grpSpPr>
          <p:cxnSp>
            <p:nvCxnSpPr>
              <p:cNvPr id="63" name="直接箭头连接符 62">
                <a:extLst>
                  <a:ext uri="{FF2B5EF4-FFF2-40B4-BE49-F238E27FC236}">
                    <a16:creationId xmlns:a16="http://schemas.microsoft.com/office/drawing/2014/main" id="{4B90FC81-FA18-496C-B8C8-BB8ABA8E7DF7}"/>
                  </a:ext>
                </a:extLst>
              </p:cNvPr>
              <p:cNvCxnSpPr/>
              <p:nvPr/>
            </p:nvCxnSpPr>
            <p:spPr>
              <a:xfrm>
                <a:off x="2582878" y="5238709"/>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445CC6DA-B13E-4082-8BAB-1473AA69F109}"/>
                      </a:ext>
                    </a:extLst>
                  </p:cNvPr>
                  <p:cNvSpPr txBox="1"/>
                  <p:nvPr/>
                </p:nvSpPr>
                <p:spPr>
                  <a:xfrm>
                    <a:off x="6920487" y="4869377"/>
                    <a:ext cx="1982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𝑡</m:t>
                          </m:r>
                        </m:oMath>
                      </m:oMathPara>
                    </a14:m>
                    <a:endParaRPr lang="zh-CN" altLang="en-US" sz="2400" dirty="0"/>
                  </a:p>
                </p:txBody>
              </p:sp>
            </mc:Choice>
            <mc:Fallback xmlns="">
              <p:sp>
                <p:nvSpPr>
                  <p:cNvPr id="36" name="文本框 35">
                    <a:extLst>
                      <a:ext uri="{FF2B5EF4-FFF2-40B4-BE49-F238E27FC236}">
                        <a16:creationId xmlns:a16="http://schemas.microsoft.com/office/drawing/2014/main" id="{D51875B6-2EBB-4069-9C1D-CA93647CEF02}"/>
                      </a:ext>
                    </a:extLst>
                  </p:cNvPr>
                  <p:cNvSpPr txBox="1">
                    <a:spLocks noRot="1" noChangeAspect="1" noMove="1" noResize="1" noEditPoints="1" noAdjustHandles="1" noChangeArrowheads="1" noChangeShapeType="1" noTextEdit="1"/>
                  </p:cNvSpPr>
                  <p:nvPr/>
                </p:nvSpPr>
                <p:spPr>
                  <a:xfrm>
                    <a:off x="6920487" y="4869377"/>
                    <a:ext cx="198259" cy="369332"/>
                  </a:xfrm>
                  <a:prstGeom prst="rect">
                    <a:avLst/>
                  </a:prstGeom>
                  <a:blipFill>
                    <a:blip r:embed="rId29"/>
                    <a:stretch>
                      <a:fillRect l="-31250" r="-28125" b="-3279"/>
                    </a:stretch>
                  </a:blipFill>
                </p:spPr>
                <p:txBody>
                  <a:bodyPr/>
                  <a:lstStyle/>
                  <a:p>
                    <a:r>
                      <a:rPr lang="en-US">
                        <a:noFill/>
                      </a:rPr>
                      <a:t> </a:t>
                    </a:r>
                  </a:p>
                </p:txBody>
              </p:sp>
            </mc:Fallback>
          </mc:AlternateContent>
          <p:cxnSp>
            <p:nvCxnSpPr>
              <p:cNvPr id="65" name="直接箭头连接符 64">
                <a:extLst>
                  <a:ext uri="{FF2B5EF4-FFF2-40B4-BE49-F238E27FC236}">
                    <a16:creationId xmlns:a16="http://schemas.microsoft.com/office/drawing/2014/main" id="{BC2D5C9F-7DA9-4CB5-A51E-9DE3796B9502}"/>
                  </a:ext>
                </a:extLst>
              </p:cNvPr>
              <p:cNvCxnSpPr>
                <a:cxnSpLocks/>
              </p:cNvCxnSpPr>
              <p:nvPr/>
            </p:nvCxnSpPr>
            <p:spPr>
              <a:xfrm flipV="1">
                <a:off x="2594006" y="3955590"/>
                <a:ext cx="0" cy="1288799"/>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0" name="文本框 69">
                  <a:extLst>
                    <a:ext uri="{FF2B5EF4-FFF2-40B4-BE49-F238E27FC236}">
                      <a16:creationId xmlns:a16="http://schemas.microsoft.com/office/drawing/2014/main" id="{D69A8B58-B013-4AAA-A70D-6A5ED2E4A398}"/>
                    </a:ext>
                  </a:extLst>
                </p:cNvPr>
                <p:cNvSpPr txBox="1"/>
                <p:nvPr/>
              </p:nvSpPr>
              <p:spPr>
                <a:xfrm>
                  <a:off x="3875666" y="1143660"/>
                  <a:ext cx="3093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3</m:t>
                            </m:r>
                          </m:sub>
                        </m:sSub>
                      </m:oMath>
                    </m:oMathPara>
                  </a14:m>
                  <a:endParaRPr lang="zh-CN" altLang="en-US" dirty="0"/>
                </a:p>
              </p:txBody>
            </p:sp>
          </mc:Choice>
          <mc:Fallback xmlns="">
            <p:sp>
              <p:nvSpPr>
                <p:cNvPr id="70" name="文本框 69">
                  <a:extLst>
                    <a:ext uri="{FF2B5EF4-FFF2-40B4-BE49-F238E27FC236}">
                      <a16:creationId xmlns:a16="http://schemas.microsoft.com/office/drawing/2014/main" id="{D69A8B58-B013-4AAA-A70D-6A5ED2E4A398}"/>
                    </a:ext>
                  </a:extLst>
                </p:cNvPr>
                <p:cNvSpPr txBox="1">
                  <a:spLocks noRot="1" noChangeAspect="1" noMove="1" noResize="1" noEditPoints="1" noAdjustHandles="1" noChangeArrowheads="1" noChangeShapeType="1" noTextEdit="1"/>
                </p:cNvSpPr>
                <p:nvPr/>
              </p:nvSpPr>
              <p:spPr>
                <a:xfrm>
                  <a:off x="3875666" y="1143660"/>
                  <a:ext cx="309380" cy="276999"/>
                </a:xfrm>
                <a:prstGeom prst="rect">
                  <a:avLst/>
                </a:prstGeom>
                <a:blipFill>
                  <a:blip r:embed="rId30"/>
                  <a:stretch>
                    <a:fillRect l="-19608" r="-588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171FA2D3-BFDC-47A7-99D6-51E78772E61C}"/>
                    </a:ext>
                  </a:extLst>
                </p:cNvPr>
                <p:cNvSpPr txBox="1"/>
                <p:nvPr/>
              </p:nvSpPr>
              <p:spPr>
                <a:xfrm>
                  <a:off x="3875666" y="1449184"/>
                  <a:ext cx="3093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2</m:t>
                            </m:r>
                          </m:sub>
                        </m:sSub>
                      </m:oMath>
                    </m:oMathPara>
                  </a14:m>
                  <a:endParaRPr lang="zh-CN" altLang="en-US" dirty="0"/>
                </a:p>
              </p:txBody>
            </p:sp>
          </mc:Choice>
          <mc:Fallback xmlns="">
            <p:sp>
              <p:nvSpPr>
                <p:cNvPr id="74" name="文本框 73">
                  <a:extLst>
                    <a:ext uri="{FF2B5EF4-FFF2-40B4-BE49-F238E27FC236}">
                      <a16:creationId xmlns:a16="http://schemas.microsoft.com/office/drawing/2014/main" id="{171FA2D3-BFDC-47A7-99D6-51E78772E61C}"/>
                    </a:ext>
                  </a:extLst>
                </p:cNvPr>
                <p:cNvSpPr txBox="1">
                  <a:spLocks noRot="1" noChangeAspect="1" noMove="1" noResize="1" noEditPoints="1" noAdjustHandles="1" noChangeArrowheads="1" noChangeShapeType="1" noTextEdit="1"/>
                </p:cNvSpPr>
                <p:nvPr/>
              </p:nvSpPr>
              <p:spPr>
                <a:xfrm>
                  <a:off x="3875666" y="1449184"/>
                  <a:ext cx="309379" cy="276999"/>
                </a:xfrm>
                <a:prstGeom prst="rect">
                  <a:avLst/>
                </a:prstGeom>
                <a:blipFill>
                  <a:blip r:embed="rId31"/>
                  <a:stretch>
                    <a:fillRect l="-19608" r="-5882"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5" name="文本框 74">
                  <a:extLst>
                    <a:ext uri="{FF2B5EF4-FFF2-40B4-BE49-F238E27FC236}">
                      <a16:creationId xmlns:a16="http://schemas.microsoft.com/office/drawing/2014/main" id="{AA605D37-1437-464D-87D4-309AAAF24DBB}"/>
                    </a:ext>
                  </a:extLst>
                </p:cNvPr>
                <p:cNvSpPr txBox="1"/>
                <p:nvPr/>
              </p:nvSpPr>
              <p:spPr>
                <a:xfrm>
                  <a:off x="3875666" y="1754708"/>
                  <a:ext cx="3040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75" name="文本框 74">
                  <a:extLst>
                    <a:ext uri="{FF2B5EF4-FFF2-40B4-BE49-F238E27FC236}">
                      <a16:creationId xmlns:a16="http://schemas.microsoft.com/office/drawing/2014/main" id="{AA605D37-1437-464D-87D4-309AAAF24DBB}"/>
                    </a:ext>
                  </a:extLst>
                </p:cNvPr>
                <p:cNvSpPr txBox="1">
                  <a:spLocks noRot="1" noChangeAspect="1" noMove="1" noResize="1" noEditPoints="1" noAdjustHandles="1" noChangeArrowheads="1" noChangeShapeType="1" noTextEdit="1"/>
                </p:cNvSpPr>
                <p:nvPr/>
              </p:nvSpPr>
              <p:spPr>
                <a:xfrm>
                  <a:off x="3875666" y="1754708"/>
                  <a:ext cx="304058" cy="276999"/>
                </a:xfrm>
                <a:prstGeom prst="rect">
                  <a:avLst/>
                </a:prstGeom>
                <a:blipFill>
                  <a:blip r:embed="rId32"/>
                  <a:stretch>
                    <a:fillRect l="-20000" r="-6000" b="-15556"/>
                  </a:stretch>
                </a:blipFill>
              </p:spPr>
              <p:txBody>
                <a:bodyPr/>
                <a:lstStyle/>
                <a:p>
                  <a:r>
                    <a:rPr lang="zh-CN" altLang="en-US">
                      <a:noFill/>
                    </a:rPr>
                    <a:t> </a:t>
                  </a:r>
                </a:p>
              </p:txBody>
            </p:sp>
          </mc:Fallback>
        </mc:AlternateContent>
      </p:grpSp>
      <p:grpSp>
        <p:nvGrpSpPr>
          <p:cNvPr id="160" name="组合 159">
            <a:extLst>
              <a:ext uri="{FF2B5EF4-FFF2-40B4-BE49-F238E27FC236}">
                <a16:creationId xmlns:a16="http://schemas.microsoft.com/office/drawing/2014/main" id="{631091B9-B174-4689-BDC3-2EC7579E7CDD}"/>
              </a:ext>
            </a:extLst>
          </p:cNvPr>
          <p:cNvGrpSpPr/>
          <p:nvPr/>
        </p:nvGrpSpPr>
        <p:grpSpPr>
          <a:xfrm>
            <a:off x="4738260" y="1286672"/>
            <a:ext cx="3299216" cy="776413"/>
            <a:chOff x="4890664" y="1199585"/>
            <a:chExt cx="3299216" cy="776413"/>
          </a:xfrm>
        </p:grpSpPr>
        <p:sp>
          <p:nvSpPr>
            <p:cNvPr id="53" name="十字形 52">
              <a:extLst>
                <a:ext uri="{FF2B5EF4-FFF2-40B4-BE49-F238E27FC236}">
                  <a16:creationId xmlns:a16="http://schemas.microsoft.com/office/drawing/2014/main" id="{5DE86AB4-D917-4BD5-81FA-1663FC633EB4}"/>
                </a:ext>
              </a:extLst>
            </p:cNvPr>
            <p:cNvSpPr/>
            <p:nvPr/>
          </p:nvSpPr>
          <p:spPr>
            <a:xfrm rot="2700000">
              <a:off x="5426417" y="1199585"/>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十字形 53">
              <a:extLst>
                <a:ext uri="{FF2B5EF4-FFF2-40B4-BE49-F238E27FC236}">
                  <a16:creationId xmlns:a16="http://schemas.microsoft.com/office/drawing/2014/main" id="{80C9ABEA-1999-4CED-B7E9-9F60975FDC67}"/>
                </a:ext>
              </a:extLst>
            </p:cNvPr>
            <p:cNvSpPr/>
            <p:nvPr/>
          </p:nvSpPr>
          <p:spPr>
            <a:xfrm rot="2700000">
              <a:off x="8021304" y="1199585"/>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9" name="十字形 78">
              <a:extLst>
                <a:ext uri="{FF2B5EF4-FFF2-40B4-BE49-F238E27FC236}">
                  <a16:creationId xmlns:a16="http://schemas.microsoft.com/office/drawing/2014/main" id="{36DC597A-E46E-45A4-8F41-D1ABD5304E6D}"/>
                </a:ext>
              </a:extLst>
            </p:cNvPr>
            <p:cNvSpPr/>
            <p:nvPr/>
          </p:nvSpPr>
          <p:spPr>
            <a:xfrm rot="2700000">
              <a:off x="4890664" y="1499636"/>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十字形 82">
              <a:extLst>
                <a:ext uri="{FF2B5EF4-FFF2-40B4-BE49-F238E27FC236}">
                  <a16:creationId xmlns:a16="http://schemas.microsoft.com/office/drawing/2014/main" id="{78AEB060-3BA9-4605-A484-AB3A40E4E79C}"/>
                </a:ext>
              </a:extLst>
            </p:cNvPr>
            <p:cNvSpPr/>
            <p:nvPr/>
          </p:nvSpPr>
          <p:spPr>
            <a:xfrm rot="2700000">
              <a:off x="6108585" y="1499637"/>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十字形 88">
              <a:extLst>
                <a:ext uri="{FF2B5EF4-FFF2-40B4-BE49-F238E27FC236}">
                  <a16:creationId xmlns:a16="http://schemas.microsoft.com/office/drawing/2014/main" id="{02E5F745-9DC5-4EEB-987E-6D7355DD7322}"/>
                </a:ext>
              </a:extLst>
            </p:cNvPr>
            <p:cNvSpPr/>
            <p:nvPr/>
          </p:nvSpPr>
          <p:spPr>
            <a:xfrm rot="2700000">
              <a:off x="7341984" y="1807422"/>
              <a:ext cx="168576" cy="168576"/>
            </a:xfrm>
            <a:prstGeom prst="plus">
              <a:avLst>
                <a:gd name="adj" fmla="val 4829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组合 83">
            <a:extLst>
              <a:ext uri="{FF2B5EF4-FFF2-40B4-BE49-F238E27FC236}">
                <a16:creationId xmlns:a16="http://schemas.microsoft.com/office/drawing/2014/main" id="{F244627A-E12C-4972-9017-3132D7C9DDAE}"/>
              </a:ext>
            </a:extLst>
          </p:cNvPr>
          <p:cNvGrpSpPr/>
          <p:nvPr/>
        </p:nvGrpSpPr>
        <p:grpSpPr>
          <a:xfrm>
            <a:off x="-3417561" y="-1364218"/>
            <a:ext cx="9340135" cy="10387884"/>
            <a:chOff x="-816297" y="-2745239"/>
            <a:chExt cx="9340135" cy="10387884"/>
          </a:xfrm>
        </p:grpSpPr>
        <p:grpSp>
          <p:nvGrpSpPr>
            <p:cNvPr id="85" name="组合 84">
              <a:extLst>
                <a:ext uri="{FF2B5EF4-FFF2-40B4-BE49-F238E27FC236}">
                  <a16:creationId xmlns:a16="http://schemas.microsoft.com/office/drawing/2014/main" id="{BE2E5BDC-1C96-40AE-BD7F-B7D0F3087079}"/>
                </a:ext>
              </a:extLst>
            </p:cNvPr>
            <p:cNvGrpSpPr/>
            <p:nvPr/>
          </p:nvGrpSpPr>
          <p:grpSpPr>
            <a:xfrm rot="7156578">
              <a:off x="89253" y="-534362"/>
              <a:ext cx="9340135" cy="4918381"/>
              <a:chOff x="-816297" y="-7789"/>
              <a:chExt cx="9340135" cy="4918381"/>
            </a:xfrm>
          </p:grpSpPr>
          <p:sp>
            <p:nvSpPr>
              <p:cNvPr id="106" name="弧形 105">
                <a:extLst>
                  <a:ext uri="{FF2B5EF4-FFF2-40B4-BE49-F238E27FC236}">
                    <a16:creationId xmlns:a16="http://schemas.microsoft.com/office/drawing/2014/main" id="{3D1CA3F5-1907-44E5-B743-6403C7CF5770}"/>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07" name="弧形 106">
                <a:extLst>
                  <a:ext uri="{FF2B5EF4-FFF2-40B4-BE49-F238E27FC236}">
                    <a16:creationId xmlns:a16="http://schemas.microsoft.com/office/drawing/2014/main" id="{04111F40-9F97-4E01-A569-9A1688C905CB}"/>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86" name="组合 85">
              <a:extLst>
                <a:ext uri="{FF2B5EF4-FFF2-40B4-BE49-F238E27FC236}">
                  <a16:creationId xmlns:a16="http://schemas.microsoft.com/office/drawing/2014/main" id="{73A0B172-3605-419A-AD26-E2819BB07BAA}"/>
                </a:ext>
              </a:extLst>
            </p:cNvPr>
            <p:cNvGrpSpPr/>
            <p:nvPr/>
          </p:nvGrpSpPr>
          <p:grpSpPr>
            <a:xfrm rot="3416954">
              <a:off x="78616" y="513387"/>
              <a:ext cx="9340135" cy="4918381"/>
              <a:chOff x="-816297" y="-7789"/>
              <a:chExt cx="9340135" cy="4918381"/>
            </a:xfrm>
          </p:grpSpPr>
          <p:sp>
            <p:nvSpPr>
              <p:cNvPr id="104" name="弧形 103">
                <a:extLst>
                  <a:ext uri="{FF2B5EF4-FFF2-40B4-BE49-F238E27FC236}">
                    <a16:creationId xmlns:a16="http://schemas.microsoft.com/office/drawing/2014/main" id="{261C03C2-D17B-4299-A026-B24F7051A860}"/>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05" name="弧形 104">
                <a:extLst>
                  <a:ext uri="{FF2B5EF4-FFF2-40B4-BE49-F238E27FC236}">
                    <a16:creationId xmlns:a16="http://schemas.microsoft.com/office/drawing/2014/main" id="{F8032649-4985-46FA-B7C0-DEC513D759F5}"/>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87" name="组合 86">
              <a:extLst>
                <a:ext uri="{FF2B5EF4-FFF2-40B4-BE49-F238E27FC236}">
                  <a16:creationId xmlns:a16="http://schemas.microsoft.com/office/drawing/2014/main" id="{5B264F65-A3E4-4A9A-A2F3-5BE4D2BA8ED0}"/>
                </a:ext>
              </a:extLst>
            </p:cNvPr>
            <p:cNvGrpSpPr/>
            <p:nvPr/>
          </p:nvGrpSpPr>
          <p:grpSpPr>
            <a:xfrm>
              <a:off x="-816297" y="-7789"/>
              <a:ext cx="9340135" cy="4918381"/>
              <a:chOff x="-816297" y="-7789"/>
              <a:chExt cx="9340135" cy="4918381"/>
            </a:xfrm>
          </p:grpSpPr>
          <p:sp>
            <p:nvSpPr>
              <p:cNvPr id="102" name="弧形 101">
                <a:extLst>
                  <a:ext uri="{FF2B5EF4-FFF2-40B4-BE49-F238E27FC236}">
                    <a16:creationId xmlns:a16="http://schemas.microsoft.com/office/drawing/2014/main" id="{212D76BE-4EFA-4F23-989F-08D1C60332A1}"/>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03" name="弧形 102">
                <a:extLst>
                  <a:ext uri="{FF2B5EF4-FFF2-40B4-BE49-F238E27FC236}">
                    <a16:creationId xmlns:a16="http://schemas.microsoft.com/office/drawing/2014/main" id="{C74F5AB5-0844-4DC9-8AB5-409B04F67931}"/>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88" name="文本框 87">
                  <a:extLst>
                    <a:ext uri="{FF2B5EF4-FFF2-40B4-BE49-F238E27FC236}">
                      <a16:creationId xmlns:a16="http://schemas.microsoft.com/office/drawing/2014/main" id="{0FD1CEB0-370D-46FE-B04B-DC68C537586E}"/>
                    </a:ext>
                  </a:extLst>
                </p:cNvPr>
                <p:cNvSpPr txBox="1"/>
                <p:nvPr/>
              </p:nvSpPr>
              <p:spPr>
                <a:xfrm>
                  <a:off x="3732728" y="2232192"/>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21" name="文本框 20">
                  <a:extLst>
                    <a:ext uri="{FF2B5EF4-FFF2-40B4-BE49-F238E27FC236}">
                      <a16:creationId xmlns:a16="http://schemas.microsoft.com/office/drawing/2014/main" id="{0902C5F4-A584-4328-9510-8376E63E83E6}"/>
                    </a:ext>
                  </a:extLst>
                </p:cNvPr>
                <p:cNvSpPr txBox="1">
                  <a:spLocks noRot="1" noChangeAspect="1" noMove="1" noResize="1" noEditPoints="1" noAdjustHandles="1" noChangeArrowheads="1" noChangeShapeType="1" noTextEdit="1"/>
                </p:cNvSpPr>
                <p:nvPr/>
              </p:nvSpPr>
              <p:spPr>
                <a:xfrm>
                  <a:off x="3732728" y="2232192"/>
                  <a:ext cx="245516" cy="369332"/>
                </a:xfrm>
                <a:prstGeom prst="rect">
                  <a:avLst/>
                </a:prstGeom>
                <a:blipFill>
                  <a:blip r:embed="rId33"/>
                  <a:stretch>
                    <a:fillRect l="-27500" r="-275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文本框 89">
                  <a:extLst>
                    <a:ext uri="{FF2B5EF4-FFF2-40B4-BE49-F238E27FC236}">
                      <a16:creationId xmlns:a16="http://schemas.microsoft.com/office/drawing/2014/main" id="{7E4B1274-02AF-4456-9FDD-03EB6B647735}"/>
                    </a:ext>
                  </a:extLst>
                </p:cNvPr>
                <p:cNvSpPr txBox="1"/>
                <p:nvPr/>
              </p:nvSpPr>
              <p:spPr>
                <a:xfrm>
                  <a:off x="4669122" y="2727001"/>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3" name="文本框 32">
                  <a:extLst>
                    <a:ext uri="{FF2B5EF4-FFF2-40B4-BE49-F238E27FC236}">
                      <a16:creationId xmlns:a16="http://schemas.microsoft.com/office/drawing/2014/main" id="{F4B20B8D-5CCB-4BAE-BF37-F1CA4551F35B}"/>
                    </a:ext>
                  </a:extLst>
                </p:cNvPr>
                <p:cNvSpPr txBox="1">
                  <a:spLocks noRot="1" noChangeAspect="1" noMove="1" noResize="1" noEditPoints="1" noAdjustHandles="1" noChangeArrowheads="1" noChangeShapeType="1" noTextEdit="1"/>
                </p:cNvSpPr>
                <p:nvPr/>
              </p:nvSpPr>
              <p:spPr>
                <a:xfrm>
                  <a:off x="4669122" y="2727001"/>
                  <a:ext cx="245516" cy="369332"/>
                </a:xfrm>
                <a:prstGeom prst="rect">
                  <a:avLst/>
                </a:prstGeom>
                <a:blipFill>
                  <a:blip r:embed="rId21"/>
                  <a:stretch>
                    <a:fillRect l="-30000" r="-250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1" name="文本框 100">
                  <a:extLst>
                    <a:ext uri="{FF2B5EF4-FFF2-40B4-BE49-F238E27FC236}">
                      <a16:creationId xmlns:a16="http://schemas.microsoft.com/office/drawing/2014/main" id="{7EF2A674-DCB4-4A16-B720-3D0277401CD3}"/>
                    </a:ext>
                  </a:extLst>
                </p:cNvPr>
                <p:cNvSpPr txBox="1"/>
                <p:nvPr/>
              </p:nvSpPr>
              <p:spPr>
                <a:xfrm>
                  <a:off x="4638419" y="1681720"/>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5" name="文本框 34">
                  <a:extLst>
                    <a:ext uri="{FF2B5EF4-FFF2-40B4-BE49-F238E27FC236}">
                      <a16:creationId xmlns:a16="http://schemas.microsoft.com/office/drawing/2014/main" id="{691C3FEE-C9FD-4219-B7F9-C38BD144C803}"/>
                    </a:ext>
                  </a:extLst>
                </p:cNvPr>
                <p:cNvSpPr txBox="1">
                  <a:spLocks noRot="1" noChangeAspect="1" noMove="1" noResize="1" noEditPoints="1" noAdjustHandles="1" noChangeArrowheads="1" noChangeShapeType="1" noTextEdit="1"/>
                </p:cNvSpPr>
                <p:nvPr/>
              </p:nvSpPr>
              <p:spPr>
                <a:xfrm>
                  <a:off x="4638419" y="1681720"/>
                  <a:ext cx="245516" cy="369332"/>
                </a:xfrm>
                <a:prstGeom prst="rect">
                  <a:avLst/>
                </a:prstGeom>
                <a:blipFill>
                  <a:blip r:embed="rId22"/>
                  <a:stretch>
                    <a:fillRect l="-30000" r="-25000" b="-22951"/>
                  </a:stretch>
                </a:blipFill>
              </p:spPr>
              <p:txBody>
                <a:bodyPr/>
                <a:lstStyle/>
                <a:p>
                  <a:r>
                    <a:rPr lang="zh-CN" altLang="en-US">
                      <a:noFill/>
                    </a:rPr>
                    <a:t> </a:t>
                  </a:r>
                </a:p>
              </p:txBody>
            </p:sp>
          </mc:Fallback>
        </mc:AlternateContent>
      </p:grpSp>
      <mc:AlternateContent xmlns:mc="http://schemas.openxmlformats.org/markup-compatibility/2006" xmlns:am3d="http://schemas.microsoft.com/office/drawing/2017/model3d">
        <mc:Choice Requires="am3d">
          <p:graphicFrame>
            <p:nvGraphicFramePr>
              <p:cNvPr id="108" name="3D 模型 107">
                <a:extLst>
                  <a:ext uri="{FF2B5EF4-FFF2-40B4-BE49-F238E27FC236}">
                    <a16:creationId xmlns:a16="http://schemas.microsoft.com/office/drawing/2014/main" id="{44AF8506-0303-4A8B-95CE-8A532709273A}"/>
                  </a:ext>
                </a:extLst>
              </p:cNvPr>
              <p:cNvGraphicFramePr>
                <a:graphicFrameLocks noChangeAspect="1"/>
              </p:cNvGraphicFramePr>
              <p:nvPr/>
            </p:nvGraphicFramePr>
            <p:xfrm>
              <a:off x="956204" y="2498649"/>
              <a:ext cx="596036" cy="597615"/>
            </p:xfrm>
            <a:graphic>
              <a:graphicData uri="http://schemas.microsoft.com/office/drawing/2017/model3d">
                <am3d:model3d r:embed="rId34">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35"/>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8" name="3D 模型 107">
                <a:extLst>
                  <a:ext uri="{FF2B5EF4-FFF2-40B4-BE49-F238E27FC236}">
                    <a16:creationId xmlns:a16="http://schemas.microsoft.com/office/drawing/2014/main" id="{44AF8506-0303-4A8B-95CE-8A532709273A}"/>
                  </a:ext>
                </a:extLst>
              </p:cNvPr>
              <p:cNvPicPr>
                <a:picLocks noGrp="1" noRot="1" noChangeAspect="1" noMove="1" noResize="1" noEditPoints="1" noAdjustHandles="1" noChangeArrowheads="1" noChangeShapeType="1" noCrop="1"/>
              </p:cNvPicPr>
              <p:nvPr/>
            </p:nvPicPr>
            <p:blipFill>
              <a:blip r:embed="rId36"/>
              <a:stretch>
                <a:fillRect/>
              </a:stretch>
            </p:blipFill>
            <p:spPr>
              <a:xfrm>
                <a:off x="956204" y="2498649"/>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9" name="3D 模型 108">
                <a:extLst>
                  <a:ext uri="{FF2B5EF4-FFF2-40B4-BE49-F238E27FC236}">
                    <a16:creationId xmlns:a16="http://schemas.microsoft.com/office/drawing/2014/main" id="{3B7B62BE-5F44-4DD8-9CF2-7AD96B8EDAA5}"/>
                  </a:ext>
                </a:extLst>
              </p:cNvPr>
              <p:cNvGraphicFramePr>
                <a:graphicFrameLocks noChangeAspect="1"/>
              </p:cNvGraphicFramePr>
              <p:nvPr/>
            </p:nvGraphicFramePr>
            <p:xfrm>
              <a:off x="2749493" y="3508177"/>
              <a:ext cx="596035" cy="597614"/>
            </p:xfrm>
            <a:graphic>
              <a:graphicData uri="http://schemas.microsoft.com/office/drawing/2017/model3d">
                <am3d:model3d r:embed="rId34">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36"/>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9" name="3D 模型 108">
                <a:extLst>
                  <a:ext uri="{FF2B5EF4-FFF2-40B4-BE49-F238E27FC236}">
                    <a16:creationId xmlns:a16="http://schemas.microsoft.com/office/drawing/2014/main" id="{3B7B62BE-5F44-4DD8-9CF2-7AD96B8EDAA5}"/>
                  </a:ext>
                </a:extLst>
              </p:cNvPr>
              <p:cNvPicPr>
                <a:picLocks noGrp="1" noRot="1" noChangeAspect="1" noMove="1" noResize="1" noEditPoints="1" noAdjustHandles="1" noChangeArrowheads="1" noChangeShapeType="1" noCrop="1"/>
              </p:cNvPicPr>
              <p:nvPr/>
            </p:nvPicPr>
            <p:blipFill>
              <a:blip r:embed="rId36"/>
              <a:stretch>
                <a:fillRect/>
              </a:stretch>
            </p:blipFill>
            <p:spPr>
              <a:xfrm>
                <a:off x="2749493" y="3508177"/>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10" name="3D 模型 109">
                <a:extLst>
                  <a:ext uri="{FF2B5EF4-FFF2-40B4-BE49-F238E27FC236}">
                    <a16:creationId xmlns:a16="http://schemas.microsoft.com/office/drawing/2014/main" id="{A61152CD-9B4D-4E17-9E29-535C0938C624}"/>
                  </a:ext>
                </a:extLst>
              </p:cNvPr>
              <p:cNvGraphicFramePr>
                <a:graphicFrameLocks noChangeAspect="1"/>
              </p:cNvGraphicFramePr>
              <p:nvPr/>
            </p:nvGraphicFramePr>
            <p:xfrm>
              <a:off x="956205" y="4548340"/>
              <a:ext cx="596035" cy="597614"/>
            </p:xfrm>
            <a:graphic>
              <a:graphicData uri="http://schemas.microsoft.com/office/drawing/2017/model3d">
                <am3d:model3d r:embed="rId34">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36"/>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0" name="3D 模型 109">
                <a:extLst>
                  <a:ext uri="{FF2B5EF4-FFF2-40B4-BE49-F238E27FC236}">
                    <a16:creationId xmlns:a16="http://schemas.microsoft.com/office/drawing/2014/main" id="{A61152CD-9B4D-4E17-9E29-535C0938C624}"/>
                  </a:ext>
                </a:extLst>
              </p:cNvPr>
              <p:cNvPicPr>
                <a:picLocks noGrp="1" noRot="1" noChangeAspect="1" noMove="1" noResize="1" noEditPoints="1" noAdjustHandles="1" noChangeArrowheads="1" noChangeShapeType="1" noCrop="1"/>
              </p:cNvPicPr>
              <p:nvPr/>
            </p:nvPicPr>
            <p:blipFill>
              <a:blip r:embed="rId36"/>
              <a:stretch>
                <a:fillRect/>
              </a:stretch>
            </p:blipFill>
            <p:spPr>
              <a:xfrm>
                <a:off x="956205" y="4548340"/>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11" name="文本框 110">
                <a:extLst>
                  <a:ext uri="{FF2B5EF4-FFF2-40B4-BE49-F238E27FC236}">
                    <a16:creationId xmlns:a16="http://schemas.microsoft.com/office/drawing/2014/main" id="{A6C5F841-DA42-4652-8A0B-C7382B144867}"/>
                  </a:ext>
                </a:extLst>
              </p:cNvPr>
              <p:cNvSpPr txBox="1"/>
              <p:nvPr/>
            </p:nvSpPr>
            <p:spPr>
              <a:xfrm>
                <a:off x="1125753" y="2610052"/>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11" name="文本框 110">
                <a:extLst>
                  <a:ext uri="{FF2B5EF4-FFF2-40B4-BE49-F238E27FC236}">
                    <a16:creationId xmlns:a16="http://schemas.microsoft.com/office/drawing/2014/main" id="{A6C5F841-DA42-4652-8A0B-C7382B144867}"/>
                  </a:ext>
                </a:extLst>
              </p:cNvPr>
              <p:cNvSpPr txBox="1">
                <a:spLocks noRot="1" noChangeAspect="1" noMove="1" noResize="1" noEditPoints="1" noAdjustHandles="1" noChangeArrowheads="1" noChangeShapeType="1" noTextEdit="1"/>
              </p:cNvSpPr>
              <p:nvPr/>
            </p:nvSpPr>
            <p:spPr>
              <a:xfrm>
                <a:off x="1125753" y="2610052"/>
                <a:ext cx="238848" cy="369332"/>
              </a:xfrm>
              <a:prstGeom prst="rect">
                <a:avLst/>
              </a:prstGeom>
              <a:blipFill>
                <a:blip r:embed="rId37"/>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2" name="文本框 111">
                <a:extLst>
                  <a:ext uri="{FF2B5EF4-FFF2-40B4-BE49-F238E27FC236}">
                    <a16:creationId xmlns:a16="http://schemas.microsoft.com/office/drawing/2014/main" id="{CF8D5261-968A-4BC4-88FC-3FD694AA7D01}"/>
                  </a:ext>
                </a:extLst>
              </p:cNvPr>
              <p:cNvSpPr txBox="1"/>
              <p:nvPr/>
            </p:nvSpPr>
            <p:spPr>
              <a:xfrm>
                <a:off x="1125753" y="4662481"/>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12" name="文本框 111">
                <a:extLst>
                  <a:ext uri="{FF2B5EF4-FFF2-40B4-BE49-F238E27FC236}">
                    <a16:creationId xmlns:a16="http://schemas.microsoft.com/office/drawing/2014/main" id="{CF8D5261-968A-4BC4-88FC-3FD694AA7D01}"/>
                  </a:ext>
                </a:extLst>
              </p:cNvPr>
              <p:cNvSpPr txBox="1">
                <a:spLocks noRot="1" noChangeAspect="1" noMove="1" noResize="1" noEditPoints="1" noAdjustHandles="1" noChangeArrowheads="1" noChangeShapeType="1" noTextEdit="1"/>
              </p:cNvSpPr>
              <p:nvPr/>
            </p:nvSpPr>
            <p:spPr>
              <a:xfrm>
                <a:off x="1125753" y="4662481"/>
                <a:ext cx="238848" cy="369332"/>
              </a:xfrm>
              <a:prstGeom prst="rect">
                <a:avLst/>
              </a:prstGeom>
              <a:blipFill>
                <a:blip r:embed="rId38"/>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3" name="文本框 112">
                <a:extLst>
                  <a:ext uri="{FF2B5EF4-FFF2-40B4-BE49-F238E27FC236}">
                    <a16:creationId xmlns:a16="http://schemas.microsoft.com/office/drawing/2014/main" id="{74580C28-AD7A-42F6-AE88-F601997A751A}"/>
                  </a:ext>
                </a:extLst>
              </p:cNvPr>
              <p:cNvSpPr txBox="1"/>
              <p:nvPr/>
            </p:nvSpPr>
            <p:spPr>
              <a:xfrm>
                <a:off x="2933328" y="3619579"/>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113" name="文本框 112">
                <a:extLst>
                  <a:ext uri="{FF2B5EF4-FFF2-40B4-BE49-F238E27FC236}">
                    <a16:creationId xmlns:a16="http://schemas.microsoft.com/office/drawing/2014/main" id="{74580C28-AD7A-42F6-AE88-F601997A751A}"/>
                  </a:ext>
                </a:extLst>
              </p:cNvPr>
              <p:cNvSpPr txBox="1">
                <a:spLocks noRot="1" noChangeAspect="1" noMove="1" noResize="1" noEditPoints="1" noAdjustHandles="1" noChangeArrowheads="1" noChangeShapeType="1" noTextEdit="1"/>
              </p:cNvSpPr>
              <p:nvPr/>
            </p:nvSpPr>
            <p:spPr>
              <a:xfrm>
                <a:off x="2933328" y="3619579"/>
                <a:ext cx="238848" cy="369332"/>
              </a:xfrm>
              <a:prstGeom prst="rect">
                <a:avLst/>
              </a:prstGeom>
              <a:blipFill>
                <a:blip r:embed="rId39"/>
                <a:stretch>
                  <a:fillRect l="-28205" r="-33333" b="-6667"/>
                </a:stretch>
              </a:blipFill>
            </p:spPr>
            <p:txBody>
              <a:bodyPr/>
              <a:lstStyle/>
              <a:p>
                <a:r>
                  <a:rPr lang="zh-CN" altLang="en-US">
                    <a:noFill/>
                  </a:rPr>
                  <a:t> </a:t>
                </a:r>
              </a:p>
            </p:txBody>
          </p:sp>
        </mc:Fallback>
      </mc:AlternateContent>
      <p:sp>
        <p:nvSpPr>
          <p:cNvPr id="114" name="矩形 113">
            <a:extLst>
              <a:ext uri="{FF2B5EF4-FFF2-40B4-BE49-F238E27FC236}">
                <a16:creationId xmlns:a16="http://schemas.microsoft.com/office/drawing/2014/main" id="{9B96ECE8-D7F1-4033-B4B9-A94A9162C00C}"/>
              </a:ext>
            </a:extLst>
          </p:cNvPr>
          <p:cNvSpPr/>
          <p:nvPr/>
        </p:nvSpPr>
        <p:spPr>
          <a:xfrm>
            <a:off x="1" y="850661"/>
            <a:ext cx="9144000" cy="5671075"/>
          </a:xfrm>
          <a:prstGeom prst="rect">
            <a:avLst/>
          </a:prstGeom>
          <a:solidFill>
            <a:schemeClr val="bg1">
              <a:lumMod val="95000"/>
              <a:alpha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5">
            <a:extLst>
              <a:ext uri="{FF2B5EF4-FFF2-40B4-BE49-F238E27FC236}">
                <a16:creationId xmlns:a16="http://schemas.microsoft.com/office/drawing/2014/main" id="{300529D1-6507-47A0-BC1F-E984CF6B470C}"/>
              </a:ext>
            </a:extLst>
          </p:cNvPr>
          <p:cNvSpPr txBox="1"/>
          <p:nvPr/>
        </p:nvSpPr>
        <p:spPr>
          <a:xfrm>
            <a:off x="261324" y="3267470"/>
            <a:ext cx="8621350" cy="323060"/>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Can we solve the stationary state firing rate for a network? </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p:sp>
        <p:nvSpPr>
          <p:cNvPr id="116" name="TextBox 5">
            <a:extLst>
              <a:ext uri="{FF2B5EF4-FFF2-40B4-BE49-F238E27FC236}">
                <a16:creationId xmlns:a16="http://schemas.microsoft.com/office/drawing/2014/main" id="{46BCE7C9-1E69-42BC-955E-DEBCBA4BAF5B}"/>
              </a:ext>
            </a:extLst>
          </p:cNvPr>
          <p:cNvSpPr txBox="1"/>
          <p:nvPr/>
        </p:nvSpPr>
        <p:spPr>
          <a:xfrm>
            <a:off x="271845" y="3735144"/>
            <a:ext cx="8621350" cy="607731"/>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4000" dirty="0">
                <a:solidFill>
                  <a:srgbClr val="C00000"/>
                </a:solidFill>
                <a:latin typeface="HelveticaNeueLT Std" panose="020B0604020202020204" pitchFamily="34" charset="0"/>
                <a:ea typeface="Helvetica Neue" panose="02000503000000020004" pitchFamily="2" charset="0"/>
                <a:cs typeface="Helvetica Neue" panose="02000503000000020004" pitchFamily="2" charset="0"/>
              </a:rPr>
              <a:t>…NO!</a:t>
            </a:r>
            <a:endParaRPr lang="en-US" sz="4000" b="0" dirty="0">
              <a:solidFill>
                <a:srgbClr val="C00000"/>
              </a:solidFill>
              <a:latin typeface="HelveticaNeueLT Std" panose="020B0604020202020204" pitchFamily="34"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957110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30004D7-7E71-4317-AF33-2F87D1FCC083}"/>
              </a:ext>
            </a:extLst>
          </p:cNvPr>
          <p:cNvGrpSpPr/>
          <p:nvPr/>
        </p:nvGrpSpPr>
        <p:grpSpPr>
          <a:xfrm>
            <a:off x="-868143" y="-2534704"/>
            <a:ext cx="9340135" cy="10387884"/>
            <a:chOff x="-816297" y="-2745239"/>
            <a:chExt cx="9340135" cy="10387884"/>
          </a:xfrm>
        </p:grpSpPr>
        <p:grpSp>
          <p:nvGrpSpPr>
            <p:cNvPr id="42" name="组合 41">
              <a:extLst>
                <a:ext uri="{FF2B5EF4-FFF2-40B4-BE49-F238E27FC236}">
                  <a16:creationId xmlns:a16="http://schemas.microsoft.com/office/drawing/2014/main" id="{588A6E59-FCFB-4311-9DF3-2B3CDF06ADF2}"/>
                </a:ext>
              </a:extLst>
            </p:cNvPr>
            <p:cNvGrpSpPr/>
            <p:nvPr/>
          </p:nvGrpSpPr>
          <p:grpSpPr>
            <a:xfrm rot="7156578">
              <a:off x="89253" y="-534362"/>
              <a:ext cx="9340135" cy="4918381"/>
              <a:chOff x="-816297" y="-7789"/>
              <a:chExt cx="9340135" cy="4918381"/>
            </a:xfrm>
          </p:grpSpPr>
          <p:sp>
            <p:nvSpPr>
              <p:cNvPr id="43" name="弧形 42">
                <a:extLst>
                  <a:ext uri="{FF2B5EF4-FFF2-40B4-BE49-F238E27FC236}">
                    <a16:creationId xmlns:a16="http://schemas.microsoft.com/office/drawing/2014/main" id="{AFFF9223-724C-4DC7-867B-1A17C7478256}"/>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4" name="弧形 43">
                <a:extLst>
                  <a:ext uri="{FF2B5EF4-FFF2-40B4-BE49-F238E27FC236}">
                    <a16:creationId xmlns:a16="http://schemas.microsoft.com/office/drawing/2014/main" id="{B3761B80-30D4-45C4-B957-E6EC18B5A74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75E40397-BE4C-43D9-B0C3-7E0FE397F1AE}"/>
                </a:ext>
              </a:extLst>
            </p:cNvPr>
            <p:cNvGrpSpPr/>
            <p:nvPr/>
          </p:nvGrpSpPr>
          <p:grpSpPr>
            <a:xfrm rot="3416954">
              <a:off x="78616" y="513387"/>
              <a:ext cx="9340135" cy="4918381"/>
              <a:chOff x="-816297" y="-7789"/>
              <a:chExt cx="9340135" cy="4918381"/>
            </a:xfrm>
          </p:grpSpPr>
          <p:sp>
            <p:nvSpPr>
              <p:cNvPr id="40" name="弧形 39">
                <a:extLst>
                  <a:ext uri="{FF2B5EF4-FFF2-40B4-BE49-F238E27FC236}">
                    <a16:creationId xmlns:a16="http://schemas.microsoft.com/office/drawing/2014/main" id="{6698CEA9-925B-4EEC-A0D1-1C3DDBDA76FD}"/>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1" name="弧形 40">
                <a:extLst>
                  <a:ext uri="{FF2B5EF4-FFF2-40B4-BE49-F238E27FC236}">
                    <a16:creationId xmlns:a16="http://schemas.microsoft.com/office/drawing/2014/main" id="{AD2A5D68-E3FF-4FE8-BFBC-832BB01CE2C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590D4545-6F0F-4E51-BDFC-9E3A86380495}"/>
                </a:ext>
              </a:extLst>
            </p:cNvPr>
            <p:cNvGrpSpPr/>
            <p:nvPr/>
          </p:nvGrpSpPr>
          <p:grpSpPr>
            <a:xfrm>
              <a:off x="-816297" y="-7789"/>
              <a:ext cx="9340135" cy="4918381"/>
              <a:chOff x="-816297" y="-7789"/>
              <a:chExt cx="9340135" cy="4918381"/>
            </a:xfrm>
          </p:grpSpPr>
          <p:sp>
            <p:nvSpPr>
              <p:cNvPr id="38" name="弧形 37">
                <a:extLst>
                  <a:ext uri="{FF2B5EF4-FFF2-40B4-BE49-F238E27FC236}">
                    <a16:creationId xmlns:a16="http://schemas.microsoft.com/office/drawing/2014/main" id="{2CFA0AF8-31C2-42D3-A399-2985550D7DE2}"/>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4" name="弧形 13">
                <a:extLst>
                  <a:ext uri="{FF2B5EF4-FFF2-40B4-BE49-F238E27FC236}">
                    <a16:creationId xmlns:a16="http://schemas.microsoft.com/office/drawing/2014/main" id="{30D5D59C-7858-4AC9-9031-0715432A22BF}"/>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0902C5F4-A584-4328-9510-8376E63E83E6}"/>
                    </a:ext>
                  </a:extLst>
                </p:cNvPr>
                <p:cNvSpPr txBox="1"/>
                <p:nvPr/>
              </p:nvSpPr>
              <p:spPr>
                <a:xfrm>
                  <a:off x="3732728" y="2232192"/>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21" name="文本框 20">
                  <a:extLst>
                    <a:ext uri="{FF2B5EF4-FFF2-40B4-BE49-F238E27FC236}">
                      <a16:creationId xmlns:a16="http://schemas.microsoft.com/office/drawing/2014/main" id="{0902C5F4-A584-4328-9510-8376E63E83E6}"/>
                    </a:ext>
                  </a:extLst>
                </p:cNvPr>
                <p:cNvSpPr txBox="1">
                  <a:spLocks noRot="1" noChangeAspect="1" noMove="1" noResize="1" noEditPoints="1" noAdjustHandles="1" noChangeArrowheads="1" noChangeShapeType="1" noTextEdit="1"/>
                </p:cNvSpPr>
                <p:nvPr/>
              </p:nvSpPr>
              <p:spPr>
                <a:xfrm>
                  <a:off x="3732728" y="2232192"/>
                  <a:ext cx="245516" cy="369332"/>
                </a:xfrm>
                <a:prstGeom prst="rect">
                  <a:avLst/>
                </a:prstGeom>
                <a:blipFill>
                  <a:blip r:embed="rId3"/>
                  <a:stretch>
                    <a:fillRect l="-27500" r="-275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F4B20B8D-5CCB-4BAE-BF37-F1CA4551F35B}"/>
                    </a:ext>
                  </a:extLst>
                </p:cNvPr>
                <p:cNvSpPr txBox="1"/>
                <p:nvPr/>
              </p:nvSpPr>
              <p:spPr>
                <a:xfrm>
                  <a:off x="4669122" y="2727001"/>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3" name="文本框 32">
                  <a:extLst>
                    <a:ext uri="{FF2B5EF4-FFF2-40B4-BE49-F238E27FC236}">
                      <a16:creationId xmlns:a16="http://schemas.microsoft.com/office/drawing/2014/main" id="{F4B20B8D-5CCB-4BAE-BF37-F1CA4551F35B}"/>
                    </a:ext>
                  </a:extLst>
                </p:cNvPr>
                <p:cNvSpPr txBox="1">
                  <a:spLocks noRot="1" noChangeAspect="1" noMove="1" noResize="1" noEditPoints="1" noAdjustHandles="1" noChangeArrowheads="1" noChangeShapeType="1" noTextEdit="1"/>
                </p:cNvSpPr>
                <p:nvPr/>
              </p:nvSpPr>
              <p:spPr>
                <a:xfrm>
                  <a:off x="4669122" y="2727001"/>
                  <a:ext cx="245516" cy="369332"/>
                </a:xfrm>
                <a:prstGeom prst="rect">
                  <a:avLst/>
                </a:prstGeom>
                <a:blipFill>
                  <a:blip r:embed="rId4"/>
                  <a:stretch>
                    <a:fillRect l="-30000" r="-250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691C3FEE-C9FD-4219-B7F9-C38BD144C803}"/>
                    </a:ext>
                  </a:extLst>
                </p:cNvPr>
                <p:cNvSpPr txBox="1"/>
                <p:nvPr/>
              </p:nvSpPr>
              <p:spPr>
                <a:xfrm>
                  <a:off x="4638419" y="1681720"/>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5" name="文本框 34">
                  <a:extLst>
                    <a:ext uri="{FF2B5EF4-FFF2-40B4-BE49-F238E27FC236}">
                      <a16:creationId xmlns:a16="http://schemas.microsoft.com/office/drawing/2014/main" id="{691C3FEE-C9FD-4219-B7F9-C38BD144C803}"/>
                    </a:ext>
                  </a:extLst>
                </p:cNvPr>
                <p:cNvSpPr txBox="1">
                  <a:spLocks noRot="1" noChangeAspect="1" noMove="1" noResize="1" noEditPoints="1" noAdjustHandles="1" noChangeArrowheads="1" noChangeShapeType="1" noTextEdit="1"/>
                </p:cNvSpPr>
                <p:nvPr/>
              </p:nvSpPr>
              <p:spPr>
                <a:xfrm>
                  <a:off x="4638419" y="1681720"/>
                  <a:ext cx="245516" cy="369332"/>
                </a:xfrm>
                <a:prstGeom prst="rect">
                  <a:avLst/>
                </a:prstGeom>
                <a:blipFill>
                  <a:blip r:embed="rId5"/>
                  <a:stretch>
                    <a:fillRect l="-30000" r="-25000" b="-22951"/>
                  </a:stretch>
                </a:blipFill>
              </p:spPr>
              <p:txBody>
                <a:bodyPr/>
                <a:lstStyle/>
                <a:p>
                  <a:r>
                    <a:rPr lang="zh-CN" altLang="en-US">
                      <a:noFill/>
                    </a:rPr>
                    <a:t> </a:t>
                  </a:r>
                </a:p>
              </p:txBody>
            </p:sp>
          </mc:Fallback>
        </mc:AlternateContent>
      </p:grpSp>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18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Linear Counting Neurons</a:t>
            </a:r>
            <a:endParaRPr lang="zh-CN" altLang="en-US" dirty="0"/>
          </a:p>
        </p:txBody>
      </p:sp>
      <mc:AlternateContent xmlns:mc="http://schemas.openxmlformats.org/markup-compatibility/2006" xmlns:am3d="http://schemas.microsoft.com/office/drawing/2017/model3d">
        <mc:Choice Requires="am3d">
          <p:graphicFrame>
            <p:nvGraphicFramePr>
              <p:cNvPr id="9" name="3D 模型 8">
                <a:extLst>
                  <a:ext uri="{FF2B5EF4-FFF2-40B4-BE49-F238E27FC236}">
                    <a16:creationId xmlns:a16="http://schemas.microsoft.com/office/drawing/2014/main" id="{258204FF-1616-4CAB-8614-23361E10812F}"/>
                  </a:ext>
                </a:extLst>
              </p:cNvPr>
              <p:cNvGraphicFramePr>
                <a:graphicFrameLocks noChangeAspect="1"/>
              </p:cNvGraphicFramePr>
              <p:nvPr/>
            </p:nvGraphicFramePr>
            <p:xfrm>
              <a:off x="3505622" y="1328163"/>
              <a:ext cx="596036" cy="597615"/>
            </p:xfrm>
            <a:graphic>
              <a:graphicData uri="http://schemas.microsoft.com/office/drawing/2017/model3d">
                <am3d:model3d r:embed="rId6">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7"/>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模型 8">
                <a:extLst>
                  <a:ext uri="{FF2B5EF4-FFF2-40B4-BE49-F238E27FC236}">
                    <a16:creationId xmlns:a16="http://schemas.microsoft.com/office/drawing/2014/main" id="{258204FF-1616-4CAB-8614-23361E10812F}"/>
                  </a:ext>
                </a:extLst>
              </p:cNvPr>
              <p:cNvPicPr>
                <a:picLocks noGrp="1" noRot="1" noChangeAspect="1" noMove="1" noResize="1" noEditPoints="1" noAdjustHandles="1" noChangeArrowheads="1" noChangeShapeType="1" noCrop="1"/>
              </p:cNvPicPr>
              <p:nvPr/>
            </p:nvPicPr>
            <p:blipFill>
              <a:blip r:embed="rId8"/>
              <a:stretch>
                <a:fillRect/>
              </a:stretch>
            </p:blipFill>
            <p:spPr>
              <a:xfrm>
                <a:off x="3505622" y="1328163"/>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 name="3D 模型 9">
                <a:extLst>
                  <a:ext uri="{FF2B5EF4-FFF2-40B4-BE49-F238E27FC236}">
                    <a16:creationId xmlns:a16="http://schemas.microsoft.com/office/drawing/2014/main" id="{8A760587-983F-4844-AF1B-F42016BACDD4}"/>
                  </a:ext>
                </a:extLst>
              </p:cNvPr>
              <p:cNvGraphicFramePr>
                <a:graphicFrameLocks noChangeAspect="1"/>
              </p:cNvGraphicFramePr>
              <p:nvPr/>
            </p:nvGraphicFramePr>
            <p:xfrm>
              <a:off x="5298911" y="2337691"/>
              <a:ext cx="596035" cy="597614"/>
            </p:xfrm>
            <a:graphic>
              <a:graphicData uri="http://schemas.microsoft.com/office/drawing/2017/model3d">
                <am3d:model3d r:embed="rId6">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8"/>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模型 9">
                <a:extLst>
                  <a:ext uri="{FF2B5EF4-FFF2-40B4-BE49-F238E27FC236}">
                    <a16:creationId xmlns:a16="http://schemas.microsoft.com/office/drawing/2014/main" id="{8A760587-983F-4844-AF1B-F42016BACDD4}"/>
                  </a:ext>
                </a:extLst>
              </p:cNvPr>
              <p:cNvPicPr>
                <a:picLocks noGrp="1" noRot="1" noChangeAspect="1" noMove="1" noResize="1" noEditPoints="1" noAdjustHandles="1" noChangeArrowheads="1" noChangeShapeType="1" noCrop="1"/>
              </p:cNvPicPr>
              <p:nvPr/>
            </p:nvPicPr>
            <p:blipFill>
              <a:blip r:embed="rId8"/>
              <a:stretch>
                <a:fillRect/>
              </a:stretch>
            </p:blipFill>
            <p:spPr>
              <a:xfrm>
                <a:off x="5298911" y="2337691"/>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1" name="3D 模型 10">
                <a:extLst>
                  <a:ext uri="{FF2B5EF4-FFF2-40B4-BE49-F238E27FC236}">
                    <a16:creationId xmlns:a16="http://schemas.microsoft.com/office/drawing/2014/main" id="{B0503CA2-C73D-4BB9-AF5D-01F80826A89E}"/>
                  </a:ext>
                </a:extLst>
              </p:cNvPr>
              <p:cNvGraphicFramePr>
                <a:graphicFrameLocks noChangeAspect="1"/>
              </p:cNvGraphicFramePr>
              <p:nvPr/>
            </p:nvGraphicFramePr>
            <p:xfrm>
              <a:off x="3505623" y="3377854"/>
              <a:ext cx="596035" cy="597614"/>
            </p:xfrm>
            <a:graphic>
              <a:graphicData uri="http://schemas.microsoft.com/office/drawing/2017/model3d">
                <am3d:model3d r:embed="rId6">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8"/>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模型 10">
                <a:extLst>
                  <a:ext uri="{FF2B5EF4-FFF2-40B4-BE49-F238E27FC236}">
                    <a16:creationId xmlns:a16="http://schemas.microsoft.com/office/drawing/2014/main" id="{B0503CA2-C73D-4BB9-AF5D-01F80826A89E}"/>
                  </a:ext>
                </a:extLst>
              </p:cNvPr>
              <p:cNvPicPr>
                <a:picLocks noGrp="1" noRot="1" noChangeAspect="1" noMove="1" noResize="1" noEditPoints="1" noAdjustHandles="1" noChangeArrowheads="1" noChangeShapeType="1" noCrop="1"/>
              </p:cNvPicPr>
              <p:nvPr/>
            </p:nvPicPr>
            <p:blipFill>
              <a:blip r:embed="rId8"/>
              <a:stretch>
                <a:fillRect/>
              </a:stretch>
            </p:blipFill>
            <p:spPr>
              <a:xfrm>
                <a:off x="3505623" y="3377854"/>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837B913-08D7-4FB0-BDFE-3B353A83782C}"/>
                  </a:ext>
                </a:extLst>
              </p:cNvPr>
              <p:cNvSpPr txBox="1"/>
              <p:nvPr/>
            </p:nvSpPr>
            <p:spPr>
              <a:xfrm>
                <a:off x="3675171" y="1439566"/>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8" name="文本框 17">
                <a:extLst>
                  <a:ext uri="{FF2B5EF4-FFF2-40B4-BE49-F238E27FC236}">
                    <a16:creationId xmlns:a16="http://schemas.microsoft.com/office/drawing/2014/main" id="{B837B913-08D7-4FB0-BDFE-3B353A83782C}"/>
                  </a:ext>
                </a:extLst>
              </p:cNvPr>
              <p:cNvSpPr txBox="1">
                <a:spLocks noRot="1" noChangeAspect="1" noMove="1" noResize="1" noEditPoints="1" noAdjustHandles="1" noChangeArrowheads="1" noChangeShapeType="1" noTextEdit="1"/>
              </p:cNvSpPr>
              <p:nvPr/>
            </p:nvSpPr>
            <p:spPr>
              <a:xfrm>
                <a:off x="3675171" y="1439566"/>
                <a:ext cx="238848" cy="369332"/>
              </a:xfrm>
              <a:prstGeom prst="rect">
                <a:avLst/>
              </a:prstGeom>
              <a:blipFill>
                <a:blip r:embed="rId9"/>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3DD5FB0-DA28-40D1-9C8D-76AE4005B865}"/>
                  </a:ext>
                </a:extLst>
              </p:cNvPr>
              <p:cNvSpPr txBox="1"/>
              <p:nvPr/>
            </p:nvSpPr>
            <p:spPr>
              <a:xfrm>
                <a:off x="3675171" y="3491995"/>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9" name="文本框 18">
                <a:extLst>
                  <a:ext uri="{FF2B5EF4-FFF2-40B4-BE49-F238E27FC236}">
                    <a16:creationId xmlns:a16="http://schemas.microsoft.com/office/drawing/2014/main" id="{63DD5FB0-DA28-40D1-9C8D-76AE4005B865}"/>
                  </a:ext>
                </a:extLst>
              </p:cNvPr>
              <p:cNvSpPr txBox="1">
                <a:spLocks noRot="1" noChangeAspect="1" noMove="1" noResize="1" noEditPoints="1" noAdjustHandles="1" noChangeArrowheads="1" noChangeShapeType="1" noTextEdit="1"/>
              </p:cNvSpPr>
              <p:nvPr/>
            </p:nvSpPr>
            <p:spPr>
              <a:xfrm>
                <a:off x="3675171" y="3491995"/>
                <a:ext cx="238848" cy="369332"/>
              </a:xfrm>
              <a:prstGeom prst="rect">
                <a:avLst/>
              </a:prstGeom>
              <a:blipFill>
                <a:blip r:embed="rId10"/>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5AD1D0-7613-46D4-AA44-03B1AD142444}"/>
                  </a:ext>
                </a:extLst>
              </p:cNvPr>
              <p:cNvSpPr txBox="1"/>
              <p:nvPr/>
            </p:nvSpPr>
            <p:spPr>
              <a:xfrm>
                <a:off x="5482746" y="2449093"/>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20" name="文本框 19">
                <a:extLst>
                  <a:ext uri="{FF2B5EF4-FFF2-40B4-BE49-F238E27FC236}">
                    <a16:creationId xmlns:a16="http://schemas.microsoft.com/office/drawing/2014/main" id="{8D5AD1D0-7613-46D4-AA44-03B1AD142444}"/>
                  </a:ext>
                </a:extLst>
              </p:cNvPr>
              <p:cNvSpPr txBox="1">
                <a:spLocks noRot="1" noChangeAspect="1" noMove="1" noResize="1" noEditPoints="1" noAdjustHandles="1" noChangeArrowheads="1" noChangeShapeType="1" noTextEdit="1"/>
              </p:cNvSpPr>
              <p:nvPr/>
            </p:nvSpPr>
            <p:spPr>
              <a:xfrm>
                <a:off x="5482746" y="2449093"/>
                <a:ext cx="238848" cy="369332"/>
              </a:xfrm>
              <a:prstGeom prst="rect">
                <a:avLst/>
              </a:prstGeom>
              <a:blipFill>
                <a:blip r:embed="rId11"/>
                <a:stretch>
                  <a:fillRect l="-27500" r="-30000" b="-6667"/>
                </a:stretch>
              </a:blipFill>
            </p:spPr>
            <p:txBody>
              <a:bodyPr/>
              <a:lstStyle/>
              <a:p>
                <a:r>
                  <a:rPr lang="zh-CN" altLang="en-US">
                    <a:noFill/>
                  </a:rPr>
                  <a:t> </a:t>
                </a:r>
              </a:p>
            </p:txBody>
          </p:sp>
        </mc:Fallback>
      </mc:AlternateContent>
      <p:grpSp>
        <p:nvGrpSpPr>
          <p:cNvPr id="5" name="组合 4">
            <a:extLst>
              <a:ext uri="{FF2B5EF4-FFF2-40B4-BE49-F238E27FC236}">
                <a16:creationId xmlns:a16="http://schemas.microsoft.com/office/drawing/2014/main" id="{FAB54BCD-0AE8-4456-8247-DF68AE7989D0}"/>
              </a:ext>
            </a:extLst>
          </p:cNvPr>
          <p:cNvGrpSpPr/>
          <p:nvPr/>
        </p:nvGrpSpPr>
        <p:grpSpPr>
          <a:xfrm>
            <a:off x="3199124" y="5001697"/>
            <a:ext cx="2745752" cy="389080"/>
            <a:chOff x="3199124" y="5001697"/>
            <a:chExt cx="2745752" cy="389080"/>
          </a:xfrm>
        </p:grpSpPr>
        <p:sp>
          <p:nvSpPr>
            <p:cNvPr id="37" name="矩形 36">
              <a:extLst>
                <a:ext uri="{FF2B5EF4-FFF2-40B4-BE49-F238E27FC236}">
                  <a16:creationId xmlns:a16="http://schemas.microsoft.com/office/drawing/2014/main" id="{4F604AF4-261A-46F9-A1F6-51FD5B035FD9}"/>
                </a:ext>
              </a:extLst>
            </p:cNvPr>
            <p:cNvSpPr/>
            <p:nvPr/>
          </p:nvSpPr>
          <p:spPr>
            <a:xfrm>
              <a:off x="5023209" y="5001697"/>
              <a:ext cx="871737" cy="389079"/>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00C15101-B29E-43C0-8022-F7C223F82F80}"/>
                </a:ext>
              </a:extLst>
            </p:cNvPr>
            <p:cNvSpPr/>
            <p:nvPr/>
          </p:nvSpPr>
          <p:spPr>
            <a:xfrm>
              <a:off x="3250320" y="5001698"/>
              <a:ext cx="836223" cy="389079"/>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16CC2AC2-B6AE-4EF1-8C8A-CEA8418E1DE5}"/>
                    </a:ext>
                  </a:extLst>
                </p:cNvPr>
                <p:cNvSpPr txBox="1"/>
                <p:nvPr/>
              </p:nvSpPr>
              <p:spPr>
                <a:xfrm>
                  <a:off x="3199124" y="5019147"/>
                  <a:ext cx="274575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000" b="0" i="1" smtClean="0">
                            <a:latin typeface="Cambria Math" panose="02040503050406030204" pitchFamily="18" charset="0"/>
                          </a:rPr>
                          <m:t>𝔼</m:t>
                        </m:r>
                        <m:d>
                          <m:dPr>
                            <m:begChr m:val="["/>
                            <m:endChr m:val="]"/>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𝑖</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𝑡</m:t>
                                </m:r>
                              </m:e>
                            </m:d>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𝑏</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𝜇</m:t>
                        </m:r>
                        <m:r>
                          <a:rPr lang="zh-CN" altLang="en-US" sz="2000" b="0" i="1" smtClean="0">
                            <a:latin typeface="Cambria Math" panose="02040503050406030204" pitchFamily="18" charset="0"/>
                          </a:rPr>
                          <m:t>𝔼</m:t>
                        </m:r>
                        <m:d>
                          <m:dPr>
                            <m:begChr m:val="["/>
                            <m:endChr m:val="]"/>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𝐶</m:t>
                                </m:r>
                              </m:e>
                              <m:sub>
                                <m:r>
                                  <a:rPr lang="en-US" altLang="zh-CN" sz="2000" b="0" i="1" smtClean="0">
                                    <a:latin typeface="Cambria Math" panose="02040503050406030204" pitchFamily="18" charset="0"/>
                                  </a:rPr>
                                  <m:t>𝑖</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𝑡</m:t>
                                </m:r>
                              </m:e>
                            </m:d>
                          </m:e>
                        </m:d>
                      </m:oMath>
                    </m:oMathPara>
                  </a14:m>
                  <a:endParaRPr lang="zh-CN" altLang="en-US" sz="2000" dirty="0"/>
                </a:p>
              </p:txBody>
            </p:sp>
          </mc:Choice>
          <mc:Fallback xmlns="">
            <p:sp>
              <p:nvSpPr>
                <p:cNvPr id="29" name="文本框 28">
                  <a:extLst>
                    <a:ext uri="{FF2B5EF4-FFF2-40B4-BE49-F238E27FC236}">
                      <a16:creationId xmlns:a16="http://schemas.microsoft.com/office/drawing/2014/main" id="{16CC2AC2-B6AE-4EF1-8C8A-CEA8418E1DE5}"/>
                    </a:ext>
                  </a:extLst>
                </p:cNvPr>
                <p:cNvSpPr txBox="1">
                  <a:spLocks noRot="1" noChangeAspect="1" noMove="1" noResize="1" noEditPoints="1" noAdjustHandles="1" noChangeArrowheads="1" noChangeShapeType="1" noTextEdit="1"/>
                </p:cNvSpPr>
                <p:nvPr/>
              </p:nvSpPr>
              <p:spPr>
                <a:xfrm>
                  <a:off x="3199124" y="5019147"/>
                  <a:ext cx="2745752" cy="307777"/>
                </a:xfrm>
                <a:prstGeom prst="rect">
                  <a:avLst/>
                </a:prstGeom>
                <a:blipFill>
                  <a:blip r:embed="rId12"/>
                  <a:stretch>
                    <a:fillRect l="-1778" b="-21569"/>
                  </a:stretch>
                </a:blipFill>
              </p:spPr>
              <p:txBody>
                <a:bodyPr/>
                <a:lstStyle/>
                <a:p>
                  <a:r>
                    <a:rPr lang="en-US">
                      <a:noFill/>
                    </a:rPr>
                    <a:t> </a:t>
                  </a:r>
                </a:p>
              </p:txBody>
            </p:sp>
          </mc:Fallback>
        </mc:AlternateContent>
      </p:grpSp>
      <p:sp>
        <p:nvSpPr>
          <p:cNvPr id="30" name="TextBox 5">
            <a:extLst>
              <a:ext uri="{FF2B5EF4-FFF2-40B4-BE49-F238E27FC236}">
                <a16:creationId xmlns:a16="http://schemas.microsoft.com/office/drawing/2014/main" id="{31BCC49D-AA39-49C6-8094-EC9C605BBFC9}"/>
              </a:ext>
            </a:extLst>
          </p:cNvPr>
          <p:cNvSpPr txBox="1"/>
          <p:nvPr/>
        </p:nvSpPr>
        <p:spPr>
          <a:xfrm>
            <a:off x="2068981" y="432986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Mean Firing rates</a:t>
            </a:r>
          </a:p>
        </p:txBody>
      </p:sp>
    </p:spTree>
    <p:extLst>
      <p:ext uri="{BB962C8B-B14F-4D97-AF65-F5344CB8AC3E}">
        <p14:creationId xmlns:p14="http://schemas.microsoft.com/office/powerpoint/2010/main" val="143485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30004D7-7E71-4317-AF33-2F87D1FCC083}"/>
              </a:ext>
            </a:extLst>
          </p:cNvPr>
          <p:cNvGrpSpPr/>
          <p:nvPr/>
        </p:nvGrpSpPr>
        <p:grpSpPr>
          <a:xfrm>
            <a:off x="-868143" y="-2534704"/>
            <a:ext cx="9340135" cy="10387884"/>
            <a:chOff x="-816297" y="-2745239"/>
            <a:chExt cx="9340135" cy="10387884"/>
          </a:xfrm>
        </p:grpSpPr>
        <p:grpSp>
          <p:nvGrpSpPr>
            <p:cNvPr id="42" name="组合 41">
              <a:extLst>
                <a:ext uri="{FF2B5EF4-FFF2-40B4-BE49-F238E27FC236}">
                  <a16:creationId xmlns:a16="http://schemas.microsoft.com/office/drawing/2014/main" id="{588A6E59-FCFB-4311-9DF3-2B3CDF06ADF2}"/>
                </a:ext>
              </a:extLst>
            </p:cNvPr>
            <p:cNvGrpSpPr/>
            <p:nvPr/>
          </p:nvGrpSpPr>
          <p:grpSpPr>
            <a:xfrm rot="7156578">
              <a:off x="89253" y="-534362"/>
              <a:ext cx="9340135" cy="4918381"/>
              <a:chOff x="-816297" y="-7789"/>
              <a:chExt cx="9340135" cy="4918381"/>
            </a:xfrm>
          </p:grpSpPr>
          <p:sp>
            <p:nvSpPr>
              <p:cNvPr id="43" name="弧形 42">
                <a:extLst>
                  <a:ext uri="{FF2B5EF4-FFF2-40B4-BE49-F238E27FC236}">
                    <a16:creationId xmlns:a16="http://schemas.microsoft.com/office/drawing/2014/main" id="{AFFF9223-724C-4DC7-867B-1A17C7478256}"/>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4" name="弧形 43">
                <a:extLst>
                  <a:ext uri="{FF2B5EF4-FFF2-40B4-BE49-F238E27FC236}">
                    <a16:creationId xmlns:a16="http://schemas.microsoft.com/office/drawing/2014/main" id="{B3761B80-30D4-45C4-B957-E6EC18B5A74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75E40397-BE4C-43D9-B0C3-7E0FE397F1AE}"/>
                </a:ext>
              </a:extLst>
            </p:cNvPr>
            <p:cNvGrpSpPr/>
            <p:nvPr/>
          </p:nvGrpSpPr>
          <p:grpSpPr>
            <a:xfrm rot="3416954">
              <a:off x="78616" y="513387"/>
              <a:ext cx="9340135" cy="4918381"/>
              <a:chOff x="-816297" y="-7789"/>
              <a:chExt cx="9340135" cy="4918381"/>
            </a:xfrm>
          </p:grpSpPr>
          <p:sp>
            <p:nvSpPr>
              <p:cNvPr id="40" name="弧形 39">
                <a:extLst>
                  <a:ext uri="{FF2B5EF4-FFF2-40B4-BE49-F238E27FC236}">
                    <a16:creationId xmlns:a16="http://schemas.microsoft.com/office/drawing/2014/main" id="{6698CEA9-925B-4EEC-A0D1-1C3DDBDA76FD}"/>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1" name="弧形 40">
                <a:extLst>
                  <a:ext uri="{FF2B5EF4-FFF2-40B4-BE49-F238E27FC236}">
                    <a16:creationId xmlns:a16="http://schemas.microsoft.com/office/drawing/2014/main" id="{AD2A5D68-E3FF-4FE8-BFBC-832BB01CE2C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590D4545-6F0F-4E51-BDFC-9E3A86380495}"/>
                </a:ext>
              </a:extLst>
            </p:cNvPr>
            <p:cNvGrpSpPr/>
            <p:nvPr/>
          </p:nvGrpSpPr>
          <p:grpSpPr>
            <a:xfrm>
              <a:off x="-816297" y="-7789"/>
              <a:ext cx="9340135" cy="4918381"/>
              <a:chOff x="-816297" y="-7789"/>
              <a:chExt cx="9340135" cy="4918381"/>
            </a:xfrm>
          </p:grpSpPr>
          <p:sp>
            <p:nvSpPr>
              <p:cNvPr id="38" name="弧形 37">
                <a:extLst>
                  <a:ext uri="{FF2B5EF4-FFF2-40B4-BE49-F238E27FC236}">
                    <a16:creationId xmlns:a16="http://schemas.microsoft.com/office/drawing/2014/main" id="{2CFA0AF8-31C2-42D3-A399-2985550D7DE2}"/>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4" name="弧形 13">
                <a:extLst>
                  <a:ext uri="{FF2B5EF4-FFF2-40B4-BE49-F238E27FC236}">
                    <a16:creationId xmlns:a16="http://schemas.microsoft.com/office/drawing/2014/main" id="{30D5D59C-7858-4AC9-9031-0715432A22BF}"/>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0902C5F4-A584-4328-9510-8376E63E83E6}"/>
                    </a:ext>
                  </a:extLst>
                </p:cNvPr>
                <p:cNvSpPr txBox="1"/>
                <p:nvPr/>
              </p:nvSpPr>
              <p:spPr>
                <a:xfrm>
                  <a:off x="3732728" y="2232192"/>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21" name="文本框 20">
                  <a:extLst>
                    <a:ext uri="{FF2B5EF4-FFF2-40B4-BE49-F238E27FC236}">
                      <a16:creationId xmlns:a16="http://schemas.microsoft.com/office/drawing/2014/main" id="{0902C5F4-A584-4328-9510-8376E63E83E6}"/>
                    </a:ext>
                  </a:extLst>
                </p:cNvPr>
                <p:cNvSpPr txBox="1">
                  <a:spLocks noRot="1" noChangeAspect="1" noMove="1" noResize="1" noEditPoints="1" noAdjustHandles="1" noChangeArrowheads="1" noChangeShapeType="1" noTextEdit="1"/>
                </p:cNvSpPr>
                <p:nvPr/>
              </p:nvSpPr>
              <p:spPr>
                <a:xfrm>
                  <a:off x="3732728" y="2232192"/>
                  <a:ext cx="245516" cy="369332"/>
                </a:xfrm>
                <a:prstGeom prst="rect">
                  <a:avLst/>
                </a:prstGeom>
                <a:blipFill>
                  <a:blip r:embed="rId3"/>
                  <a:stretch>
                    <a:fillRect l="-27500" r="-275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F4B20B8D-5CCB-4BAE-BF37-F1CA4551F35B}"/>
                    </a:ext>
                  </a:extLst>
                </p:cNvPr>
                <p:cNvSpPr txBox="1"/>
                <p:nvPr/>
              </p:nvSpPr>
              <p:spPr>
                <a:xfrm>
                  <a:off x="4669122" y="2727001"/>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3" name="文本框 32">
                  <a:extLst>
                    <a:ext uri="{FF2B5EF4-FFF2-40B4-BE49-F238E27FC236}">
                      <a16:creationId xmlns:a16="http://schemas.microsoft.com/office/drawing/2014/main" id="{F4B20B8D-5CCB-4BAE-BF37-F1CA4551F35B}"/>
                    </a:ext>
                  </a:extLst>
                </p:cNvPr>
                <p:cNvSpPr txBox="1">
                  <a:spLocks noRot="1" noChangeAspect="1" noMove="1" noResize="1" noEditPoints="1" noAdjustHandles="1" noChangeArrowheads="1" noChangeShapeType="1" noTextEdit="1"/>
                </p:cNvSpPr>
                <p:nvPr/>
              </p:nvSpPr>
              <p:spPr>
                <a:xfrm>
                  <a:off x="4669122" y="2727001"/>
                  <a:ext cx="245516" cy="369332"/>
                </a:xfrm>
                <a:prstGeom prst="rect">
                  <a:avLst/>
                </a:prstGeom>
                <a:blipFill>
                  <a:blip r:embed="rId4"/>
                  <a:stretch>
                    <a:fillRect l="-30000" r="-250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691C3FEE-C9FD-4219-B7F9-C38BD144C803}"/>
                    </a:ext>
                  </a:extLst>
                </p:cNvPr>
                <p:cNvSpPr txBox="1"/>
                <p:nvPr/>
              </p:nvSpPr>
              <p:spPr>
                <a:xfrm>
                  <a:off x="4638419" y="1681720"/>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5" name="文本框 34">
                  <a:extLst>
                    <a:ext uri="{FF2B5EF4-FFF2-40B4-BE49-F238E27FC236}">
                      <a16:creationId xmlns:a16="http://schemas.microsoft.com/office/drawing/2014/main" id="{691C3FEE-C9FD-4219-B7F9-C38BD144C803}"/>
                    </a:ext>
                  </a:extLst>
                </p:cNvPr>
                <p:cNvSpPr txBox="1">
                  <a:spLocks noRot="1" noChangeAspect="1" noMove="1" noResize="1" noEditPoints="1" noAdjustHandles="1" noChangeArrowheads="1" noChangeShapeType="1" noTextEdit="1"/>
                </p:cNvSpPr>
                <p:nvPr/>
              </p:nvSpPr>
              <p:spPr>
                <a:xfrm>
                  <a:off x="4638419" y="1681720"/>
                  <a:ext cx="245516" cy="369332"/>
                </a:xfrm>
                <a:prstGeom prst="rect">
                  <a:avLst/>
                </a:prstGeom>
                <a:blipFill>
                  <a:blip r:embed="rId5"/>
                  <a:stretch>
                    <a:fillRect l="-30000" r="-25000" b="-22951"/>
                  </a:stretch>
                </a:blipFill>
              </p:spPr>
              <p:txBody>
                <a:bodyPr/>
                <a:lstStyle/>
                <a:p>
                  <a:r>
                    <a:rPr lang="zh-CN" altLang="en-US">
                      <a:noFill/>
                    </a:rPr>
                    <a:t> </a:t>
                  </a:r>
                </a:p>
              </p:txBody>
            </p:sp>
          </mc:Fallback>
        </mc:AlternateContent>
      </p:grpSp>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18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Linear Counting Neurons</a:t>
            </a:r>
            <a:endParaRPr lang="zh-CN" altLang="en-US" dirty="0"/>
          </a:p>
        </p:txBody>
      </p:sp>
      <mc:AlternateContent xmlns:mc="http://schemas.openxmlformats.org/markup-compatibility/2006" xmlns:am3d="http://schemas.microsoft.com/office/drawing/2017/model3d">
        <mc:Choice Requires="am3d">
          <p:graphicFrame>
            <p:nvGraphicFramePr>
              <p:cNvPr id="9" name="3D 模型 8">
                <a:extLst>
                  <a:ext uri="{FF2B5EF4-FFF2-40B4-BE49-F238E27FC236}">
                    <a16:creationId xmlns:a16="http://schemas.microsoft.com/office/drawing/2014/main" id="{258204FF-1616-4CAB-8614-23361E10812F}"/>
                  </a:ext>
                </a:extLst>
              </p:cNvPr>
              <p:cNvGraphicFramePr>
                <a:graphicFrameLocks noChangeAspect="1"/>
              </p:cNvGraphicFramePr>
              <p:nvPr/>
            </p:nvGraphicFramePr>
            <p:xfrm>
              <a:off x="3505622" y="1328163"/>
              <a:ext cx="596036" cy="597615"/>
            </p:xfrm>
            <a:graphic>
              <a:graphicData uri="http://schemas.microsoft.com/office/drawing/2017/model3d">
                <am3d:model3d r:embed="rId6">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7"/>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模型 8">
                <a:extLst>
                  <a:ext uri="{FF2B5EF4-FFF2-40B4-BE49-F238E27FC236}">
                    <a16:creationId xmlns:a16="http://schemas.microsoft.com/office/drawing/2014/main" id="{258204FF-1616-4CAB-8614-23361E10812F}"/>
                  </a:ext>
                </a:extLst>
              </p:cNvPr>
              <p:cNvPicPr>
                <a:picLocks noGrp="1" noRot="1" noChangeAspect="1" noMove="1" noResize="1" noEditPoints="1" noAdjustHandles="1" noChangeArrowheads="1" noChangeShapeType="1" noCrop="1"/>
              </p:cNvPicPr>
              <p:nvPr/>
            </p:nvPicPr>
            <p:blipFill>
              <a:blip r:embed="rId8"/>
              <a:stretch>
                <a:fillRect/>
              </a:stretch>
            </p:blipFill>
            <p:spPr>
              <a:xfrm>
                <a:off x="3505622" y="1328163"/>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 name="3D 模型 9">
                <a:extLst>
                  <a:ext uri="{FF2B5EF4-FFF2-40B4-BE49-F238E27FC236}">
                    <a16:creationId xmlns:a16="http://schemas.microsoft.com/office/drawing/2014/main" id="{8A760587-983F-4844-AF1B-F42016BACDD4}"/>
                  </a:ext>
                </a:extLst>
              </p:cNvPr>
              <p:cNvGraphicFramePr>
                <a:graphicFrameLocks noChangeAspect="1"/>
              </p:cNvGraphicFramePr>
              <p:nvPr/>
            </p:nvGraphicFramePr>
            <p:xfrm>
              <a:off x="5298911" y="2337691"/>
              <a:ext cx="596035" cy="597614"/>
            </p:xfrm>
            <a:graphic>
              <a:graphicData uri="http://schemas.microsoft.com/office/drawing/2017/model3d">
                <am3d:model3d r:embed="rId6">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7"/>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模型 9">
                <a:extLst>
                  <a:ext uri="{FF2B5EF4-FFF2-40B4-BE49-F238E27FC236}">
                    <a16:creationId xmlns:a16="http://schemas.microsoft.com/office/drawing/2014/main" id="{8A760587-983F-4844-AF1B-F42016BACDD4}"/>
                  </a:ext>
                </a:extLst>
              </p:cNvPr>
              <p:cNvPicPr>
                <a:picLocks noGrp="1" noRot="1" noChangeAspect="1" noMove="1" noResize="1" noEditPoints="1" noAdjustHandles="1" noChangeArrowheads="1" noChangeShapeType="1" noCrop="1"/>
              </p:cNvPicPr>
              <p:nvPr/>
            </p:nvPicPr>
            <p:blipFill>
              <a:blip r:embed="rId8"/>
              <a:stretch>
                <a:fillRect/>
              </a:stretch>
            </p:blipFill>
            <p:spPr>
              <a:xfrm>
                <a:off x="5298911" y="2337691"/>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1" name="3D 模型 10">
                <a:extLst>
                  <a:ext uri="{FF2B5EF4-FFF2-40B4-BE49-F238E27FC236}">
                    <a16:creationId xmlns:a16="http://schemas.microsoft.com/office/drawing/2014/main" id="{B0503CA2-C73D-4BB9-AF5D-01F80826A89E}"/>
                  </a:ext>
                </a:extLst>
              </p:cNvPr>
              <p:cNvGraphicFramePr>
                <a:graphicFrameLocks noChangeAspect="1"/>
              </p:cNvGraphicFramePr>
              <p:nvPr/>
            </p:nvGraphicFramePr>
            <p:xfrm>
              <a:off x="3505623" y="3377854"/>
              <a:ext cx="596035" cy="597614"/>
            </p:xfrm>
            <a:graphic>
              <a:graphicData uri="http://schemas.microsoft.com/office/drawing/2017/model3d">
                <am3d:model3d r:embed="rId6">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8"/>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模型 10">
                <a:extLst>
                  <a:ext uri="{FF2B5EF4-FFF2-40B4-BE49-F238E27FC236}">
                    <a16:creationId xmlns:a16="http://schemas.microsoft.com/office/drawing/2014/main" id="{B0503CA2-C73D-4BB9-AF5D-01F80826A89E}"/>
                  </a:ext>
                </a:extLst>
              </p:cNvPr>
              <p:cNvPicPr>
                <a:picLocks noGrp="1" noRot="1" noChangeAspect="1" noMove="1" noResize="1" noEditPoints="1" noAdjustHandles="1" noChangeArrowheads="1" noChangeShapeType="1" noCrop="1"/>
              </p:cNvPicPr>
              <p:nvPr/>
            </p:nvPicPr>
            <p:blipFill>
              <a:blip r:embed="rId8"/>
              <a:stretch>
                <a:fillRect/>
              </a:stretch>
            </p:blipFill>
            <p:spPr>
              <a:xfrm>
                <a:off x="3505623" y="3377854"/>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837B913-08D7-4FB0-BDFE-3B353A83782C}"/>
                  </a:ext>
                </a:extLst>
              </p:cNvPr>
              <p:cNvSpPr txBox="1"/>
              <p:nvPr/>
            </p:nvSpPr>
            <p:spPr>
              <a:xfrm>
                <a:off x="3675171" y="1439566"/>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8" name="文本框 17">
                <a:extLst>
                  <a:ext uri="{FF2B5EF4-FFF2-40B4-BE49-F238E27FC236}">
                    <a16:creationId xmlns:a16="http://schemas.microsoft.com/office/drawing/2014/main" id="{B837B913-08D7-4FB0-BDFE-3B353A83782C}"/>
                  </a:ext>
                </a:extLst>
              </p:cNvPr>
              <p:cNvSpPr txBox="1">
                <a:spLocks noRot="1" noChangeAspect="1" noMove="1" noResize="1" noEditPoints="1" noAdjustHandles="1" noChangeArrowheads="1" noChangeShapeType="1" noTextEdit="1"/>
              </p:cNvSpPr>
              <p:nvPr/>
            </p:nvSpPr>
            <p:spPr>
              <a:xfrm>
                <a:off x="3675171" y="1439566"/>
                <a:ext cx="238848" cy="369332"/>
              </a:xfrm>
              <a:prstGeom prst="rect">
                <a:avLst/>
              </a:prstGeom>
              <a:blipFill>
                <a:blip r:embed="rId9"/>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3DD5FB0-DA28-40D1-9C8D-76AE4005B865}"/>
                  </a:ext>
                </a:extLst>
              </p:cNvPr>
              <p:cNvSpPr txBox="1"/>
              <p:nvPr/>
            </p:nvSpPr>
            <p:spPr>
              <a:xfrm>
                <a:off x="3675171" y="3491995"/>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9" name="文本框 18">
                <a:extLst>
                  <a:ext uri="{FF2B5EF4-FFF2-40B4-BE49-F238E27FC236}">
                    <a16:creationId xmlns:a16="http://schemas.microsoft.com/office/drawing/2014/main" id="{63DD5FB0-DA28-40D1-9C8D-76AE4005B865}"/>
                  </a:ext>
                </a:extLst>
              </p:cNvPr>
              <p:cNvSpPr txBox="1">
                <a:spLocks noRot="1" noChangeAspect="1" noMove="1" noResize="1" noEditPoints="1" noAdjustHandles="1" noChangeArrowheads="1" noChangeShapeType="1" noTextEdit="1"/>
              </p:cNvSpPr>
              <p:nvPr/>
            </p:nvSpPr>
            <p:spPr>
              <a:xfrm>
                <a:off x="3675171" y="3491995"/>
                <a:ext cx="238848" cy="369332"/>
              </a:xfrm>
              <a:prstGeom prst="rect">
                <a:avLst/>
              </a:prstGeom>
              <a:blipFill>
                <a:blip r:embed="rId10"/>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5AD1D0-7613-46D4-AA44-03B1AD142444}"/>
                  </a:ext>
                </a:extLst>
              </p:cNvPr>
              <p:cNvSpPr txBox="1"/>
              <p:nvPr/>
            </p:nvSpPr>
            <p:spPr>
              <a:xfrm>
                <a:off x="5482746" y="2449093"/>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20" name="文本框 19">
                <a:extLst>
                  <a:ext uri="{FF2B5EF4-FFF2-40B4-BE49-F238E27FC236}">
                    <a16:creationId xmlns:a16="http://schemas.microsoft.com/office/drawing/2014/main" id="{8D5AD1D0-7613-46D4-AA44-03B1AD142444}"/>
                  </a:ext>
                </a:extLst>
              </p:cNvPr>
              <p:cNvSpPr txBox="1">
                <a:spLocks noRot="1" noChangeAspect="1" noMove="1" noResize="1" noEditPoints="1" noAdjustHandles="1" noChangeArrowheads="1" noChangeShapeType="1" noTextEdit="1"/>
              </p:cNvSpPr>
              <p:nvPr/>
            </p:nvSpPr>
            <p:spPr>
              <a:xfrm>
                <a:off x="5482746" y="2449093"/>
                <a:ext cx="238848" cy="369332"/>
              </a:xfrm>
              <a:prstGeom prst="rect">
                <a:avLst/>
              </a:prstGeom>
              <a:blipFill>
                <a:blip r:embed="rId11"/>
                <a:stretch>
                  <a:fillRect l="-27500" r="-30000" b="-6667"/>
                </a:stretch>
              </a:blipFill>
            </p:spPr>
            <p:txBody>
              <a:bodyPr/>
              <a:lstStyle/>
              <a:p>
                <a:r>
                  <a:rPr lang="zh-CN" altLang="en-US">
                    <a:noFill/>
                  </a:rPr>
                  <a:t> </a:t>
                </a:r>
              </a:p>
            </p:txBody>
          </p:sp>
        </mc:Fallback>
      </mc:AlternateContent>
      <p:grpSp>
        <p:nvGrpSpPr>
          <p:cNvPr id="4" name="组合 3">
            <a:extLst>
              <a:ext uri="{FF2B5EF4-FFF2-40B4-BE49-F238E27FC236}">
                <a16:creationId xmlns:a16="http://schemas.microsoft.com/office/drawing/2014/main" id="{6CAA6415-EDE2-4199-9DBD-8FCF5F7FF1B2}"/>
              </a:ext>
            </a:extLst>
          </p:cNvPr>
          <p:cNvGrpSpPr/>
          <p:nvPr/>
        </p:nvGrpSpPr>
        <p:grpSpPr>
          <a:xfrm>
            <a:off x="1902069" y="4886621"/>
            <a:ext cx="5295359" cy="1356938"/>
            <a:chOff x="1902069" y="4886621"/>
            <a:chExt cx="5295359" cy="1356938"/>
          </a:xfrm>
        </p:grpSpPr>
        <p:sp>
          <p:nvSpPr>
            <p:cNvPr id="31" name="矩形 30">
              <a:extLst>
                <a:ext uri="{FF2B5EF4-FFF2-40B4-BE49-F238E27FC236}">
                  <a16:creationId xmlns:a16="http://schemas.microsoft.com/office/drawing/2014/main" id="{7F5AEE36-D48A-4B7E-B1B3-77D2905743DB}"/>
                </a:ext>
              </a:extLst>
            </p:cNvPr>
            <p:cNvSpPr/>
            <p:nvPr/>
          </p:nvSpPr>
          <p:spPr>
            <a:xfrm>
              <a:off x="5240408" y="4886621"/>
              <a:ext cx="1865572" cy="897097"/>
            </a:xfrm>
            <a:prstGeom prst="rect">
              <a:avLst/>
            </a:prstGeom>
            <a:solidFill>
              <a:schemeClr val="accent4">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74960D0C-61CF-4208-BC59-9469057CECB2}"/>
                </a:ext>
              </a:extLst>
            </p:cNvPr>
            <p:cNvSpPr/>
            <p:nvPr/>
          </p:nvSpPr>
          <p:spPr>
            <a:xfrm>
              <a:off x="3533331" y="4890420"/>
              <a:ext cx="1671821" cy="897097"/>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5">
              <a:extLst>
                <a:ext uri="{FF2B5EF4-FFF2-40B4-BE49-F238E27FC236}">
                  <a16:creationId xmlns:a16="http://schemas.microsoft.com/office/drawing/2014/main" id="{B072BCE8-AD85-43E1-983F-30E86D2EB4F2}"/>
                </a:ext>
              </a:extLst>
            </p:cNvPr>
            <p:cNvSpPr txBox="1"/>
            <p:nvPr/>
          </p:nvSpPr>
          <p:spPr>
            <a:xfrm>
              <a:off x="3713411" y="5842902"/>
              <a:ext cx="1344194"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solidFill>
                    <a:schemeClr val="accent6"/>
                  </a:solidFill>
                  <a:latin typeface="HelveticaNeueLT Std" panose="020B0604020202020204" pitchFamily="34" charset="0"/>
                  <a:ea typeface="Helvetica Neue" panose="02000503000000020004" pitchFamily="2" charset="0"/>
                  <a:cs typeface="Helvetica Neue" panose="02000503000000020004" pitchFamily="2" charset="0"/>
                </a:rPr>
                <a:t>Receiving</a:t>
              </a:r>
            </a:p>
          </p:txBody>
        </p:sp>
        <p:sp>
          <p:nvSpPr>
            <p:cNvPr id="45" name="TextBox 5">
              <a:extLst>
                <a:ext uri="{FF2B5EF4-FFF2-40B4-BE49-F238E27FC236}">
                  <a16:creationId xmlns:a16="http://schemas.microsoft.com/office/drawing/2014/main" id="{30EEBE33-9FBE-4442-B1F7-F597AAA4D3E7}"/>
                </a:ext>
              </a:extLst>
            </p:cNvPr>
            <p:cNvSpPr txBox="1"/>
            <p:nvPr/>
          </p:nvSpPr>
          <p:spPr>
            <a:xfrm>
              <a:off x="5273080" y="5843784"/>
              <a:ext cx="1865572"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solidFill>
                    <a:schemeClr val="accent4"/>
                  </a:solidFill>
                  <a:latin typeface="HelveticaNeueLT Std" panose="020B0604020202020204" pitchFamily="34" charset="0"/>
                  <a:ea typeface="Helvetica Neue" panose="02000503000000020004" pitchFamily="2" charset="0"/>
                  <a:cs typeface="Helvetica Neue" panose="02000503000000020004" pitchFamily="2" charset="0"/>
                </a:rPr>
                <a:t>Spiking &amp; reset</a:t>
              </a:r>
            </a:p>
          </p:txBody>
        </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16CC2AC2-B6AE-4EF1-8C8A-CEA8418E1DE5}"/>
                    </a:ext>
                  </a:extLst>
                </p:cNvPr>
                <p:cNvSpPr txBox="1"/>
                <p:nvPr/>
              </p:nvSpPr>
              <p:spPr>
                <a:xfrm>
                  <a:off x="1902069" y="4943124"/>
                  <a:ext cx="5295359" cy="8071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𝐶</m:t>
                            </m:r>
                          </m:e>
                          <m:sub>
                            <m:r>
                              <a:rPr lang="en-US" altLang="zh-CN" sz="2000" b="0" i="1" smtClean="0">
                                <a:latin typeface="Cambria Math" panose="02040503050406030204" pitchFamily="18" charset="0"/>
                              </a:rPr>
                              <m:t>𝑖</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𝑡</m:t>
                            </m:r>
                          </m:e>
                        </m:d>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𝐶</m:t>
                            </m:r>
                          </m:e>
                          <m:sub>
                            <m:r>
                              <a:rPr lang="en-US" altLang="zh-CN" sz="2000" b="0" i="1" smtClean="0">
                                <a:latin typeface="Cambria Math" panose="02040503050406030204" pitchFamily="18" charset="0"/>
                              </a:rPr>
                              <m:t>𝑖</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0</m:t>
                            </m:r>
                          </m:e>
                        </m:d>
                        <m:r>
                          <a:rPr lang="en-US" altLang="zh-CN" sz="2000" b="0" i="1" smtClean="0">
                            <a:latin typeface="Cambria Math" panose="02040503050406030204" pitchFamily="18" charset="0"/>
                          </a:rPr>
                          <m:t>+</m:t>
                        </m:r>
                        <m:nary>
                          <m:naryPr>
                            <m:chr m:val="∑"/>
                            <m:supHide m:val="on"/>
                            <m:ctrlPr>
                              <a:rPr lang="en-US" altLang="zh-CN" sz="2000" b="0" i="1" smtClean="0">
                                <a:latin typeface="Cambria Math" panose="02040503050406030204" pitchFamily="18" charset="0"/>
                              </a:rPr>
                            </m:ctrlPr>
                          </m:naryPr>
                          <m:sub>
                            <m:r>
                              <a:rPr lang="en-US" altLang="zh-CN" sz="2000" b="0" i="1" smtClean="0">
                                <a:latin typeface="Cambria Math" panose="02040503050406030204" pitchFamily="18" charset="0"/>
                              </a:rPr>
                              <m:t>𝑗</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𝑖</m:t>
                            </m:r>
                          </m:sub>
                          <m:sup/>
                          <m:e>
                            <m:nary>
                              <m:naryPr>
                                <m:ctrlPr>
                                  <a:rPr lang="en-US" altLang="zh-CN" sz="2000" b="0" i="1" smtClean="0">
                                    <a:latin typeface="Cambria Math" panose="02040503050406030204" pitchFamily="18" charset="0"/>
                                  </a:rPr>
                                </m:ctrlPr>
                              </m:naryPr>
                              <m:sub>
                                <m:r>
                                  <a:rPr lang="en-US" altLang="zh-CN" sz="2000" b="0" i="1" smtClean="0">
                                    <a:latin typeface="Cambria Math" panose="02040503050406030204" pitchFamily="18" charset="0"/>
                                  </a:rPr>
                                  <m:t>0</m:t>
                                </m:r>
                              </m:sub>
                              <m:sup>
                                <m:r>
                                  <a:rPr lang="en-US" altLang="zh-CN" sz="2000" b="0" i="1" smtClean="0">
                                    <a:latin typeface="Cambria Math" panose="02040503050406030204" pitchFamily="18" charset="0"/>
                                  </a:rPr>
                                  <m:t>𝑡</m:t>
                                </m:r>
                              </m:sup>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𝑁</m:t>
                                    </m:r>
                                  </m:e>
                                  <m:sub>
                                    <m:r>
                                      <a:rPr lang="en-US" altLang="zh-CN" sz="2000" b="0" i="1" smtClean="0">
                                        <a:latin typeface="Cambria Math" panose="02040503050406030204" pitchFamily="18" charset="0"/>
                                      </a:rPr>
                                      <m:t>𝑗</m:t>
                                    </m:r>
                                  </m:sub>
                                </m:sSub>
                                <m:d>
                                  <m:dPr>
                                    <m:ctrlPr>
                                      <a:rPr lang="en-US" altLang="zh-CN" sz="2000" b="0" i="1" smtClean="0">
                                        <a:latin typeface="Cambria Math" panose="02040503050406030204" pitchFamily="18" charset="0"/>
                                      </a:rPr>
                                    </m:ctrlPr>
                                  </m:dPr>
                                  <m:e>
                                    <m:r>
                                      <a:rPr lang="en-US" altLang="zh-CN" sz="2000" b="0" i="0" smtClean="0">
                                        <a:latin typeface="Cambria Math" panose="02040503050406030204" pitchFamily="18" charset="0"/>
                                      </a:rPr>
                                      <m:t>ⅆ</m:t>
                                    </m:r>
                                    <m:r>
                                      <a:rPr lang="en-US" altLang="zh-CN" sz="2000" b="0" i="1" smtClean="0">
                                        <a:latin typeface="Cambria Math" panose="02040503050406030204" pitchFamily="18" charset="0"/>
                                      </a:rPr>
                                      <m:t>𝑠</m:t>
                                    </m:r>
                                  </m:e>
                                </m:d>
                              </m:e>
                            </m:nary>
                          </m:e>
                        </m:nary>
                        <m:r>
                          <a:rPr lang="en-US" altLang="zh-CN" sz="2000" b="0" i="1" smtClean="0">
                            <a:latin typeface="Cambria Math" panose="02040503050406030204" pitchFamily="18" charset="0"/>
                          </a:rPr>
                          <m:t>−</m:t>
                        </m:r>
                        <m:nary>
                          <m:naryPr>
                            <m:ctrlPr>
                              <a:rPr lang="en-US" altLang="zh-CN" sz="2000" b="0" i="1" smtClean="0">
                                <a:latin typeface="Cambria Math" panose="02040503050406030204" pitchFamily="18" charset="0"/>
                              </a:rPr>
                            </m:ctrlPr>
                          </m:naryPr>
                          <m:sub>
                            <m:r>
                              <a:rPr lang="en-US" altLang="zh-CN" sz="2000" b="0" i="1" smtClean="0">
                                <a:latin typeface="Cambria Math" panose="02040503050406030204" pitchFamily="18" charset="0"/>
                              </a:rPr>
                              <m:t>0</m:t>
                            </m:r>
                          </m:sub>
                          <m:sup>
                            <m:r>
                              <a:rPr lang="en-US" altLang="zh-CN" sz="2000" b="0" i="1" smtClean="0">
                                <a:latin typeface="Cambria Math" panose="02040503050406030204" pitchFamily="18" charset="0"/>
                              </a:rPr>
                              <m:t>𝑡</m:t>
                            </m:r>
                          </m:sup>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𝐶</m:t>
                                </m:r>
                              </m:e>
                              <m:sub>
                                <m:r>
                                  <a:rPr lang="en-US" altLang="zh-CN" sz="2000" b="0" i="1" smtClean="0">
                                    <a:latin typeface="Cambria Math" panose="02040503050406030204" pitchFamily="18" charset="0"/>
                                  </a:rPr>
                                  <m:t>𝑖</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𝑠</m:t>
                                </m:r>
                              </m:e>
                            </m:d>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𝑁</m:t>
                                </m:r>
                              </m:e>
                              <m:sub>
                                <m:r>
                                  <a:rPr lang="en-US" altLang="zh-CN" sz="2000" b="0" i="1" smtClean="0">
                                    <a:latin typeface="Cambria Math" panose="02040503050406030204" pitchFamily="18" charset="0"/>
                                  </a:rPr>
                                  <m:t>𝑖</m:t>
                                </m:r>
                              </m:sub>
                            </m:sSub>
                            <m:d>
                              <m:dPr>
                                <m:ctrlPr>
                                  <a:rPr lang="en-US" altLang="zh-CN" sz="2000" b="0" i="1" smtClean="0">
                                    <a:latin typeface="Cambria Math" panose="02040503050406030204" pitchFamily="18" charset="0"/>
                                  </a:rPr>
                                </m:ctrlPr>
                              </m:dPr>
                              <m:e>
                                <m:r>
                                  <a:rPr lang="en-US" altLang="zh-CN" sz="2000" b="0" i="0" smtClean="0">
                                    <a:latin typeface="Cambria Math" panose="02040503050406030204" pitchFamily="18" charset="0"/>
                                  </a:rPr>
                                  <m:t>ⅆ</m:t>
                                </m:r>
                                <m:r>
                                  <a:rPr lang="en-US" altLang="zh-CN" sz="2000" b="0" i="1" smtClean="0">
                                    <a:latin typeface="Cambria Math" panose="02040503050406030204" pitchFamily="18" charset="0"/>
                                  </a:rPr>
                                  <m:t>𝑠</m:t>
                                </m:r>
                              </m:e>
                            </m:d>
                          </m:e>
                        </m:nary>
                      </m:oMath>
                    </m:oMathPara>
                  </a14:m>
                  <a:endParaRPr lang="zh-CN" altLang="en-US" sz="2000" dirty="0"/>
                </a:p>
              </p:txBody>
            </p:sp>
          </mc:Choice>
          <mc:Fallback xmlns="">
            <p:sp>
              <p:nvSpPr>
                <p:cNvPr id="29" name="文本框 28">
                  <a:extLst>
                    <a:ext uri="{FF2B5EF4-FFF2-40B4-BE49-F238E27FC236}">
                      <a16:creationId xmlns:a16="http://schemas.microsoft.com/office/drawing/2014/main" id="{16CC2AC2-B6AE-4EF1-8C8A-CEA8418E1DE5}"/>
                    </a:ext>
                  </a:extLst>
                </p:cNvPr>
                <p:cNvSpPr txBox="1">
                  <a:spLocks noRot="1" noChangeAspect="1" noMove="1" noResize="1" noEditPoints="1" noAdjustHandles="1" noChangeArrowheads="1" noChangeShapeType="1" noTextEdit="1"/>
                </p:cNvSpPr>
                <p:nvPr/>
              </p:nvSpPr>
              <p:spPr>
                <a:xfrm>
                  <a:off x="1902069" y="4943124"/>
                  <a:ext cx="5295359" cy="807144"/>
                </a:xfrm>
                <a:prstGeom prst="rect">
                  <a:avLst/>
                </a:prstGeom>
                <a:blipFill>
                  <a:blip r:embed="rId12"/>
                  <a:stretch>
                    <a:fillRect/>
                  </a:stretch>
                </a:blipFill>
              </p:spPr>
              <p:txBody>
                <a:bodyPr/>
                <a:lstStyle/>
                <a:p>
                  <a:r>
                    <a:rPr lang="zh-CN" altLang="en-US">
                      <a:noFill/>
                    </a:rPr>
                    <a:t> </a:t>
                  </a:r>
                </a:p>
              </p:txBody>
            </p:sp>
          </mc:Fallback>
        </mc:AlternateContent>
      </p:grpSp>
      <p:sp>
        <p:nvSpPr>
          <p:cNvPr id="30" name="TextBox 5">
            <a:extLst>
              <a:ext uri="{FF2B5EF4-FFF2-40B4-BE49-F238E27FC236}">
                <a16:creationId xmlns:a16="http://schemas.microsoft.com/office/drawing/2014/main" id="{31BCC49D-AA39-49C6-8094-EC9C605BBFC9}"/>
              </a:ext>
            </a:extLst>
          </p:cNvPr>
          <p:cNvSpPr txBox="1"/>
          <p:nvPr/>
        </p:nvSpPr>
        <p:spPr>
          <a:xfrm>
            <a:off x="2068981" y="432986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Rate Conservation Principle</a:t>
            </a:r>
          </a:p>
        </p:txBody>
      </p:sp>
    </p:spTree>
    <p:extLst>
      <p:ext uri="{BB962C8B-B14F-4D97-AF65-F5344CB8AC3E}">
        <p14:creationId xmlns:p14="http://schemas.microsoft.com/office/powerpoint/2010/main" val="1658814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a:extLst>
              <a:ext uri="{FF2B5EF4-FFF2-40B4-BE49-F238E27FC236}">
                <a16:creationId xmlns:a16="http://schemas.microsoft.com/office/drawing/2014/main" id="{E9EF2429-5352-4293-BAA1-4E7CFDD3127A}"/>
              </a:ext>
            </a:extLst>
          </p:cNvPr>
          <p:cNvSpPr/>
          <p:nvPr/>
        </p:nvSpPr>
        <p:spPr>
          <a:xfrm>
            <a:off x="4939962" y="5094050"/>
            <a:ext cx="471488" cy="389079"/>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7F5AEE36-D48A-4B7E-B1B3-77D2905743DB}"/>
              </a:ext>
            </a:extLst>
          </p:cNvPr>
          <p:cNvSpPr/>
          <p:nvPr/>
        </p:nvSpPr>
        <p:spPr>
          <a:xfrm>
            <a:off x="5894947" y="5089010"/>
            <a:ext cx="607454" cy="389079"/>
          </a:xfrm>
          <a:prstGeom prst="rect">
            <a:avLst/>
          </a:prstGeom>
          <a:solidFill>
            <a:schemeClr val="accent4">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74960D0C-61CF-4208-BC59-9469057CECB2}"/>
              </a:ext>
            </a:extLst>
          </p:cNvPr>
          <p:cNvSpPr/>
          <p:nvPr/>
        </p:nvSpPr>
        <p:spPr>
          <a:xfrm>
            <a:off x="3895547" y="5098372"/>
            <a:ext cx="471488" cy="389079"/>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5">
            <a:extLst>
              <a:ext uri="{FF2B5EF4-FFF2-40B4-BE49-F238E27FC236}">
                <a16:creationId xmlns:a16="http://schemas.microsoft.com/office/drawing/2014/main" id="{B072BCE8-AD85-43E1-983F-30E86D2EB4F2}"/>
              </a:ext>
            </a:extLst>
          </p:cNvPr>
          <p:cNvSpPr txBox="1"/>
          <p:nvPr/>
        </p:nvSpPr>
        <p:spPr>
          <a:xfrm>
            <a:off x="3822657" y="5622330"/>
            <a:ext cx="1676797"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solidFill>
                  <a:schemeClr val="accent6"/>
                </a:solidFill>
                <a:latin typeface="HelveticaNeueLT Std" panose="020B0604020202020204" pitchFamily="34" charset="0"/>
                <a:ea typeface="Helvetica Neue" panose="02000503000000020004" pitchFamily="2" charset="0"/>
                <a:cs typeface="Helvetica Neue" panose="02000503000000020004" pitchFamily="2" charset="0"/>
              </a:rPr>
              <a:t>1</a:t>
            </a:r>
            <a:r>
              <a:rPr lang="en-US" sz="1800" baseline="30000" dirty="0">
                <a:solidFill>
                  <a:schemeClr val="accent6"/>
                </a:solidFill>
                <a:latin typeface="HelveticaNeueLT Std" panose="020B0604020202020204" pitchFamily="34" charset="0"/>
                <a:ea typeface="Helvetica Neue" panose="02000503000000020004" pitchFamily="2" charset="0"/>
                <a:cs typeface="Helvetica Neue" panose="02000503000000020004" pitchFamily="2" charset="0"/>
              </a:rPr>
              <a:t>st</a:t>
            </a:r>
            <a:r>
              <a:rPr lang="en-US" sz="1800" dirty="0">
                <a:solidFill>
                  <a:schemeClr val="accent6"/>
                </a:solidFill>
                <a:latin typeface="HelveticaNeueLT Std" panose="020B0604020202020204" pitchFamily="34" charset="0"/>
                <a:ea typeface="Helvetica Neue" panose="02000503000000020004" pitchFamily="2" charset="0"/>
                <a:cs typeface="Helvetica Neue" panose="02000503000000020004" pitchFamily="2" charset="0"/>
              </a:rPr>
              <a:t> moment</a:t>
            </a:r>
          </a:p>
        </p:txBody>
      </p:sp>
      <p:sp>
        <p:nvSpPr>
          <p:cNvPr id="45" name="TextBox 5">
            <a:extLst>
              <a:ext uri="{FF2B5EF4-FFF2-40B4-BE49-F238E27FC236}">
                <a16:creationId xmlns:a16="http://schemas.microsoft.com/office/drawing/2014/main" id="{30EEBE33-9FBE-4442-B1F7-F597AAA4D3E7}"/>
              </a:ext>
            </a:extLst>
          </p:cNvPr>
          <p:cNvSpPr txBox="1"/>
          <p:nvPr/>
        </p:nvSpPr>
        <p:spPr>
          <a:xfrm>
            <a:off x="5327392" y="5623808"/>
            <a:ext cx="1865572"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solidFill>
                  <a:schemeClr val="accent4"/>
                </a:solidFill>
                <a:latin typeface="HelveticaNeueLT Std" panose="020B0604020202020204" pitchFamily="34" charset="0"/>
                <a:ea typeface="Helvetica Neue" panose="02000503000000020004" pitchFamily="2" charset="0"/>
                <a:cs typeface="Helvetica Neue" panose="02000503000000020004" pitchFamily="2" charset="0"/>
              </a:rPr>
              <a:t>2</a:t>
            </a:r>
            <a:r>
              <a:rPr lang="en-US" sz="1800" baseline="30000" dirty="0">
                <a:solidFill>
                  <a:schemeClr val="accent4"/>
                </a:solidFill>
                <a:latin typeface="HelveticaNeueLT Std" panose="020B0604020202020204" pitchFamily="34" charset="0"/>
                <a:ea typeface="Helvetica Neue" panose="02000503000000020004" pitchFamily="2" charset="0"/>
                <a:cs typeface="Helvetica Neue" panose="02000503000000020004" pitchFamily="2" charset="0"/>
              </a:rPr>
              <a:t>nd</a:t>
            </a:r>
            <a:r>
              <a:rPr lang="en-US" sz="1800" dirty="0">
                <a:solidFill>
                  <a:schemeClr val="accent4"/>
                </a:solidFill>
                <a:latin typeface="HelveticaNeueLT Std" panose="020B0604020202020204" pitchFamily="34" charset="0"/>
                <a:ea typeface="Helvetica Neue" panose="02000503000000020004" pitchFamily="2" charset="0"/>
                <a:cs typeface="Helvetica Neue" panose="02000503000000020004" pitchFamily="2" charset="0"/>
              </a:rPr>
              <a:t> moment</a:t>
            </a:r>
          </a:p>
        </p:txBody>
      </p:sp>
      <p:grpSp>
        <p:nvGrpSpPr>
          <p:cNvPr id="8" name="组合 7">
            <a:extLst>
              <a:ext uri="{FF2B5EF4-FFF2-40B4-BE49-F238E27FC236}">
                <a16:creationId xmlns:a16="http://schemas.microsoft.com/office/drawing/2014/main" id="{F30004D7-7E71-4317-AF33-2F87D1FCC083}"/>
              </a:ext>
            </a:extLst>
          </p:cNvPr>
          <p:cNvGrpSpPr/>
          <p:nvPr/>
        </p:nvGrpSpPr>
        <p:grpSpPr>
          <a:xfrm>
            <a:off x="-868143" y="-2534704"/>
            <a:ext cx="9340135" cy="10387884"/>
            <a:chOff x="-816297" y="-2745239"/>
            <a:chExt cx="9340135" cy="10387884"/>
          </a:xfrm>
        </p:grpSpPr>
        <p:grpSp>
          <p:nvGrpSpPr>
            <p:cNvPr id="42" name="组合 41">
              <a:extLst>
                <a:ext uri="{FF2B5EF4-FFF2-40B4-BE49-F238E27FC236}">
                  <a16:creationId xmlns:a16="http://schemas.microsoft.com/office/drawing/2014/main" id="{588A6E59-FCFB-4311-9DF3-2B3CDF06ADF2}"/>
                </a:ext>
              </a:extLst>
            </p:cNvPr>
            <p:cNvGrpSpPr/>
            <p:nvPr/>
          </p:nvGrpSpPr>
          <p:grpSpPr>
            <a:xfrm rot="7156578">
              <a:off x="89253" y="-534362"/>
              <a:ext cx="9340135" cy="4918381"/>
              <a:chOff x="-816297" y="-7789"/>
              <a:chExt cx="9340135" cy="4918381"/>
            </a:xfrm>
          </p:grpSpPr>
          <p:sp>
            <p:nvSpPr>
              <p:cNvPr id="43" name="弧形 42">
                <a:extLst>
                  <a:ext uri="{FF2B5EF4-FFF2-40B4-BE49-F238E27FC236}">
                    <a16:creationId xmlns:a16="http://schemas.microsoft.com/office/drawing/2014/main" id="{AFFF9223-724C-4DC7-867B-1A17C7478256}"/>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4" name="弧形 43">
                <a:extLst>
                  <a:ext uri="{FF2B5EF4-FFF2-40B4-BE49-F238E27FC236}">
                    <a16:creationId xmlns:a16="http://schemas.microsoft.com/office/drawing/2014/main" id="{B3761B80-30D4-45C4-B957-E6EC18B5A74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75E40397-BE4C-43D9-B0C3-7E0FE397F1AE}"/>
                </a:ext>
              </a:extLst>
            </p:cNvPr>
            <p:cNvGrpSpPr/>
            <p:nvPr/>
          </p:nvGrpSpPr>
          <p:grpSpPr>
            <a:xfrm rot="3416954">
              <a:off x="78616" y="513387"/>
              <a:ext cx="9340135" cy="4918381"/>
              <a:chOff x="-816297" y="-7789"/>
              <a:chExt cx="9340135" cy="4918381"/>
            </a:xfrm>
          </p:grpSpPr>
          <p:sp>
            <p:nvSpPr>
              <p:cNvPr id="40" name="弧形 39">
                <a:extLst>
                  <a:ext uri="{FF2B5EF4-FFF2-40B4-BE49-F238E27FC236}">
                    <a16:creationId xmlns:a16="http://schemas.microsoft.com/office/drawing/2014/main" id="{6698CEA9-925B-4EEC-A0D1-1C3DDBDA76FD}"/>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1" name="弧形 40">
                <a:extLst>
                  <a:ext uri="{FF2B5EF4-FFF2-40B4-BE49-F238E27FC236}">
                    <a16:creationId xmlns:a16="http://schemas.microsoft.com/office/drawing/2014/main" id="{AD2A5D68-E3FF-4FE8-BFBC-832BB01CE2C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590D4545-6F0F-4E51-BDFC-9E3A86380495}"/>
                </a:ext>
              </a:extLst>
            </p:cNvPr>
            <p:cNvGrpSpPr/>
            <p:nvPr/>
          </p:nvGrpSpPr>
          <p:grpSpPr>
            <a:xfrm>
              <a:off x="-816297" y="-7789"/>
              <a:ext cx="9340135" cy="4918381"/>
              <a:chOff x="-816297" y="-7789"/>
              <a:chExt cx="9340135" cy="4918381"/>
            </a:xfrm>
          </p:grpSpPr>
          <p:sp>
            <p:nvSpPr>
              <p:cNvPr id="38" name="弧形 37">
                <a:extLst>
                  <a:ext uri="{FF2B5EF4-FFF2-40B4-BE49-F238E27FC236}">
                    <a16:creationId xmlns:a16="http://schemas.microsoft.com/office/drawing/2014/main" id="{2CFA0AF8-31C2-42D3-A399-2985550D7DE2}"/>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4" name="弧形 13">
                <a:extLst>
                  <a:ext uri="{FF2B5EF4-FFF2-40B4-BE49-F238E27FC236}">
                    <a16:creationId xmlns:a16="http://schemas.microsoft.com/office/drawing/2014/main" id="{30D5D59C-7858-4AC9-9031-0715432A22BF}"/>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0902C5F4-A584-4328-9510-8376E63E83E6}"/>
                    </a:ext>
                  </a:extLst>
                </p:cNvPr>
                <p:cNvSpPr txBox="1"/>
                <p:nvPr/>
              </p:nvSpPr>
              <p:spPr>
                <a:xfrm>
                  <a:off x="3732728" y="2232192"/>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21" name="文本框 20">
                  <a:extLst>
                    <a:ext uri="{FF2B5EF4-FFF2-40B4-BE49-F238E27FC236}">
                      <a16:creationId xmlns:a16="http://schemas.microsoft.com/office/drawing/2014/main" id="{0902C5F4-A584-4328-9510-8376E63E83E6}"/>
                    </a:ext>
                  </a:extLst>
                </p:cNvPr>
                <p:cNvSpPr txBox="1">
                  <a:spLocks noRot="1" noChangeAspect="1" noMove="1" noResize="1" noEditPoints="1" noAdjustHandles="1" noChangeArrowheads="1" noChangeShapeType="1" noTextEdit="1"/>
                </p:cNvSpPr>
                <p:nvPr/>
              </p:nvSpPr>
              <p:spPr>
                <a:xfrm>
                  <a:off x="3732728" y="2232192"/>
                  <a:ext cx="245516" cy="369332"/>
                </a:xfrm>
                <a:prstGeom prst="rect">
                  <a:avLst/>
                </a:prstGeom>
                <a:blipFill>
                  <a:blip r:embed="rId3"/>
                  <a:stretch>
                    <a:fillRect l="-27500" r="-275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F4B20B8D-5CCB-4BAE-BF37-F1CA4551F35B}"/>
                    </a:ext>
                  </a:extLst>
                </p:cNvPr>
                <p:cNvSpPr txBox="1"/>
                <p:nvPr/>
              </p:nvSpPr>
              <p:spPr>
                <a:xfrm>
                  <a:off x="4669122" y="2727001"/>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3" name="文本框 32">
                  <a:extLst>
                    <a:ext uri="{FF2B5EF4-FFF2-40B4-BE49-F238E27FC236}">
                      <a16:creationId xmlns:a16="http://schemas.microsoft.com/office/drawing/2014/main" id="{F4B20B8D-5CCB-4BAE-BF37-F1CA4551F35B}"/>
                    </a:ext>
                  </a:extLst>
                </p:cNvPr>
                <p:cNvSpPr txBox="1">
                  <a:spLocks noRot="1" noChangeAspect="1" noMove="1" noResize="1" noEditPoints="1" noAdjustHandles="1" noChangeArrowheads="1" noChangeShapeType="1" noTextEdit="1"/>
                </p:cNvSpPr>
                <p:nvPr/>
              </p:nvSpPr>
              <p:spPr>
                <a:xfrm>
                  <a:off x="4669122" y="2727001"/>
                  <a:ext cx="245516" cy="369332"/>
                </a:xfrm>
                <a:prstGeom prst="rect">
                  <a:avLst/>
                </a:prstGeom>
                <a:blipFill>
                  <a:blip r:embed="rId4"/>
                  <a:stretch>
                    <a:fillRect l="-30000" r="-250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691C3FEE-C9FD-4219-B7F9-C38BD144C803}"/>
                    </a:ext>
                  </a:extLst>
                </p:cNvPr>
                <p:cNvSpPr txBox="1"/>
                <p:nvPr/>
              </p:nvSpPr>
              <p:spPr>
                <a:xfrm>
                  <a:off x="4638419" y="1681720"/>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5" name="文本框 34">
                  <a:extLst>
                    <a:ext uri="{FF2B5EF4-FFF2-40B4-BE49-F238E27FC236}">
                      <a16:creationId xmlns:a16="http://schemas.microsoft.com/office/drawing/2014/main" id="{691C3FEE-C9FD-4219-B7F9-C38BD144C803}"/>
                    </a:ext>
                  </a:extLst>
                </p:cNvPr>
                <p:cNvSpPr txBox="1">
                  <a:spLocks noRot="1" noChangeAspect="1" noMove="1" noResize="1" noEditPoints="1" noAdjustHandles="1" noChangeArrowheads="1" noChangeShapeType="1" noTextEdit="1"/>
                </p:cNvSpPr>
                <p:nvPr/>
              </p:nvSpPr>
              <p:spPr>
                <a:xfrm>
                  <a:off x="4638419" y="1681720"/>
                  <a:ext cx="245516" cy="369332"/>
                </a:xfrm>
                <a:prstGeom prst="rect">
                  <a:avLst/>
                </a:prstGeom>
                <a:blipFill>
                  <a:blip r:embed="rId5"/>
                  <a:stretch>
                    <a:fillRect l="-30000" r="-25000" b="-22951"/>
                  </a:stretch>
                </a:blipFill>
              </p:spPr>
              <p:txBody>
                <a:bodyPr/>
                <a:lstStyle/>
                <a:p>
                  <a:r>
                    <a:rPr lang="zh-CN" altLang="en-US">
                      <a:noFill/>
                    </a:rPr>
                    <a:t> </a:t>
                  </a:r>
                </a:p>
              </p:txBody>
            </p:sp>
          </mc:Fallback>
        </mc:AlternateContent>
      </p:grpSp>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18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Linear Counting Neurons</a:t>
            </a:r>
            <a:endParaRPr lang="zh-CN" altLang="en-US" dirty="0"/>
          </a:p>
        </p:txBody>
      </p:sp>
      <mc:AlternateContent xmlns:mc="http://schemas.openxmlformats.org/markup-compatibility/2006" xmlns:am3d="http://schemas.microsoft.com/office/drawing/2017/model3d">
        <mc:Choice Requires="am3d">
          <p:graphicFrame>
            <p:nvGraphicFramePr>
              <p:cNvPr id="9" name="3D 模型 8">
                <a:extLst>
                  <a:ext uri="{FF2B5EF4-FFF2-40B4-BE49-F238E27FC236}">
                    <a16:creationId xmlns:a16="http://schemas.microsoft.com/office/drawing/2014/main" id="{258204FF-1616-4CAB-8614-23361E10812F}"/>
                  </a:ext>
                </a:extLst>
              </p:cNvPr>
              <p:cNvGraphicFramePr>
                <a:graphicFrameLocks noChangeAspect="1"/>
              </p:cNvGraphicFramePr>
              <p:nvPr/>
            </p:nvGraphicFramePr>
            <p:xfrm>
              <a:off x="3505622" y="1328163"/>
              <a:ext cx="596036" cy="597615"/>
            </p:xfrm>
            <a:graphic>
              <a:graphicData uri="http://schemas.microsoft.com/office/drawing/2017/model3d">
                <am3d:model3d r:embed="rId6">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7"/>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模型 8">
                <a:extLst>
                  <a:ext uri="{FF2B5EF4-FFF2-40B4-BE49-F238E27FC236}">
                    <a16:creationId xmlns:a16="http://schemas.microsoft.com/office/drawing/2014/main" id="{258204FF-1616-4CAB-8614-23361E10812F}"/>
                  </a:ext>
                </a:extLst>
              </p:cNvPr>
              <p:cNvPicPr>
                <a:picLocks noGrp="1" noRot="1" noChangeAspect="1" noMove="1" noResize="1" noEditPoints="1" noAdjustHandles="1" noChangeArrowheads="1" noChangeShapeType="1" noCrop="1"/>
              </p:cNvPicPr>
              <p:nvPr/>
            </p:nvPicPr>
            <p:blipFill>
              <a:blip r:embed="rId8"/>
              <a:stretch>
                <a:fillRect/>
              </a:stretch>
            </p:blipFill>
            <p:spPr>
              <a:xfrm>
                <a:off x="3505622" y="1328163"/>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 name="3D 模型 9">
                <a:extLst>
                  <a:ext uri="{FF2B5EF4-FFF2-40B4-BE49-F238E27FC236}">
                    <a16:creationId xmlns:a16="http://schemas.microsoft.com/office/drawing/2014/main" id="{8A760587-983F-4844-AF1B-F42016BACDD4}"/>
                  </a:ext>
                </a:extLst>
              </p:cNvPr>
              <p:cNvGraphicFramePr>
                <a:graphicFrameLocks noChangeAspect="1"/>
              </p:cNvGraphicFramePr>
              <p:nvPr/>
            </p:nvGraphicFramePr>
            <p:xfrm>
              <a:off x="5298911" y="2337691"/>
              <a:ext cx="596035" cy="597614"/>
            </p:xfrm>
            <a:graphic>
              <a:graphicData uri="http://schemas.microsoft.com/office/drawing/2017/model3d">
                <am3d:model3d r:embed="rId6">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7"/>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模型 9">
                <a:extLst>
                  <a:ext uri="{FF2B5EF4-FFF2-40B4-BE49-F238E27FC236}">
                    <a16:creationId xmlns:a16="http://schemas.microsoft.com/office/drawing/2014/main" id="{8A760587-983F-4844-AF1B-F42016BACDD4}"/>
                  </a:ext>
                </a:extLst>
              </p:cNvPr>
              <p:cNvPicPr>
                <a:picLocks noGrp="1" noRot="1" noChangeAspect="1" noMove="1" noResize="1" noEditPoints="1" noAdjustHandles="1" noChangeArrowheads="1" noChangeShapeType="1" noCrop="1"/>
              </p:cNvPicPr>
              <p:nvPr/>
            </p:nvPicPr>
            <p:blipFill>
              <a:blip r:embed="rId8"/>
              <a:stretch>
                <a:fillRect/>
              </a:stretch>
            </p:blipFill>
            <p:spPr>
              <a:xfrm>
                <a:off x="5298911" y="2337691"/>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1" name="3D 模型 10">
                <a:extLst>
                  <a:ext uri="{FF2B5EF4-FFF2-40B4-BE49-F238E27FC236}">
                    <a16:creationId xmlns:a16="http://schemas.microsoft.com/office/drawing/2014/main" id="{B0503CA2-C73D-4BB9-AF5D-01F80826A89E}"/>
                  </a:ext>
                </a:extLst>
              </p:cNvPr>
              <p:cNvGraphicFramePr>
                <a:graphicFrameLocks noChangeAspect="1"/>
              </p:cNvGraphicFramePr>
              <p:nvPr/>
            </p:nvGraphicFramePr>
            <p:xfrm>
              <a:off x="3505623" y="3377854"/>
              <a:ext cx="596035" cy="597614"/>
            </p:xfrm>
            <a:graphic>
              <a:graphicData uri="http://schemas.microsoft.com/office/drawing/2017/model3d">
                <am3d:model3d r:embed="rId6">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8"/>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模型 10">
                <a:extLst>
                  <a:ext uri="{FF2B5EF4-FFF2-40B4-BE49-F238E27FC236}">
                    <a16:creationId xmlns:a16="http://schemas.microsoft.com/office/drawing/2014/main" id="{B0503CA2-C73D-4BB9-AF5D-01F80826A89E}"/>
                  </a:ext>
                </a:extLst>
              </p:cNvPr>
              <p:cNvPicPr>
                <a:picLocks noGrp="1" noRot="1" noChangeAspect="1" noMove="1" noResize="1" noEditPoints="1" noAdjustHandles="1" noChangeArrowheads="1" noChangeShapeType="1" noCrop="1"/>
              </p:cNvPicPr>
              <p:nvPr/>
            </p:nvPicPr>
            <p:blipFill>
              <a:blip r:embed="rId8"/>
              <a:stretch>
                <a:fillRect/>
              </a:stretch>
            </p:blipFill>
            <p:spPr>
              <a:xfrm>
                <a:off x="3505623" y="3377854"/>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837B913-08D7-4FB0-BDFE-3B353A83782C}"/>
                  </a:ext>
                </a:extLst>
              </p:cNvPr>
              <p:cNvSpPr txBox="1"/>
              <p:nvPr/>
            </p:nvSpPr>
            <p:spPr>
              <a:xfrm>
                <a:off x="3675171" y="1439566"/>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8" name="文本框 17">
                <a:extLst>
                  <a:ext uri="{FF2B5EF4-FFF2-40B4-BE49-F238E27FC236}">
                    <a16:creationId xmlns:a16="http://schemas.microsoft.com/office/drawing/2014/main" id="{B837B913-08D7-4FB0-BDFE-3B353A83782C}"/>
                  </a:ext>
                </a:extLst>
              </p:cNvPr>
              <p:cNvSpPr txBox="1">
                <a:spLocks noRot="1" noChangeAspect="1" noMove="1" noResize="1" noEditPoints="1" noAdjustHandles="1" noChangeArrowheads="1" noChangeShapeType="1" noTextEdit="1"/>
              </p:cNvSpPr>
              <p:nvPr/>
            </p:nvSpPr>
            <p:spPr>
              <a:xfrm>
                <a:off x="3675171" y="1439566"/>
                <a:ext cx="238848" cy="369332"/>
              </a:xfrm>
              <a:prstGeom prst="rect">
                <a:avLst/>
              </a:prstGeom>
              <a:blipFill>
                <a:blip r:embed="rId9"/>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3DD5FB0-DA28-40D1-9C8D-76AE4005B865}"/>
                  </a:ext>
                </a:extLst>
              </p:cNvPr>
              <p:cNvSpPr txBox="1"/>
              <p:nvPr/>
            </p:nvSpPr>
            <p:spPr>
              <a:xfrm>
                <a:off x="3675171" y="3491995"/>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9" name="文本框 18">
                <a:extLst>
                  <a:ext uri="{FF2B5EF4-FFF2-40B4-BE49-F238E27FC236}">
                    <a16:creationId xmlns:a16="http://schemas.microsoft.com/office/drawing/2014/main" id="{63DD5FB0-DA28-40D1-9C8D-76AE4005B865}"/>
                  </a:ext>
                </a:extLst>
              </p:cNvPr>
              <p:cNvSpPr txBox="1">
                <a:spLocks noRot="1" noChangeAspect="1" noMove="1" noResize="1" noEditPoints="1" noAdjustHandles="1" noChangeArrowheads="1" noChangeShapeType="1" noTextEdit="1"/>
              </p:cNvSpPr>
              <p:nvPr/>
            </p:nvSpPr>
            <p:spPr>
              <a:xfrm>
                <a:off x="3675171" y="3491995"/>
                <a:ext cx="238848" cy="369332"/>
              </a:xfrm>
              <a:prstGeom prst="rect">
                <a:avLst/>
              </a:prstGeom>
              <a:blipFill>
                <a:blip r:embed="rId10"/>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5AD1D0-7613-46D4-AA44-03B1AD142444}"/>
                  </a:ext>
                </a:extLst>
              </p:cNvPr>
              <p:cNvSpPr txBox="1"/>
              <p:nvPr/>
            </p:nvSpPr>
            <p:spPr>
              <a:xfrm>
                <a:off x="5482746" y="2449093"/>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20" name="文本框 19">
                <a:extLst>
                  <a:ext uri="{FF2B5EF4-FFF2-40B4-BE49-F238E27FC236}">
                    <a16:creationId xmlns:a16="http://schemas.microsoft.com/office/drawing/2014/main" id="{8D5AD1D0-7613-46D4-AA44-03B1AD142444}"/>
                  </a:ext>
                </a:extLst>
              </p:cNvPr>
              <p:cNvSpPr txBox="1">
                <a:spLocks noRot="1" noChangeAspect="1" noMove="1" noResize="1" noEditPoints="1" noAdjustHandles="1" noChangeArrowheads="1" noChangeShapeType="1" noTextEdit="1"/>
              </p:cNvSpPr>
              <p:nvPr/>
            </p:nvSpPr>
            <p:spPr>
              <a:xfrm>
                <a:off x="5482746" y="2449093"/>
                <a:ext cx="238848" cy="369332"/>
              </a:xfrm>
              <a:prstGeom prst="rect">
                <a:avLst/>
              </a:prstGeom>
              <a:blipFill>
                <a:blip r:embed="rId11"/>
                <a:stretch>
                  <a:fillRect l="-27500" r="-30000"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16CC2AC2-B6AE-4EF1-8C8A-CEA8418E1DE5}"/>
                  </a:ext>
                </a:extLst>
              </p:cNvPr>
              <p:cNvSpPr txBox="1"/>
              <p:nvPr/>
            </p:nvSpPr>
            <p:spPr>
              <a:xfrm>
                <a:off x="2299930" y="5128464"/>
                <a:ext cx="427411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𝐾</m:t>
                          </m:r>
                          <m:r>
                            <a:rPr lang="en-US" altLang="zh-CN" sz="2000" b="0" i="1" smtClean="0">
                              <a:latin typeface="Cambria Math" panose="02040503050406030204" pitchFamily="18" charset="0"/>
                            </a:rPr>
                            <m:t>−1</m:t>
                          </m:r>
                        </m:e>
                      </m:d>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𝑏</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𝜇</m:t>
                          </m:r>
                          <m:r>
                            <a:rPr lang="zh-CN" altLang="en-US" sz="2000" b="0" i="1" smtClean="0">
                              <a:latin typeface="Cambria Math" panose="02040503050406030204" pitchFamily="18" charset="0"/>
                            </a:rPr>
                            <m:t>𝔼</m:t>
                          </m:r>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𝐶</m:t>
                              </m:r>
                            </m:e>
                          </m:d>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𝑏</m:t>
                      </m:r>
                      <m:r>
                        <a:rPr lang="zh-CN" altLang="en-US" sz="2000" b="0" i="1" smtClean="0">
                          <a:latin typeface="Cambria Math" panose="02040503050406030204" pitchFamily="18" charset="0"/>
                        </a:rPr>
                        <m:t>𝔼</m:t>
                      </m:r>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𝐶</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𝜇</m:t>
                      </m:r>
                      <m:r>
                        <a:rPr lang="zh-CN" altLang="en-US" sz="2000" b="0" i="1" smtClean="0">
                          <a:latin typeface="Cambria Math" panose="02040503050406030204" pitchFamily="18" charset="0"/>
                        </a:rPr>
                        <m:t>𝔼</m:t>
                      </m:r>
                      <m:d>
                        <m:dPr>
                          <m:begChr m:val="["/>
                          <m:endChr m:val="]"/>
                          <m:ctrlPr>
                            <a:rPr lang="en-US" altLang="zh-CN" sz="2000" b="0" i="1" smtClean="0">
                              <a:latin typeface="Cambria Math" panose="02040503050406030204" pitchFamily="18" charset="0"/>
                            </a:rPr>
                          </m:ctrlPr>
                        </m:dPr>
                        <m:e>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𝐶</m:t>
                              </m:r>
                            </m:e>
                            <m:sup>
                              <m:r>
                                <a:rPr lang="en-US" altLang="zh-CN" sz="2000" b="0" i="1" smtClean="0">
                                  <a:latin typeface="Cambria Math" panose="02040503050406030204" pitchFamily="18" charset="0"/>
                                </a:rPr>
                                <m:t>2</m:t>
                              </m:r>
                            </m:sup>
                          </m:sSup>
                        </m:e>
                      </m:d>
                    </m:oMath>
                  </m:oMathPara>
                </a14:m>
                <a:endParaRPr lang="zh-CN" altLang="en-US" sz="2000" dirty="0"/>
              </a:p>
            </p:txBody>
          </p:sp>
        </mc:Choice>
        <mc:Fallback xmlns="">
          <p:sp>
            <p:nvSpPr>
              <p:cNvPr id="29" name="文本框 28">
                <a:extLst>
                  <a:ext uri="{FF2B5EF4-FFF2-40B4-BE49-F238E27FC236}">
                    <a16:creationId xmlns:a16="http://schemas.microsoft.com/office/drawing/2014/main" id="{16CC2AC2-B6AE-4EF1-8C8A-CEA8418E1DE5}"/>
                  </a:ext>
                </a:extLst>
              </p:cNvPr>
              <p:cNvSpPr txBox="1">
                <a:spLocks noRot="1" noChangeAspect="1" noMove="1" noResize="1" noEditPoints="1" noAdjustHandles="1" noChangeArrowheads="1" noChangeShapeType="1" noTextEdit="1"/>
              </p:cNvSpPr>
              <p:nvPr/>
            </p:nvSpPr>
            <p:spPr>
              <a:xfrm>
                <a:off x="2299930" y="5128464"/>
                <a:ext cx="4274119" cy="307777"/>
              </a:xfrm>
              <a:prstGeom prst="rect">
                <a:avLst/>
              </a:prstGeom>
              <a:blipFill>
                <a:blip r:embed="rId12"/>
                <a:stretch>
                  <a:fillRect t="-1961" b="-21569"/>
                </a:stretch>
              </a:blipFill>
            </p:spPr>
            <p:txBody>
              <a:bodyPr/>
              <a:lstStyle/>
              <a:p>
                <a:r>
                  <a:rPr lang="zh-CN" altLang="en-US">
                    <a:noFill/>
                  </a:rPr>
                  <a:t> </a:t>
                </a:r>
              </a:p>
            </p:txBody>
          </p:sp>
        </mc:Fallback>
      </mc:AlternateContent>
      <p:sp>
        <p:nvSpPr>
          <p:cNvPr id="30" name="TextBox 5">
            <a:extLst>
              <a:ext uri="{FF2B5EF4-FFF2-40B4-BE49-F238E27FC236}">
                <a16:creationId xmlns:a16="http://schemas.microsoft.com/office/drawing/2014/main" id="{31BCC49D-AA39-49C6-8094-EC9C605BBFC9}"/>
              </a:ext>
            </a:extLst>
          </p:cNvPr>
          <p:cNvSpPr txBox="1"/>
          <p:nvPr/>
        </p:nvSpPr>
        <p:spPr>
          <a:xfrm>
            <a:off x="2068981" y="432986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Stationary state</a:t>
            </a:r>
          </a:p>
        </p:txBody>
      </p:sp>
    </p:spTree>
    <p:extLst>
      <p:ext uri="{BB962C8B-B14F-4D97-AF65-F5344CB8AC3E}">
        <p14:creationId xmlns:p14="http://schemas.microsoft.com/office/powerpoint/2010/main" val="4163876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18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Linear Counting Neurons</a:t>
            </a:r>
            <a:endParaRPr lang="zh-CN" altLang="en-US" dirty="0"/>
          </a:p>
        </p:txBody>
      </p:sp>
      <p:sp>
        <p:nvSpPr>
          <p:cNvPr id="30" name="TextBox 5">
            <a:extLst>
              <a:ext uri="{FF2B5EF4-FFF2-40B4-BE49-F238E27FC236}">
                <a16:creationId xmlns:a16="http://schemas.microsoft.com/office/drawing/2014/main" id="{31BCC49D-AA39-49C6-8094-EC9C605BBFC9}"/>
              </a:ext>
            </a:extLst>
          </p:cNvPr>
          <p:cNvSpPr txBox="1"/>
          <p:nvPr/>
        </p:nvSpPr>
        <p:spPr>
          <a:xfrm>
            <a:off x="907330" y="4329866"/>
            <a:ext cx="7329341"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Require infinite amount of information</a:t>
            </a: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159245A9-14DF-4661-B145-257C4C2986C0}"/>
                  </a:ext>
                </a:extLst>
              </p:cNvPr>
              <p:cNvSpPr/>
              <p:nvPr/>
            </p:nvSpPr>
            <p:spPr>
              <a:xfrm>
                <a:off x="2068981" y="5102158"/>
                <a:ext cx="69461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𝔼</m:t>
                      </m:r>
                      <m:d>
                        <m:dPr>
                          <m:begChr m:val="["/>
                          <m:endChr m:val="]"/>
                          <m:ctrlPr>
                            <a:rPr lang="en-US" altLang="zh-CN" i="1">
                              <a:latin typeface="Cambria Math" panose="02040503050406030204" pitchFamily="18" charset="0"/>
                            </a:rPr>
                          </m:ctrlPr>
                        </m:dPr>
                        <m:e>
                          <m:r>
                            <a:rPr lang="en-US" altLang="zh-CN" b="0" i="1" smtClean="0">
                              <a:latin typeface="Cambria Math" panose="02040503050406030204" pitchFamily="18" charset="0"/>
                            </a:rPr>
                            <m:t>𝐶</m:t>
                          </m:r>
                        </m:e>
                      </m:d>
                    </m:oMath>
                  </m:oMathPara>
                </a14:m>
                <a:endParaRPr lang="zh-CN" altLang="en-US" dirty="0"/>
              </a:p>
            </p:txBody>
          </p:sp>
        </mc:Choice>
        <mc:Fallback xmlns="">
          <p:sp>
            <p:nvSpPr>
              <p:cNvPr id="4" name="矩形 3">
                <a:extLst>
                  <a:ext uri="{FF2B5EF4-FFF2-40B4-BE49-F238E27FC236}">
                    <a16:creationId xmlns:a16="http://schemas.microsoft.com/office/drawing/2014/main" id="{159245A9-14DF-4661-B145-257C4C2986C0}"/>
                  </a:ext>
                </a:extLst>
              </p:cNvPr>
              <p:cNvSpPr>
                <a:spLocks noRot="1" noChangeAspect="1" noMove="1" noResize="1" noEditPoints="1" noAdjustHandles="1" noChangeArrowheads="1" noChangeShapeType="1" noTextEdit="1"/>
              </p:cNvSpPr>
              <p:nvPr/>
            </p:nvSpPr>
            <p:spPr>
              <a:xfrm>
                <a:off x="2068981" y="5102158"/>
                <a:ext cx="694614" cy="369332"/>
              </a:xfrm>
              <a:prstGeom prst="rect">
                <a:avLst/>
              </a:prstGeom>
              <a:blipFill>
                <a:blip r:embed="rId3"/>
                <a:stretch>
                  <a:fillRect/>
                </a:stretch>
              </a:blipFill>
            </p:spPr>
            <p:txBody>
              <a:bodyPr/>
              <a:lstStyle/>
              <a:p>
                <a:r>
                  <a:rPr lang="zh-CN" altLang="en-US">
                    <a:noFill/>
                  </a:rPr>
                  <a:t> </a:t>
                </a:r>
              </a:p>
            </p:txBody>
          </p:sp>
        </mc:Fallback>
      </mc:AlternateContent>
      <p:sp>
        <p:nvSpPr>
          <p:cNvPr id="46" name="箭头: 右 45">
            <a:extLst>
              <a:ext uri="{FF2B5EF4-FFF2-40B4-BE49-F238E27FC236}">
                <a16:creationId xmlns:a16="http://schemas.microsoft.com/office/drawing/2014/main" id="{A1CB7511-F80F-4F3A-AB6F-8BA46E6A349A}"/>
              </a:ext>
            </a:extLst>
          </p:cNvPr>
          <p:cNvSpPr/>
          <p:nvPr/>
        </p:nvSpPr>
        <p:spPr>
          <a:xfrm>
            <a:off x="2769551" y="5163341"/>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7" name="矩形 46">
                <a:extLst>
                  <a:ext uri="{FF2B5EF4-FFF2-40B4-BE49-F238E27FC236}">
                    <a16:creationId xmlns:a16="http://schemas.microsoft.com/office/drawing/2014/main" id="{C2A2E0D4-DB0A-407A-B3F2-38DB4905326A}"/>
                  </a:ext>
                </a:extLst>
              </p:cNvPr>
              <p:cNvSpPr/>
              <p:nvPr/>
            </p:nvSpPr>
            <p:spPr>
              <a:xfrm>
                <a:off x="3444482" y="5102158"/>
                <a:ext cx="8053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𝔼</m:t>
                      </m:r>
                      <m:d>
                        <m:dPr>
                          <m:begChr m:val="["/>
                          <m:endChr m:val="]"/>
                          <m:ctrlPr>
                            <a:rPr lang="en-US" altLang="zh-CN" i="1">
                              <a:latin typeface="Cambria Math" panose="02040503050406030204" pitchFamily="18" charset="0"/>
                            </a:rPr>
                          </m:ctrlPr>
                        </m:dPr>
                        <m:e>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𝐶</m:t>
                              </m:r>
                            </m:e>
                            <m:sup>
                              <m:r>
                                <a:rPr lang="en-US" altLang="zh-CN" b="0" i="1" smtClean="0">
                                  <a:latin typeface="Cambria Math" panose="02040503050406030204" pitchFamily="18" charset="0"/>
                                </a:rPr>
                                <m:t>2</m:t>
                              </m:r>
                            </m:sup>
                          </m:sSup>
                        </m:e>
                      </m:d>
                    </m:oMath>
                  </m:oMathPara>
                </a14:m>
                <a:endParaRPr lang="zh-CN" altLang="en-US" dirty="0"/>
              </a:p>
            </p:txBody>
          </p:sp>
        </mc:Choice>
        <mc:Fallback xmlns="">
          <p:sp>
            <p:nvSpPr>
              <p:cNvPr id="47" name="矩形 46">
                <a:extLst>
                  <a:ext uri="{FF2B5EF4-FFF2-40B4-BE49-F238E27FC236}">
                    <a16:creationId xmlns:a16="http://schemas.microsoft.com/office/drawing/2014/main" id="{C2A2E0D4-DB0A-407A-B3F2-38DB4905326A}"/>
                  </a:ext>
                </a:extLst>
              </p:cNvPr>
              <p:cNvSpPr>
                <a:spLocks noRot="1" noChangeAspect="1" noMove="1" noResize="1" noEditPoints="1" noAdjustHandles="1" noChangeArrowheads="1" noChangeShapeType="1" noTextEdit="1"/>
              </p:cNvSpPr>
              <p:nvPr/>
            </p:nvSpPr>
            <p:spPr>
              <a:xfrm>
                <a:off x="3444482" y="5102158"/>
                <a:ext cx="805349" cy="369332"/>
              </a:xfrm>
              <a:prstGeom prst="rect">
                <a:avLst/>
              </a:prstGeom>
              <a:blipFill>
                <a:blip r:embed="rId4"/>
                <a:stretch>
                  <a:fillRect/>
                </a:stretch>
              </a:blipFill>
            </p:spPr>
            <p:txBody>
              <a:bodyPr/>
              <a:lstStyle/>
              <a:p>
                <a:r>
                  <a:rPr lang="zh-CN" altLang="en-US">
                    <a:noFill/>
                  </a:rPr>
                  <a:t> </a:t>
                </a:r>
              </a:p>
            </p:txBody>
          </p:sp>
        </mc:Fallback>
      </mc:AlternateContent>
      <p:sp>
        <p:nvSpPr>
          <p:cNvPr id="48" name="箭头: 右 47">
            <a:extLst>
              <a:ext uri="{FF2B5EF4-FFF2-40B4-BE49-F238E27FC236}">
                <a16:creationId xmlns:a16="http://schemas.microsoft.com/office/drawing/2014/main" id="{9AC1B8E0-CA64-45CD-9C4B-DA1C9F63085F}"/>
              </a:ext>
            </a:extLst>
          </p:cNvPr>
          <p:cNvSpPr/>
          <p:nvPr/>
        </p:nvSpPr>
        <p:spPr>
          <a:xfrm>
            <a:off x="4255787" y="5163341"/>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0EFBF97C-6296-4A03-8962-0ACC8A786E8F}"/>
                  </a:ext>
                </a:extLst>
              </p:cNvPr>
              <p:cNvSpPr/>
              <p:nvPr/>
            </p:nvSpPr>
            <p:spPr>
              <a:xfrm>
                <a:off x="4930718" y="5102158"/>
                <a:ext cx="8053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𝔼</m:t>
                      </m:r>
                      <m:d>
                        <m:dPr>
                          <m:begChr m:val="["/>
                          <m:endChr m:val="]"/>
                          <m:ctrlPr>
                            <a:rPr lang="en-US" altLang="zh-CN" i="1">
                              <a:latin typeface="Cambria Math" panose="02040503050406030204" pitchFamily="18" charset="0"/>
                            </a:rPr>
                          </m:ctrlPr>
                        </m:dPr>
                        <m:e>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𝐶</m:t>
                              </m:r>
                            </m:e>
                            <m:sup>
                              <m:r>
                                <a:rPr lang="en-US" altLang="zh-CN" b="0" i="1" smtClean="0">
                                  <a:latin typeface="Cambria Math" panose="02040503050406030204" pitchFamily="18" charset="0"/>
                                </a:rPr>
                                <m:t>3</m:t>
                              </m:r>
                            </m:sup>
                          </m:sSup>
                        </m:e>
                      </m:d>
                    </m:oMath>
                  </m:oMathPara>
                </a14:m>
                <a:endParaRPr lang="zh-CN" altLang="en-US" dirty="0"/>
              </a:p>
            </p:txBody>
          </p:sp>
        </mc:Choice>
        <mc:Fallback xmlns="">
          <p:sp>
            <p:nvSpPr>
              <p:cNvPr id="49" name="矩形 48">
                <a:extLst>
                  <a:ext uri="{FF2B5EF4-FFF2-40B4-BE49-F238E27FC236}">
                    <a16:creationId xmlns:a16="http://schemas.microsoft.com/office/drawing/2014/main" id="{0EFBF97C-6296-4A03-8962-0ACC8A786E8F}"/>
                  </a:ext>
                </a:extLst>
              </p:cNvPr>
              <p:cNvSpPr>
                <a:spLocks noRot="1" noChangeAspect="1" noMove="1" noResize="1" noEditPoints="1" noAdjustHandles="1" noChangeArrowheads="1" noChangeShapeType="1" noTextEdit="1"/>
              </p:cNvSpPr>
              <p:nvPr/>
            </p:nvSpPr>
            <p:spPr>
              <a:xfrm>
                <a:off x="4930718" y="5102158"/>
                <a:ext cx="805349" cy="369332"/>
              </a:xfrm>
              <a:prstGeom prst="rect">
                <a:avLst/>
              </a:prstGeom>
              <a:blipFill>
                <a:blip r:embed="rId5"/>
                <a:stretch>
                  <a:fillRect/>
                </a:stretch>
              </a:blipFill>
            </p:spPr>
            <p:txBody>
              <a:bodyPr/>
              <a:lstStyle/>
              <a:p>
                <a:r>
                  <a:rPr lang="zh-CN" altLang="en-US">
                    <a:noFill/>
                  </a:rPr>
                  <a:t> </a:t>
                </a:r>
              </a:p>
            </p:txBody>
          </p:sp>
        </mc:Fallback>
      </mc:AlternateContent>
      <p:sp>
        <p:nvSpPr>
          <p:cNvPr id="50" name="箭头: 右 49">
            <a:extLst>
              <a:ext uri="{FF2B5EF4-FFF2-40B4-BE49-F238E27FC236}">
                <a16:creationId xmlns:a16="http://schemas.microsoft.com/office/drawing/2014/main" id="{36160B05-A7C1-48E0-8836-89BD3C47BAB7}"/>
              </a:ext>
            </a:extLst>
          </p:cNvPr>
          <p:cNvSpPr/>
          <p:nvPr/>
        </p:nvSpPr>
        <p:spPr>
          <a:xfrm>
            <a:off x="5742023" y="5163341"/>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1" name="矩形 50">
                <a:extLst>
                  <a:ext uri="{FF2B5EF4-FFF2-40B4-BE49-F238E27FC236}">
                    <a16:creationId xmlns:a16="http://schemas.microsoft.com/office/drawing/2014/main" id="{0DEBAA33-CFE7-4C5C-AE7B-0F0EEF72C9B5}"/>
                  </a:ext>
                </a:extLst>
              </p:cNvPr>
              <p:cNvSpPr/>
              <p:nvPr/>
            </p:nvSpPr>
            <p:spPr>
              <a:xfrm>
                <a:off x="6416953" y="5102158"/>
                <a:ext cx="6703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r>
                        <a:rPr lang="en-US" altLang="zh-CN" b="0" i="1" smtClean="0">
                          <a:latin typeface="Cambria Math" panose="02040503050406030204" pitchFamily="18" charset="0"/>
                        </a:rPr>
                        <m:t>⋯</m:t>
                      </m:r>
                    </m:oMath>
                  </m:oMathPara>
                </a14:m>
                <a:endParaRPr lang="zh-CN" altLang="en-US" dirty="0"/>
              </a:p>
            </p:txBody>
          </p:sp>
        </mc:Choice>
        <mc:Fallback xmlns="">
          <p:sp>
            <p:nvSpPr>
              <p:cNvPr id="51" name="矩形 50">
                <a:extLst>
                  <a:ext uri="{FF2B5EF4-FFF2-40B4-BE49-F238E27FC236}">
                    <a16:creationId xmlns:a16="http://schemas.microsoft.com/office/drawing/2014/main" id="{0DEBAA33-CFE7-4C5C-AE7B-0F0EEF72C9B5}"/>
                  </a:ext>
                </a:extLst>
              </p:cNvPr>
              <p:cNvSpPr>
                <a:spLocks noRot="1" noChangeAspect="1" noMove="1" noResize="1" noEditPoints="1" noAdjustHandles="1" noChangeArrowheads="1" noChangeShapeType="1" noTextEdit="1"/>
              </p:cNvSpPr>
              <p:nvPr/>
            </p:nvSpPr>
            <p:spPr>
              <a:xfrm>
                <a:off x="6416953" y="5102158"/>
                <a:ext cx="670376" cy="369332"/>
              </a:xfrm>
              <a:prstGeom prst="rect">
                <a:avLst/>
              </a:prstGeom>
              <a:blipFill>
                <a:blip r:embed="rId6"/>
                <a:stretch>
                  <a:fillRect/>
                </a:stretch>
              </a:blipFill>
            </p:spPr>
            <p:txBody>
              <a:bodyPr/>
              <a:lstStyle/>
              <a:p>
                <a:r>
                  <a:rPr lang="zh-CN" altLang="en-US">
                    <a:noFill/>
                  </a:rPr>
                  <a:t> </a:t>
                </a:r>
              </a:p>
            </p:txBody>
          </p:sp>
        </mc:Fallback>
      </mc:AlternateContent>
      <p:grpSp>
        <p:nvGrpSpPr>
          <p:cNvPr id="53" name="组合 52">
            <a:extLst>
              <a:ext uri="{FF2B5EF4-FFF2-40B4-BE49-F238E27FC236}">
                <a16:creationId xmlns:a16="http://schemas.microsoft.com/office/drawing/2014/main" id="{B87F51A1-0FAD-4E6E-82DA-EEA3B4D18D1C}"/>
              </a:ext>
            </a:extLst>
          </p:cNvPr>
          <p:cNvGrpSpPr/>
          <p:nvPr/>
        </p:nvGrpSpPr>
        <p:grpSpPr>
          <a:xfrm>
            <a:off x="-868143" y="-2534704"/>
            <a:ext cx="9340135" cy="10387884"/>
            <a:chOff x="-816297" y="-2745239"/>
            <a:chExt cx="9340135" cy="10387884"/>
          </a:xfrm>
        </p:grpSpPr>
        <p:grpSp>
          <p:nvGrpSpPr>
            <p:cNvPr id="54" name="组合 53">
              <a:extLst>
                <a:ext uri="{FF2B5EF4-FFF2-40B4-BE49-F238E27FC236}">
                  <a16:creationId xmlns:a16="http://schemas.microsoft.com/office/drawing/2014/main" id="{8B764A6E-9532-47D0-9F4C-06148968AD35}"/>
                </a:ext>
              </a:extLst>
            </p:cNvPr>
            <p:cNvGrpSpPr/>
            <p:nvPr/>
          </p:nvGrpSpPr>
          <p:grpSpPr>
            <a:xfrm rot="7156578">
              <a:off x="89253" y="-534362"/>
              <a:ext cx="9340135" cy="4918381"/>
              <a:chOff x="-816297" y="-7789"/>
              <a:chExt cx="9340135" cy="4918381"/>
            </a:xfrm>
          </p:grpSpPr>
          <p:sp>
            <p:nvSpPr>
              <p:cNvPr id="64" name="弧形 63">
                <a:extLst>
                  <a:ext uri="{FF2B5EF4-FFF2-40B4-BE49-F238E27FC236}">
                    <a16:creationId xmlns:a16="http://schemas.microsoft.com/office/drawing/2014/main" id="{CB914D31-83EB-4991-BE80-77D583264EFD}"/>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65" name="弧形 64">
                <a:extLst>
                  <a:ext uri="{FF2B5EF4-FFF2-40B4-BE49-F238E27FC236}">
                    <a16:creationId xmlns:a16="http://schemas.microsoft.com/office/drawing/2014/main" id="{04BB7193-72D8-476B-98CA-074073460A67}"/>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55" name="组合 54">
              <a:extLst>
                <a:ext uri="{FF2B5EF4-FFF2-40B4-BE49-F238E27FC236}">
                  <a16:creationId xmlns:a16="http://schemas.microsoft.com/office/drawing/2014/main" id="{F75ED8C6-BC71-4933-A5E1-206BC28A19FD}"/>
                </a:ext>
              </a:extLst>
            </p:cNvPr>
            <p:cNvGrpSpPr/>
            <p:nvPr/>
          </p:nvGrpSpPr>
          <p:grpSpPr>
            <a:xfrm rot="3416954">
              <a:off x="78616" y="513387"/>
              <a:ext cx="9340135" cy="4918381"/>
              <a:chOff x="-816297" y="-7789"/>
              <a:chExt cx="9340135" cy="4918381"/>
            </a:xfrm>
          </p:grpSpPr>
          <p:sp>
            <p:nvSpPr>
              <p:cNvPr id="62" name="弧形 61">
                <a:extLst>
                  <a:ext uri="{FF2B5EF4-FFF2-40B4-BE49-F238E27FC236}">
                    <a16:creationId xmlns:a16="http://schemas.microsoft.com/office/drawing/2014/main" id="{3002C897-4762-4E7C-A0AF-254A09ECE2A7}"/>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63" name="弧形 62">
                <a:extLst>
                  <a:ext uri="{FF2B5EF4-FFF2-40B4-BE49-F238E27FC236}">
                    <a16:creationId xmlns:a16="http://schemas.microsoft.com/office/drawing/2014/main" id="{006EA682-F6E1-479F-88D0-4574EC96BF62}"/>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56" name="组合 55">
              <a:extLst>
                <a:ext uri="{FF2B5EF4-FFF2-40B4-BE49-F238E27FC236}">
                  <a16:creationId xmlns:a16="http://schemas.microsoft.com/office/drawing/2014/main" id="{BF56DB87-B4D6-419D-8A35-C7077E7622FE}"/>
                </a:ext>
              </a:extLst>
            </p:cNvPr>
            <p:cNvGrpSpPr/>
            <p:nvPr/>
          </p:nvGrpSpPr>
          <p:grpSpPr>
            <a:xfrm>
              <a:off x="-816297" y="-7789"/>
              <a:ext cx="9340135" cy="4918381"/>
              <a:chOff x="-816297" y="-7789"/>
              <a:chExt cx="9340135" cy="4918381"/>
            </a:xfrm>
          </p:grpSpPr>
          <p:sp>
            <p:nvSpPr>
              <p:cNvPr id="60" name="弧形 59">
                <a:extLst>
                  <a:ext uri="{FF2B5EF4-FFF2-40B4-BE49-F238E27FC236}">
                    <a16:creationId xmlns:a16="http://schemas.microsoft.com/office/drawing/2014/main" id="{67930D98-9BB3-4F78-904B-EB9F23CFEC29}"/>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61" name="弧形 60">
                <a:extLst>
                  <a:ext uri="{FF2B5EF4-FFF2-40B4-BE49-F238E27FC236}">
                    <a16:creationId xmlns:a16="http://schemas.microsoft.com/office/drawing/2014/main" id="{AD519773-E82C-49E1-8BD2-EDF1628336F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18FBA025-C150-4B8D-935C-401EB69B337B}"/>
                    </a:ext>
                  </a:extLst>
                </p:cNvPr>
                <p:cNvSpPr txBox="1"/>
                <p:nvPr/>
              </p:nvSpPr>
              <p:spPr>
                <a:xfrm>
                  <a:off x="3732728" y="2232192"/>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21" name="文本框 20">
                  <a:extLst>
                    <a:ext uri="{FF2B5EF4-FFF2-40B4-BE49-F238E27FC236}">
                      <a16:creationId xmlns:a16="http://schemas.microsoft.com/office/drawing/2014/main" id="{0902C5F4-A584-4328-9510-8376E63E83E6}"/>
                    </a:ext>
                  </a:extLst>
                </p:cNvPr>
                <p:cNvSpPr txBox="1">
                  <a:spLocks noRot="1" noChangeAspect="1" noMove="1" noResize="1" noEditPoints="1" noAdjustHandles="1" noChangeArrowheads="1" noChangeShapeType="1" noTextEdit="1"/>
                </p:cNvSpPr>
                <p:nvPr/>
              </p:nvSpPr>
              <p:spPr>
                <a:xfrm>
                  <a:off x="3732728" y="2232192"/>
                  <a:ext cx="245516" cy="369332"/>
                </a:xfrm>
                <a:prstGeom prst="rect">
                  <a:avLst/>
                </a:prstGeom>
                <a:blipFill>
                  <a:blip r:embed="rId7"/>
                  <a:stretch>
                    <a:fillRect l="-27500" r="-275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E06A65F2-0115-4E89-9796-C5542D8176EE}"/>
                    </a:ext>
                  </a:extLst>
                </p:cNvPr>
                <p:cNvSpPr txBox="1"/>
                <p:nvPr/>
              </p:nvSpPr>
              <p:spPr>
                <a:xfrm>
                  <a:off x="4669122" y="2727001"/>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3" name="文本框 32">
                  <a:extLst>
                    <a:ext uri="{FF2B5EF4-FFF2-40B4-BE49-F238E27FC236}">
                      <a16:creationId xmlns:a16="http://schemas.microsoft.com/office/drawing/2014/main" id="{F4B20B8D-5CCB-4BAE-BF37-F1CA4551F35B}"/>
                    </a:ext>
                  </a:extLst>
                </p:cNvPr>
                <p:cNvSpPr txBox="1">
                  <a:spLocks noRot="1" noChangeAspect="1" noMove="1" noResize="1" noEditPoints="1" noAdjustHandles="1" noChangeArrowheads="1" noChangeShapeType="1" noTextEdit="1"/>
                </p:cNvSpPr>
                <p:nvPr/>
              </p:nvSpPr>
              <p:spPr>
                <a:xfrm>
                  <a:off x="4669122" y="2727001"/>
                  <a:ext cx="245516" cy="369332"/>
                </a:xfrm>
                <a:prstGeom prst="rect">
                  <a:avLst/>
                </a:prstGeom>
                <a:blipFill>
                  <a:blip r:embed="rId8"/>
                  <a:stretch>
                    <a:fillRect l="-30000" r="-25000"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2A7BD329-E2FE-4371-B446-4FBCA0B8C1EC}"/>
                    </a:ext>
                  </a:extLst>
                </p:cNvPr>
                <p:cNvSpPr txBox="1"/>
                <p:nvPr/>
              </p:nvSpPr>
              <p:spPr>
                <a:xfrm>
                  <a:off x="4638419" y="1681720"/>
                  <a:ext cx="2455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𝜇</m:t>
                        </m:r>
                      </m:oMath>
                    </m:oMathPara>
                  </a14:m>
                  <a:endParaRPr lang="zh-CN" altLang="en-US" sz="2400" dirty="0"/>
                </a:p>
              </p:txBody>
            </p:sp>
          </mc:Choice>
          <mc:Fallback xmlns="">
            <p:sp>
              <p:nvSpPr>
                <p:cNvPr id="35" name="文本框 34">
                  <a:extLst>
                    <a:ext uri="{FF2B5EF4-FFF2-40B4-BE49-F238E27FC236}">
                      <a16:creationId xmlns:a16="http://schemas.microsoft.com/office/drawing/2014/main" id="{691C3FEE-C9FD-4219-B7F9-C38BD144C803}"/>
                    </a:ext>
                  </a:extLst>
                </p:cNvPr>
                <p:cNvSpPr txBox="1">
                  <a:spLocks noRot="1" noChangeAspect="1" noMove="1" noResize="1" noEditPoints="1" noAdjustHandles="1" noChangeArrowheads="1" noChangeShapeType="1" noTextEdit="1"/>
                </p:cNvSpPr>
                <p:nvPr/>
              </p:nvSpPr>
              <p:spPr>
                <a:xfrm>
                  <a:off x="4638419" y="1681720"/>
                  <a:ext cx="245516" cy="369332"/>
                </a:xfrm>
                <a:prstGeom prst="rect">
                  <a:avLst/>
                </a:prstGeom>
                <a:blipFill>
                  <a:blip r:embed="rId9"/>
                  <a:stretch>
                    <a:fillRect l="-30000" r="-25000" b="-22951"/>
                  </a:stretch>
                </a:blipFill>
              </p:spPr>
              <p:txBody>
                <a:bodyPr/>
                <a:lstStyle/>
                <a:p>
                  <a:r>
                    <a:rPr lang="zh-CN" altLang="en-US">
                      <a:noFill/>
                    </a:rPr>
                    <a:t> </a:t>
                  </a:r>
                </a:p>
              </p:txBody>
            </p:sp>
          </mc:Fallback>
        </mc:AlternateContent>
      </p:grpSp>
      <mc:AlternateContent xmlns:mc="http://schemas.openxmlformats.org/markup-compatibility/2006" xmlns:am3d="http://schemas.microsoft.com/office/drawing/2017/model3d">
        <mc:Choice Requires="am3d">
          <p:graphicFrame>
            <p:nvGraphicFramePr>
              <p:cNvPr id="66" name="3D 模型 65">
                <a:extLst>
                  <a:ext uri="{FF2B5EF4-FFF2-40B4-BE49-F238E27FC236}">
                    <a16:creationId xmlns:a16="http://schemas.microsoft.com/office/drawing/2014/main" id="{DEFB54CC-8293-4A2F-B2AF-855218D8E665}"/>
                  </a:ext>
                </a:extLst>
              </p:cNvPr>
              <p:cNvGraphicFramePr>
                <a:graphicFrameLocks noChangeAspect="1"/>
              </p:cNvGraphicFramePr>
              <p:nvPr>
                <p:extLst>
                  <p:ext uri="{D42A27DB-BD31-4B8C-83A1-F6EECF244321}">
                    <p14:modId xmlns:p14="http://schemas.microsoft.com/office/powerpoint/2010/main" val="625490271"/>
                  </p:ext>
                </p:extLst>
              </p:nvPr>
            </p:nvGraphicFramePr>
            <p:xfrm>
              <a:off x="3505621" y="1328162"/>
              <a:ext cx="596037" cy="597616"/>
            </p:xfrm>
            <a:graphic>
              <a:graphicData uri="http://schemas.microsoft.com/office/drawing/2017/model3d">
                <am3d:model3d r:embed="rId10">
                  <am3d:spPr>
                    <a:xfrm>
                      <a:off x="0" y="0"/>
                      <a:ext cx="596037" cy="597616"/>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11"/>
                  </am3d:raster>
                  <am3d:objViewport viewportSz="8284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6" name="3D 模型 65">
                <a:extLst>
                  <a:ext uri="{FF2B5EF4-FFF2-40B4-BE49-F238E27FC236}">
                    <a16:creationId xmlns:a16="http://schemas.microsoft.com/office/drawing/2014/main" id="{DEFB54CC-8293-4A2F-B2AF-855218D8E665}"/>
                  </a:ext>
                </a:extLst>
              </p:cNvPr>
              <p:cNvPicPr>
                <a:picLocks noGrp="1" noRot="1" noChangeAspect="1" noMove="1" noResize="1" noEditPoints="1" noAdjustHandles="1" noChangeArrowheads="1" noChangeShapeType="1" noCrop="1"/>
              </p:cNvPicPr>
              <p:nvPr/>
            </p:nvPicPr>
            <p:blipFill>
              <a:blip r:embed="rId12"/>
              <a:stretch>
                <a:fillRect/>
              </a:stretch>
            </p:blipFill>
            <p:spPr>
              <a:xfrm>
                <a:off x="3505621" y="1328162"/>
                <a:ext cx="596037" cy="597616"/>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67" name="3D 模型 66">
                <a:extLst>
                  <a:ext uri="{FF2B5EF4-FFF2-40B4-BE49-F238E27FC236}">
                    <a16:creationId xmlns:a16="http://schemas.microsoft.com/office/drawing/2014/main" id="{ED39E8D2-F8D5-4BCF-B53A-24EEAAEDEB86}"/>
                  </a:ext>
                </a:extLst>
              </p:cNvPr>
              <p:cNvGraphicFramePr>
                <a:graphicFrameLocks noChangeAspect="1"/>
              </p:cNvGraphicFramePr>
              <p:nvPr/>
            </p:nvGraphicFramePr>
            <p:xfrm>
              <a:off x="5298911" y="2337691"/>
              <a:ext cx="596035" cy="597614"/>
            </p:xfrm>
            <a:graphic>
              <a:graphicData uri="http://schemas.microsoft.com/office/drawing/2017/model3d">
                <am3d:model3d r:embed="rId10">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13"/>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7" name="3D 模型 66">
                <a:extLst>
                  <a:ext uri="{FF2B5EF4-FFF2-40B4-BE49-F238E27FC236}">
                    <a16:creationId xmlns:a16="http://schemas.microsoft.com/office/drawing/2014/main" id="{ED39E8D2-F8D5-4BCF-B53A-24EEAAEDEB86}"/>
                  </a:ext>
                </a:extLst>
              </p:cNvPr>
              <p:cNvPicPr>
                <a:picLocks noGrp="1" noRot="1" noChangeAspect="1" noMove="1" noResize="1" noEditPoints="1" noAdjustHandles="1" noChangeArrowheads="1" noChangeShapeType="1" noCrop="1"/>
              </p:cNvPicPr>
              <p:nvPr/>
            </p:nvPicPr>
            <p:blipFill>
              <a:blip r:embed="rId14"/>
              <a:stretch>
                <a:fillRect/>
              </a:stretch>
            </p:blipFill>
            <p:spPr>
              <a:xfrm>
                <a:off x="5298911" y="2337691"/>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68" name="3D 模型 67">
                <a:extLst>
                  <a:ext uri="{FF2B5EF4-FFF2-40B4-BE49-F238E27FC236}">
                    <a16:creationId xmlns:a16="http://schemas.microsoft.com/office/drawing/2014/main" id="{FDED9786-5871-4FB6-8DD9-F9CB81E61189}"/>
                  </a:ext>
                </a:extLst>
              </p:cNvPr>
              <p:cNvGraphicFramePr>
                <a:graphicFrameLocks noChangeAspect="1"/>
              </p:cNvGraphicFramePr>
              <p:nvPr/>
            </p:nvGraphicFramePr>
            <p:xfrm>
              <a:off x="3505623" y="3377854"/>
              <a:ext cx="596035" cy="597614"/>
            </p:xfrm>
            <a:graphic>
              <a:graphicData uri="http://schemas.microsoft.com/office/drawing/2017/model3d">
                <am3d:model3d r:embed="rId10">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14"/>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8" name="3D 模型 67">
                <a:extLst>
                  <a:ext uri="{FF2B5EF4-FFF2-40B4-BE49-F238E27FC236}">
                    <a16:creationId xmlns:a16="http://schemas.microsoft.com/office/drawing/2014/main" id="{FDED9786-5871-4FB6-8DD9-F9CB81E61189}"/>
                  </a:ext>
                </a:extLst>
              </p:cNvPr>
              <p:cNvPicPr>
                <a:picLocks noGrp="1" noRot="1" noChangeAspect="1" noMove="1" noResize="1" noEditPoints="1" noAdjustHandles="1" noChangeArrowheads="1" noChangeShapeType="1" noCrop="1"/>
              </p:cNvPicPr>
              <p:nvPr/>
            </p:nvPicPr>
            <p:blipFill>
              <a:blip r:embed="rId14"/>
              <a:stretch>
                <a:fillRect/>
              </a:stretch>
            </p:blipFill>
            <p:spPr>
              <a:xfrm>
                <a:off x="3505623" y="3377854"/>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69" name="文本框 68">
                <a:extLst>
                  <a:ext uri="{FF2B5EF4-FFF2-40B4-BE49-F238E27FC236}">
                    <a16:creationId xmlns:a16="http://schemas.microsoft.com/office/drawing/2014/main" id="{5D560D91-DE5B-40F4-B1FD-817C1DA68222}"/>
                  </a:ext>
                </a:extLst>
              </p:cNvPr>
              <p:cNvSpPr txBox="1"/>
              <p:nvPr/>
            </p:nvSpPr>
            <p:spPr>
              <a:xfrm>
                <a:off x="3675171" y="1439566"/>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69" name="文本框 68">
                <a:extLst>
                  <a:ext uri="{FF2B5EF4-FFF2-40B4-BE49-F238E27FC236}">
                    <a16:creationId xmlns:a16="http://schemas.microsoft.com/office/drawing/2014/main" id="{5D560D91-DE5B-40F4-B1FD-817C1DA68222}"/>
                  </a:ext>
                </a:extLst>
              </p:cNvPr>
              <p:cNvSpPr txBox="1">
                <a:spLocks noRot="1" noChangeAspect="1" noMove="1" noResize="1" noEditPoints="1" noAdjustHandles="1" noChangeArrowheads="1" noChangeShapeType="1" noTextEdit="1"/>
              </p:cNvSpPr>
              <p:nvPr/>
            </p:nvSpPr>
            <p:spPr>
              <a:xfrm>
                <a:off x="3675171" y="1439566"/>
                <a:ext cx="238848" cy="369332"/>
              </a:xfrm>
              <a:prstGeom prst="rect">
                <a:avLst/>
              </a:prstGeom>
              <a:blipFill>
                <a:blip r:embed="rId15"/>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0" name="文本框 69">
                <a:extLst>
                  <a:ext uri="{FF2B5EF4-FFF2-40B4-BE49-F238E27FC236}">
                    <a16:creationId xmlns:a16="http://schemas.microsoft.com/office/drawing/2014/main" id="{3E12D2A3-3DAC-4381-BE67-9DF083ACBD7D}"/>
                  </a:ext>
                </a:extLst>
              </p:cNvPr>
              <p:cNvSpPr txBox="1"/>
              <p:nvPr/>
            </p:nvSpPr>
            <p:spPr>
              <a:xfrm>
                <a:off x="3675171" y="3491995"/>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70" name="文本框 69">
                <a:extLst>
                  <a:ext uri="{FF2B5EF4-FFF2-40B4-BE49-F238E27FC236}">
                    <a16:creationId xmlns:a16="http://schemas.microsoft.com/office/drawing/2014/main" id="{3E12D2A3-3DAC-4381-BE67-9DF083ACBD7D}"/>
                  </a:ext>
                </a:extLst>
              </p:cNvPr>
              <p:cNvSpPr txBox="1">
                <a:spLocks noRot="1" noChangeAspect="1" noMove="1" noResize="1" noEditPoints="1" noAdjustHandles="1" noChangeArrowheads="1" noChangeShapeType="1" noTextEdit="1"/>
              </p:cNvSpPr>
              <p:nvPr/>
            </p:nvSpPr>
            <p:spPr>
              <a:xfrm>
                <a:off x="3675171" y="3491995"/>
                <a:ext cx="238848" cy="369332"/>
              </a:xfrm>
              <a:prstGeom prst="rect">
                <a:avLst/>
              </a:prstGeom>
              <a:blipFill>
                <a:blip r:embed="rId16"/>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1" name="文本框 70">
                <a:extLst>
                  <a:ext uri="{FF2B5EF4-FFF2-40B4-BE49-F238E27FC236}">
                    <a16:creationId xmlns:a16="http://schemas.microsoft.com/office/drawing/2014/main" id="{9649D9A7-7062-48DD-B0D3-0A9F1154D514}"/>
                  </a:ext>
                </a:extLst>
              </p:cNvPr>
              <p:cNvSpPr txBox="1"/>
              <p:nvPr/>
            </p:nvSpPr>
            <p:spPr>
              <a:xfrm>
                <a:off x="5482746" y="2449093"/>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71" name="文本框 70">
                <a:extLst>
                  <a:ext uri="{FF2B5EF4-FFF2-40B4-BE49-F238E27FC236}">
                    <a16:creationId xmlns:a16="http://schemas.microsoft.com/office/drawing/2014/main" id="{9649D9A7-7062-48DD-B0D3-0A9F1154D514}"/>
                  </a:ext>
                </a:extLst>
              </p:cNvPr>
              <p:cNvSpPr txBox="1">
                <a:spLocks noRot="1" noChangeAspect="1" noMove="1" noResize="1" noEditPoints="1" noAdjustHandles="1" noChangeArrowheads="1" noChangeShapeType="1" noTextEdit="1"/>
              </p:cNvSpPr>
              <p:nvPr/>
            </p:nvSpPr>
            <p:spPr>
              <a:xfrm>
                <a:off x="5482746" y="2449093"/>
                <a:ext cx="238848" cy="369332"/>
              </a:xfrm>
              <a:prstGeom prst="rect">
                <a:avLst/>
              </a:prstGeom>
              <a:blipFill>
                <a:blip r:embed="rId17"/>
                <a:stretch>
                  <a:fillRect l="-27500" r="-30000" b="-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13814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19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p:txBody>
          <a:bodyPr/>
          <a:lstStyle/>
          <a:p>
            <a:r>
              <a:rPr lang="en-US" altLang="zh-CN" dirty="0"/>
              <a:t>Replica-Mean-Field Limit</a:t>
            </a:r>
            <a:endParaRPr lang="zh-CN" altLang="en-US" dirty="0"/>
          </a:p>
        </p:txBody>
      </p:sp>
      <mc:AlternateContent xmlns:mc="http://schemas.openxmlformats.org/markup-compatibility/2006" xmlns:am3d="http://schemas.microsoft.com/office/drawing/2017/model3d">
        <mc:Choice Requires="am3d">
          <p:graphicFrame>
            <p:nvGraphicFramePr>
              <p:cNvPr id="4" name="3D 模型 3">
                <a:extLst>
                  <a:ext uri="{FF2B5EF4-FFF2-40B4-BE49-F238E27FC236}">
                    <a16:creationId xmlns:a16="http://schemas.microsoft.com/office/drawing/2014/main" id="{D0DE4B67-CF1E-4883-9698-60D0141D127A}"/>
                  </a:ext>
                </a:extLst>
              </p:cNvPr>
              <p:cNvGraphicFramePr>
                <a:graphicFrameLocks noChangeAspect="1"/>
              </p:cNvGraphicFramePr>
              <p:nvPr>
                <p:extLst>
                  <p:ext uri="{D42A27DB-BD31-4B8C-83A1-F6EECF244321}">
                    <p14:modId xmlns:p14="http://schemas.microsoft.com/office/powerpoint/2010/main" val="3918056079"/>
                  </p:ext>
                </p:extLst>
              </p:nvPr>
            </p:nvGraphicFramePr>
            <p:xfrm>
              <a:off x="3207580" y="1416060"/>
              <a:ext cx="3591127" cy="1024295"/>
            </p:xfrm>
            <a:graphic>
              <a:graphicData uri="http://schemas.microsoft.com/office/drawing/2017/model3d">
                <am3d:model3d r:embed="rId3">
                  <am3d:spPr>
                    <a:xfrm>
                      <a:off x="0" y="0"/>
                      <a:ext cx="3591127" cy="1024295"/>
                    </a:xfrm>
                    <a:prstGeom prst="rect">
                      <a:avLst/>
                    </a:prstGeom>
                    <a:effectLst>
                      <a:outerShdw blurRad="63500" sx="102000" sy="102000" algn="ctr" rotWithShape="0">
                        <a:schemeClr val="accent4">
                          <a:lumMod val="20000"/>
                          <a:lumOff val="80000"/>
                          <a:alpha val="40000"/>
                        </a:schemeClr>
                      </a:outerShdw>
                    </a:effectLst>
                  </am3d:spPr>
                  <am3d:camera>
                    <am3d:pos x="0" y="0" z="55804367"/>
                    <am3d:up dx="0" dy="36000000" dz="0"/>
                    <am3d:lookAt x="0" y="0" z="0"/>
                    <am3d:perspective fov="2700000"/>
                  </am3d:camera>
                  <am3d:trans>
                    <am3d:meterPerModelUnit n="2123295332" d="1000000"/>
                    <am3d:preTrans dx="-716204" dy="-5481506" dz="-16547894"/>
                    <am3d:scale>
                      <am3d:sx n="1000000" d="1000000"/>
                      <am3d:sy n="1000000" d="1000000"/>
                      <am3d:sz n="1000000" d="1000000"/>
                    </am3d:scale>
                    <am3d:rot ax="1200000"/>
                    <am3d:postTrans dx="0" dy="0" dz="0"/>
                  </am3d:trans>
                  <am3d:raster rName="Office3DRenderer" rVer="16.0.8326">
                    <am3d:blip r:embed="rId4"/>
                  </am3d:raster>
                  <am3d:objViewport viewportSz="37590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模型 3">
                <a:extLst>
                  <a:ext uri="{FF2B5EF4-FFF2-40B4-BE49-F238E27FC236}">
                    <a16:creationId xmlns:a16="http://schemas.microsoft.com/office/drawing/2014/main" id="{D0DE4B67-CF1E-4883-9698-60D0141D127A}"/>
                  </a:ext>
                </a:extLst>
              </p:cNvPr>
              <p:cNvPicPr>
                <a:picLocks noGrp="1" noRot="1" noChangeAspect="1" noMove="1" noResize="1" noEditPoints="1" noAdjustHandles="1" noChangeArrowheads="1" noChangeShapeType="1" noCrop="1"/>
              </p:cNvPicPr>
              <p:nvPr/>
            </p:nvPicPr>
            <p:blipFill>
              <a:blip r:embed="rId5"/>
              <a:stretch>
                <a:fillRect/>
              </a:stretch>
            </p:blipFill>
            <p:spPr>
              <a:xfrm>
                <a:off x="3207580" y="1416060"/>
                <a:ext cx="3591127" cy="1024295"/>
              </a:xfrm>
              <a:prstGeom prst="rect">
                <a:avLst/>
              </a:prstGeom>
              <a:effectLst>
                <a:outerShdw blurRad="63500" sx="102000" sy="102000" algn="ctr" rotWithShape="0">
                  <a:schemeClr val="accent4">
                    <a:lumMod val="20000"/>
                    <a:lumOff val="80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7" name="3D 模型 16">
                <a:extLst>
                  <a:ext uri="{FF2B5EF4-FFF2-40B4-BE49-F238E27FC236}">
                    <a16:creationId xmlns:a16="http://schemas.microsoft.com/office/drawing/2014/main" id="{010DBA85-DD02-45B7-BFD7-DAAD732767F0}"/>
                  </a:ext>
                </a:extLst>
              </p:cNvPr>
              <p:cNvGraphicFramePr>
                <a:graphicFrameLocks noChangeAspect="1"/>
              </p:cNvGraphicFramePr>
              <p:nvPr>
                <p:extLst>
                  <p:ext uri="{D42A27DB-BD31-4B8C-83A1-F6EECF244321}">
                    <p14:modId xmlns:p14="http://schemas.microsoft.com/office/powerpoint/2010/main" val="1920237008"/>
                  </p:ext>
                </p:extLst>
              </p:nvPr>
            </p:nvGraphicFramePr>
            <p:xfrm>
              <a:off x="4066612" y="2145504"/>
              <a:ext cx="589559" cy="203775"/>
            </p:xfrm>
            <a:graphic>
              <a:graphicData uri="http://schemas.microsoft.com/office/drawing/2017/model3d">
                <am3d:model3d r:embed="rId6">
                  <am3d:spPr>
                    <a:xfrm>
                      <a:off x="0" y="0"/>
                      <a:ext cx="589559" cy="203775"/>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7"/>
                  </am3d:raster>
                  <am3d:objViewport viewportSz="7655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7" name="3D 模型 16">
                <a:extLst>
                  <a:ext uri="{FF2B5EF4-FFF2-40B4-BE49-F238E27FC236}">
                    <a16:creationId xmlns:a16="http://schemas.microsoft.com/office/drawing/2014/main" id="{010DBA85-DD02-45B7-BFD7-DAAD732767F0}"/>
                  </a:ext>
                </a:extLst>
              </p:cNvPr>
              <p:cNvPicPr>
                <a:picLocks noGrp="1" noRot="1" noChangeAspect="1" noMove="1" noResize="1" noEditPoints="1" noAdjustHandles="1" noChangeArrowheads="1" noChangeShapeType="1" noCrop="1"/>
              </p:cNvPicPr>
              <p:nvPr/>
            </p:nvPicPr>
            <p:blipFill>
              <a:blip r:embed="rId8"/>
              <a:stretch>
                <a:fillRect/>
              </a:stretch>
            </p:blipFill>
            <p:spPr>
              <a:xfrm>
                <a:off x="4066612" y="2145504"/>
                <a:ext cx="589559" cy="203775"/>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m3d="http://schemas.microsoft.com/office/drawing/2017/model3d">
        <mc:Choice Requires="am3d">
          <p:graphicFrame>
            <p:nvGraphicFramePr>
              <p:cNvPr id="18" name="3D 模型 17">
                <a:extLst>
                  <a:ext uri="{FF2B5EF4-FFF2-40B4-BE49-F238E27FC236}">
                    <a16:creationId xmlns:a16="http://schemas.microsoft.com/office/drawing/2014/main" id="{DCC2A54B-9BB3-4BEB-AB8F-054FC8E69FC0}"/>
                  </a:ext>
                </a:extLst>
              </p:cNvPr>
              <p:cNvGraphicFramePr>
                <a:graphicFrameLocks noChangeAspect="1"/>
              </p:cNvGraphicFramePr>
              <p:nvPr>
                <p:extLst>
                  <p:ext uri="{D42A27DB-BD31-4B8C-83A1-F6EECF244321}">
                    <p14:modId xmlns:p14="http://schemas.microsoft.com/office/powerpoint/2010/main" val="584128857"/>
                  </p:ext>
                </p:extLst>
              </p:nvPr>
            </p:nvGraphicFramePr>
            <p:xfrm>
              <a:off x="4258806" y="1546194"/>
              <a:ext cx="576520" cy="203775"/>
            </p:xfrm>
            <a:graphic>
              <a:graphicData uri="http://schemas.microsoft.com/office/drawing/2017/model3d">
                <am3d:model3d r:embed="rId6">
                  <am3d:spPr>
                    <a:xfrm>
                      <a:off x="0" y="0"/>
                      <a:ext cx="576520" cy="203775"/>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9"/>
                  </am3d:raster>
                  <am3d:objViewport viewportSz="7655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8" name="3D 模型 17">
                <a:extLst>
                  <a:ext uri="{FF2B5EF4-FFF2-40B4-BE49-F238E27FC236}">
                    <a16:creationId xmlns:a16="http://schemas.microsoft.com/office/drawing/2014/main" id="{DCC2A54B-9BB3-4BEB-AB8F-054FC8E69FC0}"/>
                  </a:ext>
                </a:extLst>
              </p:cNvPr>
              <p:cNvPicPr>
                <a:picLocks noGrp="1" noRot="1" noChangeAspect="1" noMove="1" noResize="1" noEditPoints="1" noAdjustHandles="1" noChangeArrowheads="1" noChangeShapeType="1" noCrop="1"/>
              </p:cNvPicPr>
              <p:nvPr/>
            </p:nvPicPr>
            <p:blipFill>
              <a:blip r:embed="rId10"/>
              <a:stretch>
                <a:fillRect/>
              </a:stretch>
            </p:blipFill>
            <p:spPr>
              <a:xfrm>
                <a:off x="4258806" y="1546194"/>
                <a:ext cx="576520" cy="203775"/>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m3d="http://schemas.microsoft.com/office/drawing/2017/model3d">
        <mc:Choice Requires="am3d">
          <p:graphicFrame>
            <p:nvGraphicFramePr>
              <p:cNvPr id="19" name="3D 模型 18">
                <a:extLst>
                  <a:ext uri="{FF2B5EF4-FFF2-40B4-BE49-F238E27FC236}">
                    <a16:creationId xmlns:a16="http://schemas.microsoft.com/office/drawing/2014/main" id="{9F83D5C6-289A-4633-B9BD-40C0F591C8AF}"/>
                  </a:ext>
                </a:extLst>
              </p:cNvPr>
              <p:cNvGraphicFramePr>
                <a:graphicFrameLocks noChangeAspect="1"/>
              </p:cNvGraphicFramePr>
              <p:nvPr>
                <p:extLst>
                  <p:ext uri="{D42A27DB-BD31-4B8C-83A1-F6EECF244321}">
                    <p14:modId xmlns:p14="http://schemas.microsoft.com/office/powerpoint/2010/main" val="206003035"/>
                  </p:ext>
                </p:extLst>
              </p:nvPr>
            </p:nvGraphicFramePr>
            <p:xfrm>
              <a:off x="5558784" y="1826613"/>
              <a:ext cx="589557" cy="203774"/>
            </p:xfrm>
            <a:graphic>
              <a:graphicData uri="http://schemas.microsoft.com/office/drawing/2017/model3d">
                <am3d:model3d r:embed="rId6">
                  <am3d:spPr>
                    <a:xfrm>
                      <a:off x="0" y="0"/>
                      <a:ext cx="589557" cy="203774"/>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8"/>
                  </am3d:raster>
                  <am3d:objViewport viewportSz="7655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9" name="3D 模型 18">
                <a:extLst>
                  <a:ext uri="{FF2B5EF4-FFF2-40B4-BE49-F238E27FC236}">
                    <a16:creationId xmlns:a16="http://schemas.microsoft.com/office/drawing/2014/main" id="{9F83D5C6-289A-4633-B9BD-40C0F591C8AF}"/>
                  </a:ext>
                </a:extLst>
              </p:cNvPr>
              <p:cNvPicPr>
                <a:picLocks noGrp="1" noRot="1" noChangeAspect="1" noMove="1" noResize="1" noEditPoints="1" noAdjustHandles="1" noChangeArrowheads="1" noChangeShapeType="1" noCrop="1"/>
              </p:cNvPicPr>
              <p:nvPr/>
            </p:nvPicPr>
            <p:blipFill>
              <a:blip r:embed="rId8"/>
              <a:stretch>
                <a:fillRect/>
              </a:stretch>
            </p:blipFill>
            <p:spPr>
              <a:xfrm>
                <a:off x="5558784" y="1826613"/>
                <a:ext cx="589557" cy="203774"/>
              </a:xfrm>
              <a:prstGeom prst="rect">
                <a:avLst/>
              </a:prstGeom>
              <a:effectLst>
                <a:outerShdw blurRad="63500" sx="102000" sy="102000" algn="ctr" rotWithShape="0">
                  <a:schemeClr val="accent5">
                    <a:lumMod val="75000"/>
                    <a:alpha val="28000"/>
                  </a:schemeClr>
                </a:outerShdw>
              </a:effectLst>
            </p:spPr>
          </p:pic>
        </mc:Fallback>
      </mc:AlternateContent>
      <p:grpSp>
        <p:nvGrpSpPr>
          <p:cNvPr id="43" name="组合 42">
            <a:extLst>
              <a:ext uri="{FF2B5EF4-FFF2-40B4-BE49-F238E27FC236}">
                <a16:creationId xmlns:a16="http://schemas.microsoft.com/office/drawing/2014/main" id="{D38667E4-F8AC-459D-8FC9-DE6CFB0FA4B0}"/>
              </a:ext>
            </a:extLst>
          </p:cNvPr>
          <p:cNvGrpSpPr/>
          <p:nvPr/>
        </p:nvGrpSpPr>
        <p:grpSpPr>
          <a:xfrm>
            <a:off x="4960070" y="5478092"/>
            <a:ext cx="72000" cy="376800"/>
            <a:chOff x="7592291" y="4124249"/>
            <a:chExt cx="72000" cy="376800"/>
          </a:xfrm>
        </p:grpSpPr>
        <p:sp>
          <p:nvSpPr>
            <p:cNvPr id="40" name="椭圆 39">
              <a:extLst>
                <a:ext uri="{FF2B5EF4-FFF2-40B4-BE49-F238E27FC236}">
                  <a16:creationId xmlns:a16="http://schemas.microsoft.com/office/drawing/2014/main" id="{8458A615-DDB4-40A4-912B-66BAF732809F}"/>
                </a:ext>
              </a:extLst>
            </p:cNvPr>
            <p:cNvSpPr>
              <a:spLocks noChangeAspect="1"/>
            </p:cNvSpPr>
            <p:nvPr/>
          </p:nvSpPr>
          <p:spPr>
            <a:xfrm>
              <a:off x="7592291" y="4124249"/>
              <a:ext cx="72000" cy="720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17758A0D-3651-4C2A-BB6D-5ADB654E179E}"/>
                </a:ext>
              </a:extLst>
            </p:cNvPr>
            <p:cNvSpPr>
              <a:spLocks noChangeAspect="1"/>
            </p:cNvSpPr>
            <p:nvPr/>
          </p:nvSpPr>
          <p:spPr>
            <a:xfrm>
              <a:off x="7592291" y="4276649"/>
              <a:ext cx="72000" cy="72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DC2B31EC-C338-4266-949B-E92FBE267417}"/>
                </a:ext>
              </a:extLst>
            </p:cNvPr>
            <p:cNvSpPr>
              <a:spLocks noChangeAspect="1"/>
            </p:cNvSpPr>
            <p:nvPr/>
          </p:nvSpPr>
          <p:spPr>
            <a:xfrm>
              <a:off x="7592291" y="4429049"/>
              <a:ext cx="72000" cy="720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2511A62D-0797-4EA3-8E60-9B97CC8BB6C4}"/>
              </a:ext>
            </a:extLst>
          </p:cNvPr>
          <p:cNvGrpSpPr/>
          <p:nvPr/>
        </p:nvGrpSpPr>
        <p:grpSpPr>
          <a:xfrm>
            <a:off x="1523204" y="2204936"/>
            <a:ext cx="1344194" cy="3047986"/>
            <a:chOff x="1108370" y="2400056"/>
            <a:chExt cx="1344194" cy="3047986"/>
          </a:xfrm>
        </p:grpSpPr>
        <p:sp>
          <p:nvSpPr>
            <p:cNvPr id="30" name="TextBox 5">
              <a:extLst>
                <a:ext uri="{FF2B5EF4-FFF2-40B4-BE49-F238E27FC236}">
                  <a16:creationId xmlns:a16="http://schemas.microsoft.com/office/drawing/2014/main" id="{440112B0-609D-4DB5-9B6A-EA4BCC00D92A}"/>
                </a:ext>
              </a:extLst>
            </p:cNvPr>
            <p:cNvSpPr txBox="1"/>
            <p:nvPr/>
          </p:nvSpPr>
          <p:spPr>
            <a:xfrm>
              <a:off x="1108370" y="2400056"/>
              <a:ext cx="1344194"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Replica 1</a:t>
              </a:r>
            </a:p>
          </p:txBody>
        </p:sp>
        <p:sp>
          <p:nvSpPr>
            <p:cNvPr id="31" name="TextBox 5">
              <a:extLst>
                <a:ext uri="{FF2B5EF4-FFF2-40B4-BE49-F238E27FC236}">
                  <a16:creationId xmlns:a16="http://schemas.microsoft.com/office/drawing/2014/main" id="{50D51696-49CC-4972-BF9B-06639C8A0B84}"/>
                </a:ext>
              </a:extLst>
            </p:cNvPr>
            <p:cNvSpPr txBox="1"/>
            <p:nvPr/>
          </p:nvSpPr>
          <p:spPr>
            <a:xfrm>
              <a:off x="1108370" y="3666520"/>
              <a:ext cx="1344194"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Replica 2</a:t>
              </a:r>
            </a:p>
          </p:txBody>
        </p:sp>
        <p:sp>
          <p:nvSpPr>
            <p:cNvPr id="32" name="TextBox 5">
              <a:extLst>
                <a:ext uri="{FF2B5EF4-FFF2-40B4-BE49-F238E27FC236}">
                  <a16:creationId xmlns:a16="http://schemas.microsoft.com/office/drawing/2014/main" id="{DEED1B2E-0CA6-48BB-88EB-C2A9F3F3C143}"/>
                </a:ext>
              </a:extLst>
            </p:cNvPr>
            <p:cNvSpPr txBox="1"/>
            <p:nvPr/>
          </p:nvSpPr>
          <p:spPr>
            <a:xfrm>
              <a:off x="1108370" y="5048267"/>
              <a:ext cx="1344194"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Replica 3</a:t>
              </a:r>
            </a:p>
          </p:txBody>
        </p:sp>
      </p:grpSp>
      <p:grpSp>
        <p:nvGrpSpPr>
          <p:cNvPr id="9" name="组合 8">
            <a:extLst>
              <a:ext uri="{FF2B5EF4-FFF2-40B4-BE49-F238E27FC236}">
                <a16:creationId xmlns:a16="http://schemas.microsoft.com/office/drawing/2014/main" id="{A961B979-0AF2-428D-B479-9263F1689B25}"/>
              </a:ext>
            </a:extLst>
          </p:cNvPr>
          <p:cNvGrpSpPr/>
          <p:nvPr/>
        </p:nvGrpSpPr>
        <p:grpSpPr>
          <a:xfrm>
            <a:off x="5900415" y="1364423"/>
            <a:ext cx="852850" cy="521735"/>
            <a:chOff x="5900415" y="1569983"/>
            <a:chExt cx="852850" cy="521735"/>
          </a:xfrm>
        </p:grpSpPr>
        <p:cxnSp>
          <p:nvCxnSpPr>
            <p:cNvPr id="8" name="直接箭头连接符 7">
              <a:extLst>
                <a:ext uri="{FF2B5EF4-FFF2-40B4-BE49-F238E27FC236}">
                  <a16:creationId xmlns:a16="http://schemas.microsoft.com/office/drawing/2014/main" id="{033B0E7F-36ED-4F3B-B412-90D09641261B}"/>
                </a:ext>
              </a:extLst>
            </p:cNvPr>
            <p:cNvCxnSpPr/>
            <p:nvPr/>
          </p:nvCxnSpPr>
          <p:spPr>
            <a:xfrm flipH="1">
              <a:off x="6071172" y="1815634"/>
              <a:ext cx="240889" cy="276084"/>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5">
              <a:extLst>
                <a:ext uri="{FF2B5EF4-FFF2-40B4-BE49-F238E27FC236}">
                  <a16:creationId xmlns:a16="http://schemas.microsoft.com/office/drawing/2014/main" id="{3A90CF21-EAE5-4929-822D-6F4C39CBBBCB}"/>
                </a:ext>
              </a:extLst>
            </p:cNvPr>
            <p:cNvSpPr txBox="1"/>
            <p:nvPr/>
          </p:nvSpPr>
          <p:spPr>
            <a:xfrm>
              <a:off x="5900415" y="1569983"/>
              <a:ext cx="852850" cy="246039"/>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400" dirty="0">
                  <a:solidFill>
                    <a:srgbClr val="C00000"/>
                  </a:solidFill>
                  <a:latin typeface="HelveticaNeueLT Std" panose="020B0604020202020204" pitchFamily="34" charset="0"/>
                  <a:ea typeface="Helvetica Neue" panose="02000503000000020004" pitchFamily="2" charset="0"/>
                  <a:cs typeface="Helvetica Neue" panose="02000503000000020004" pitchFamily="2" charset="0"/>
                </a:rPr>
                <a:t>S</a:t>
              </a:r>
              <a:r>
                <a:rPr lang="en-US" altLang="zh-CN" sz="1400" dirty="0">
                  <a:solidFill>
                    <a:srgbClr val="C00000"/>
                  </a:solidFill>
                  <a:latin typeface="HelveticaNeueLT Std" panose="020B0604020202020204" pitchFamily="34" charset="0"/>
                  <a:ea typeface="Helvetica Neue" panose="02000503000000020004" pitchFamily="2" charset="0"/>
                  <a:cs typeface="Helvetica Neue" panose="02000503000000020004" pitchFamily="2" charset="0"/>
                </a:rPr>
                <a:t>pike!</a:t>
              </a:r>
              <a:endParaRPr lang="en-US" sz="1400" dirty="0">
                <a:solidFill>
                  <a:srgbClr val="C00000"/>
                </a:solidFill>
                <a:latin typeface="HelveticaNeueLT Std" panose="020B0604020202020204" pitchFamily="34" charset="0"/>
                <a:ea typeface="Helvetica Neue" panose="02000503000000020004" pitchFamily="2" charset="0"/>
                <a:cs typeface="Helvetica Neue" panose="02000503000000020004" pitchFamily="2" charset="0"/>
              </a:endParaRPr>
            </a:p>
          </p:txBody>
        </p:sp>
      </p:grpSp>
      <p:grpSp>
        <p:nvGrpSpPr>
          <p:cNvPr id="10" name="组合 9">
            <a:extLst>
              <a:ext uri="{FF2B5EF4-FFF2-40B4-BE49-F238E27FC236}">
                <a16:creationId xmlns:a16="http://schemas.microsoft.com/office/drawing/2014/main" id="{F0E8D3B2-D849-4F11-9C37-4D23B5F94EE6}"/>
              </a:ext>
            </a:extLst>
          </p:cNvPr>
          <p:cNvGrpSpPr/>
          <p:nvPr/>
        </p:nvGrpSpPr>
        <p:grpSpPr>
          <a:xfrm>
            <a:off x="4287829" y="1537823"/>
            <a:ext cx="1647257" cy="845901"/>
            <a:chOff x="4287829" y="1537823"/>
            <a:chExt cx="1647257" cy="845901"/>
          </a:xfrm>
        </p:grpSpPr>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F582416A-7B8B-4D63-B784-F7AEB183B62D}"/>
                    </a:ext>
                  </a:extLst>
                </p:cNvPr>
                <p:cNvSpPr txBox="1"/>
                <p:nvPr/>
              </p:nvSpPr>
              <p:spPr>
                <a:xfrm>
                  <a:off x="4287829" y="2137503"/>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2</m:t>
                        </m:r>
                      </m:oMath>
                    </m:oMathPara>
                  </a14:m>
                  <a:endParaRPr lang="zh-CN" altLang="en-US" sz="1600" dirty="0"/>
                </a:p>
              </p:txBody>
            </p:sp>
          </mc:Choice>
          <mc:Fallback xmlns="">
            <p:sp>
              <p:nvSpPr>
                <p:cNvPr id="65" name="文本框 64">
                  <a:extLst>
                    <a:ext uri="{FF2B5EF4-FFF2-40B4-BE49-F238E27FC236}">
                      <a16:creationId xmlns:a16="http://schemas.microsoft.com/office/drawing/2014/main" id="{F582416A-7B8B-4D63-B784-F7AEB183B62D}"/>
                    </a:ext>
                  </a:extLst>
                </p:cNvPr>
                <p:cNvSpPr txBox="1">
                  <a:spLocks noRot="1" noChangeAspect="1" noMove="1" noResize="1" noEditPoints="1" noAdjustHandles="1" noChangeArrowheads="1" noChangeShapeType="1" noTextEdit="1"/>
                </p:cNvSpPr>
                <p:nvPr/>
              </p:nvSpPr>
              <p:spPr>
                <a:xfrm>
                  <a:off x="4287829" y="2137503"/>
                  <a:ext cx="160300" cy="246221"/>
                </a:xfrm>
                <a:prstGeom prst="rect">
                  <a:avLst/>
                </a:prstGeom>
                <a:blipFill>
                  <a:blip r:embed="rId11"/>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B11444B1-8423-4296-8E01-543CB564D241}"/>
                    </a:ext>
                  </a:extLst>
                </p:cNvPr>
                <p:cNvSpPr txBox="1"/>
                <p:nvPr/>
              </p:nvSpPr>
              <p:spPr>
                <a:xfrm>
                  <a:off x="5774786" y="1814645"/>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3</m:t>
                        </m:r>
                      </m:oMath>
                    </m:oMathPara>
                  </a14:m>
                  <a:endParaRPr lang="zh-CN" altLang="en-US" sz="1600" dirty="0"/>
                </a:p>
              </p:txBody>
            </p:sp>
          </mc:Choice>
          <mc:Fallback xmlns="">
            <p:sp>
              <p:nvSpPr>
                <p:cNvPr id="66" name="文本框 65">
                  <a:extLst>
                    <a:ext uri="{FF2B5EF4-FFF2-40B4-BE49-F238E27FC236}">
                      <a16:creationId xmlns:a16="http://schemas.microsoft.com/office/drawing/2014/main" id="{B11444B1-8423-4296-8E01-543CB564D241}"/>
                    </a:ext>
                  </a:extLst>
                </p:cNvPr>
                <p:cNvSpPr txBox="1">
                  <a:spLocks noRot="1" noChangeAspect="1" noMove="1" noResize="1" noEditPoints="1" noAdjustHandles="1" noChangeArrowheads="1" noChangeShapeType="1" noTextEdit="1"/>
                </p:cNvSpPr>
                <p:nvPr/>
              </p:nvSpPr>
              <p:spPr>
                <a:xfrm>
                  <a:off x="5774786" y="1814645"/>
                  <a:ext cx="160300" cy="246221"/>
                </a:xfrm>
                <a:prstGeom prst="rect">
                  <a:avLst/>
                </a:prstGeom>
                <a:blipFill>
                  <a:blip r:embed="rId12"/>
                  <a:stretch>
                    <a:fillRect l="-25926" r="-25926" b="-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8" name="文本框 67">
                  <a:extLst>
                    <a:ext uri="{FF2B5EF4-FFF2-40B4-BE49-F238E27FC236}">
                      <a16:creationId xmlns:a16="http://schemas.microsoft.com/office/drawing/2014/main" id="{44E46F6C-58A0-4447-9BA1-3158699BE630}"/>
                    </a:ext>
                  </a:extLst>
                </p:cNvPr>
                <p:cNvSpPr txBox="1"/>
                <p:nvPr/>
              </p:nvSpPr>
              <p:spPr>
                <a:xfrm>
                  <a:off x="4466916" y="1537823"/>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1</m:t>
                        </m:r>
                      </m:oMath>
                    </m:oMathPara>
                  </a14:m>
                  <a:endParaRPr lang="zh-CN" altLang="en-US" sz="1600" dirty="0"/>
                </a:p>
              </p:txBody>
            </p:sp>
          </mc:Choice>
          <mc:Fallback xmlns="">
            <p:sp>
              <p:nvSpPr>
                <p:cNvPr id="68" name="文本框 67">
                  <a:extLst>
                    <a:ext uri="{FF2B5EF4-FFF2-40B4-BE49-F238E27FC236}">
                      <a16:creationId xmlns:a16="http://schemas.microsoft.com/office/drawing/2014/main" id="{44E46F6C-58A0-4447-9BA1-3158699BE630}"/>
                    </a:ext>
                  </a:extLst>
                </p:cNvPr>
                <p:cNvSpPr txBox="1">
                  <a:spLocks noRot="1" noChangeAspect="1" noMove="1" noResize="1" noEditPoints="1" noAdjustHandles="1" noChangeArrowheads="1" noChangeShapeType="1" noTextEdit="1"/>
                </p:cNvSpPr>
                <p:nvPr/>
              </p:nvSpPr>
              <p:spPr>
                <a:xfrm>
                  <a:off x="4466916" y="1537823"/>
                  <a:ext cx="160300" cy="246221"/>
                </a:xfrm>
                <a:prstGeom prst="rect">
                  <a:avLst/>
                </a:prstGeom>
                <a:blipFill>
                  <a:blip r:embed="rId13"/>
                  <a:stretch>
                    <a:fillRect l="-30769" r="-26923" b="-4878"/>
                  </a:stretch>
                </a:blipFill>
              </p:spPr>
              <p:txBody>
                <a:bodyPr/>
                <a:lstStyle/>
                <a:p>
                  <a:r>
                    <a:rPr lang="zh-CN" altLang="en-US">
                      <a:noFill/>
                    </a:rPr>
                    <a:t> </a:t>
                  </a:r>
                </a:p>
              </p:txBody>
            </p:sp>
          </mc:Fallback>
        </mc:AlternateContent>
      </p:grpSp>
      <p:grpSp>
        <p:nvGrpSpPr>
          <p:cNvPr id="13" name="组合 12">
            <a:extLst>
              <a:ext uri="{FF2B5EF4-FFF2-40B4-BE49-F238E27FC236}">
                <a16:creationId xmlns:a16="http://schemas.microsoft.com/office/drawing/2014/main" id="{5E6DFE39-B43B-4F9A-868D-BCFC38AB311E}"/>
              </a:ext>
            </a:extLst>
          </p:cNvPr>
          <p:cNvGrpSpPr/>
          <p:nvPr/>
        </p:nvGrpSpPr>
        <p:grpSpPr>
          <a:xfrm>
            <a:off x="2950522" y="2635239"/>
            <a:ext cx="4145569" cy="1124060"/>
            <a:chOff x="2950522" y="2635239"/>
            <a:chExt cx="4145569" cy="1124060"/>
          </a:xfrm>
        </p:grpSpPr>
        <p:grpSp>
          <p:nvGrpSpPr>
            <p:cNvPr id="7" name="组合 6">
              <a:extLst>
                <a:ext uri="{FF2B5EF4-FFF2-40B4-BE49-F238E27FC236}">
                  <a16:creationId xmlns:a16="http://schemas.microsoft.com/office/drawing/2014/main" id="{240AD013-CCC9-48BC-ADEE-0197BA0A133F}"/>
                </a:ext>
              </a:extLst>
            </p:cNvPr>
            <p:cNvGrpSpPr/>
            <p:nvPr/>
          </p:nvGrpSpPr>
          <p:grpSpPr>
            <a:xfrm>
              <a:off x="2950522" y="2635239"/>
              <a:ext cx="4145569" cy="1124060"/>
              <a:chOff x="2876634" y="2770557"/>
              <a:chExt cx="4234315" cy="1148123"/>
            </a:xfrm>
          </p:grpSpPr>
          <mc:AlternateContent xmlns:mc="http://schemas.openxmlformats.org/markup-compatibility/2006" xmlns:am3d="http://schemas.microsoft.com/office/drawing/2017/model3d">
            <mc:Choice Requires="am3d">
              <p:graphicFrame>
                <p:nvGraphicFramePr>
                  <p:cNvPr id="21" name="3D 模型 20">
                    <a:extLst>
                      <a:ext uri="{FF2B5EF4-FFF2-40B4-BE49-F238E27FC236}">
                        <a16:creationId xmlns:a16="http://schemas.microsoft.com/office/drawing/2014/main" id="{2EEE8D64-829D-4BB4-A042-A565AF527287}"/>
                      </a:ext>
                    </a:extLst>
                  </p:cNvPr>
                  <p:cNvGraphicFramePr>
                    <a:graphicFrameLocks noChangeAspect="1"/>
                  </p:cNvGraphicFramePr>
                  <p:nvPr>
                    <p:extLst>
                      <p:ext uri="{D42A27DB-BD31-4B8C-83A1-F6EECF244321}">
                        <p14:modId xmlns:p14="http://schemas.microsoft.com/office/powerpoint/2010/main" val="702333630"/>
                      </p:ext>
                    </p:extLst>
                  </p:nvPr>
                </p:nvGraphicFramePr>
                <p:xfrm>
                  <a:off x="2876634" y="2770557"/>
                  <a:ext cx="4234315" cy="1148123"/>
                </p:xfrm>
                <a:graphic>
                  <a:graphicData uri="http://schemas.microsoft.com/office/drawing/2017/model3d">
                    <am3d:model3d r:embed="rId3">
                      <am3d:spPr>
                        <a:xfrm>
                          <a:off x="0" y="0"/>
                          <a:ext cx="4234315" cy="1148123"/>
                        </a:xfrm>
                        <a:prstGeom prst="rect">
                          <a:avLst/>
                        </a:prstGeom>
                        <a:effectLst>
                          <a:outerShdw blurRad="63500" sx="102000" sy="102000" algn="ctr" rotWithShape="0">
                            <a:schemeClr val="accent4">
                              <a:lumMod val="20000"/>
                              <a:lumOff val="80000"/>
                              <a:alpha val="40000"/>
                            </a:schemeClr>
                          </a:outerShdw>
                        </a:effectLst>
                      </am3d:spPr>
                      <am3d:camera>
                        <am3d:pos x="0" y="0" z="55804367"/>
                        <am3d:up dx="0" dy="36000000" dz="0"/>
                        <am3d:lookAt x="0" y="0" z="0"/>
                        <am3d:perspective fov="2700000"/>
                      </am3d:camera>
                      <am3d:trans>
                        <am3d:meterPerModelUnit n="2123295332" d="1000000"/>
                        <am3d:preTrans dx="-716204" dy="-5481506" dz="-16547894"/>
                        <am3d:scale>
                          <am3d:sx n="1000000" d="1000000"/>
                          <am3d:sy n="1000000" d="1000000"/>
                          <am3d:sz n="1000000" d="1000000"/>
                        </am3d:scale>
                        <am3d:rot ax="1200000"/>
                        <am3d:postTrans dx="0" dy="0" dz="0"/>
                      </am3d:trans>
                      <am3d:raster rName="Office3DRenderer" rVer="16.0.8326">
                        <am3d:blip r:embed="rId14"/>
                      </am3d:raster>
                      <am3d:objViewport viewportSz="41252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1" name="3D 模型 20">
                    <a:extLst>
                      <a:ext uri="{FF2B5EF4-FFF2-40B4-BE49-F238E27FC236}">
                        <a16:creationId xmlns:a16="http://schemas.microsoft.com/office/drawing/2014/main" id="{2EEE8D64-829D-4BB4-A042-A565AF527287}"/>
                      </a:ext>
                    </a:extLst>
                  </p:cNvPr>
                  <p:cNvPicPr>
                    <a:picLocks noGrp="1" noRot="1" noChangeAspect="1" noMove="1" noResize="1" noEditPoints="1" noAdjustHandles="1" noChangeArrowheads="1" noChangeShapeType="1" noCrop="1"/>
                  </p:cNvPicPr>
                  <p:nvPr/>
                </p:nvPicPr>
                <p:blipFill>
                  <a:blip r:embed="rId15"/>
                  <a:stretch>
                    <a:fillRect/>
                  </a:stretch>
                </p:blipFill>
                <p:spPr>
                  <a:xfrm>
                    <a:off x="2950522" y="2635239"/>
                    <a:ext cx="4145569" cy="1124060"/>
                  </a:xfrm>
                  <a:prstGeom prst="rect">
                    <a:avLst/>
                  </a:prstGeom>
                  <a:effectLst>
                    <a:outerShdw blurRad="63500" sx="102000" sy="102000" algn="ctr" rotWithShape="0">
                      <a:schemeClr val="accent4">
                        <a:lumMod val="20000"/>
                        <a:lumOff val="80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22" name="3D 模型 21">
                    <a:extLst>
                      <a:ext uri="{FF2B5EF4-FFF2-40B4-BE49-F238E27FC236}">
                        <a16:creationId xmlns:a16="http://schemas.microsoft.com/office/drawing/2014/main" id="{FB762ADD-7F39-4ADD-80A7-250405A09981}"/>
                      </a:ext>
                    </a:extLst>
                  </p:cNvPr>
                  <p:cNvGraphicFramePr>
                    <a:graphicFrameLocks noChangeAspect="1"/>
                  </p:cNvGraphicFramePr>
                  <p:nvPr>
                    <p:extLst>
                      <p:ext uri="{D42A27DB-BD31-4B8C-83A1-F6EECF244321}">
                        <p14:modId xmlns:p14="http://schemas.microsoft.com/office/powerpoint/2010/main" val="2899239321"/>
                      </p:ext>
                    </p:extLst>
                  </p:nvPr>
                </p:nvGraphicFramePr>
                <p:xfrm>
                  <a:off x="3902857" y="3567699"/>
                  <a:ext cx="660831" cy="228409"/>
                </p:xfrm>
                <a:graphic>
                  <a:graphicData uri="http://schemas.microsoft.com/office/drawing/2017/model3d">
                    <am3d:model3d r:embed="rId6">
                      <am3d:spPr>
                        <a:xfrm>
                          <a:off x="0" y="0"/>
                          <a:ext cx="660831" cy="228409"/>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16"/>
                      </am3d:raster>
                      <am3d:objViewport viewportSz="8139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2" name="3D 模型 21">
                    <a:extLst>
                      <a:ext uri="{FF2B5EF4-FFF2-40B4-BE49-F238E27FC236}">
                        <a16:creationId xmlns:a16="http://schemas.microsoft.com/office/drawing/2014/main" id="{FB762ADD-7F39-4ADD-80A7-250405A09981}"/>
                      </a:ext>
                    </a:extLst>
                  </p:cNvPr>
                  <p:cNvPicPr>
                    <a:picLocks noGrp="1" noRot="1" noChangeAspect="1" noMove="1" noResize="1" noEditPoints="1" noAdjustHandles="1" noChangeArrowheads="1" noChangeShapeType="1" noCrop="1"/>
                  </p:cNvPicPr>
                  <p:nvPr/>
                </p:nvPicPr>
                <p:blipFill>
                  <a:blip r:embed="rId17"/>
                  <a:stretch>
                    <a:fillRect/>
                  </a:stretch>
                </p:blipFill>
                <p:spPr>
                  <a:xfrm>
                    <a:off x="3902857" y="3567699"/>
                    <a:ext cx="660831" cy="228409"/>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m3d="http://schemas.microsoft.com/office/drawing/2017/model3d">
            <mc:Choice Requires="am3d">
              <p:graphicFrame>
                <p:nvGraphicFramePr>
                  <p:cNvPr id="23" name="3D 模型 22">
                    <a:extLst>
                      <a:ext uri="{FF2B5EF4-FFF2-40B4-BE49-F238E27FC236}">
                        <a16:creationId xmlns:a16="http://schemas.microsoft.com/office/drawing/2014/main" id="{44C36757-F327-4708-B27D-3BB083D326C5}"/>
                      </a:ext>
                    </a:extLst>
                  </p:cNvPr>
                  <p:cNvGraphicFramePr>
                    <a:graphicFrameLocks noChangeAspect="1"/>
                  </p:cNvGraphicFramePr>
                  <p:nvPr>
                    <p:extLst>
                      <p:ext uri="{D42A27DB-BD31-4B8C-83A1-F6EECF244321}">
                        <p14:modId xmlns:p14="http://schemas.microsoft.com/office/powerpoint/2010/main" val="3781009427"/>
                      </p:ext>
                    </p:extLst>
                  </p:nvPr>
                </p:nvGraphicFramePr>
                <p:xfrm>
                  <a:off x="4095170" y="2946965"/>
                  <a:ext cx="660828" cy="228408"/>
                </p:xfrm>
                <a:graphic>
                  <a:graphicData uri="http://schemas.microsoft.com/office/drawing/2017/model3d">
                    <am3d:model3d r:embed="rId6">
                      <am3d:spPr>
                        <a:xfrm>
                          <a:off x="0" y="0"/>
                          <a:ext cx="660828" cy="228408"/>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18"/>
                      </am3d:raster>
                      <am3d:objViewport viewportSz="81394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3" name="3D 模型 22">
                    <a:extLst>
                      <a:ext uri="{FF2B5EF4-FFF2-40B4-BE49-F238E27FC236}">
                        <a16:creationId xmlns:a16="http://schemas.microsoft.com/office/drawing/2014/main" id="{44C36757-F327-4708-B27D-3BB083D326C5}"/>
                      </a:ext>
                    </a:extLst>
                  </p:cNvPr>
                  <p:cNvPicPr>
                    <a:picLocks noGrp="1" noRot="1" noChangeAspect="1" noMove="1" noResize="1" noEditPoints="1" noAdjustHandles="1" noChangeArrowheads="1" noChangeShapeType="1" noCrop="1"/>
                  </p:cNvPicPr>
                  <p:nvPr/>
                </p:nvPicPr>
                <p:blipFill>
                  <a:blip r:embed="rId17"/>
                  <a:stretch>
                    <a:fillRect/>
                  </a:stretch>
                </p:blipFill>
                <p:spPr>
                  <a:xfrm>
                    <a:off x="4095170" y="2946965"/>
                    <a:ext cx="660828" cy="228408"/>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m3d="http://schemas.microsoft.com/office/drawing/2017/model3d">
            <mc:Choice Requires="am3d">
              <p:graphicFrame>
                <p:nvGraphicFramePr>
                  <p:cNvPr id="24" name="3D 模型 23">
                    <a:extLst>
                      <a:ext uri="{FF2B5EF4-FFF2-40B4-BE49-F238E27FC236}">
                        <a16:creationId xmlns:a16="http://schemas.microsoft.com/office/drawing/2014/main" id="{C54C55BB-7F5B-4B40-BE54-D898FF0F225F}"/>
                      </a:ext>
                    </a:extLst>
                  </p:cNvPr>
                  <p:cNvGraphicFramePr>
                    <a:graphicFrameLocks noChangeAspect="1"/>
                  </p:cNvGraphicFramePr>
                  <p:nvPr>
                    <p:extLst>
                      <p:ext uri="{D42A27DB-BD31-4B8C-83A1-F6EECF244321}">
                        <p14:modId xmlns:p14="http://schemas.microsoft.com/office/powerpoint/2010/main" val="2501016230"/>
                      </p:ext>
                    </p:extLst>
                  </p:nvPr>
                </p:nvGraphicFramePr>
                <p:xfrm>
                  <a:off x="5448372" y="3237407"/>
                  <a:ext cx="660828" cy="228408"/>
                </p:xfrm>
                <a:graphic>
                  <a:graphicData uri="http://schemas.microsoft.com/office/drawing/2017/model3d">
                    <am3d:model3d r:embed="rId6">
                      <am3d:spPr>
                        <a:xfrm>
                          <a:off x="0" y="0"/>
                          <a:ext cx="660828" cy="228408"/>
                        </a:xfrm>
                        <a:prstGeom prst="rect">
                          <a:avLst/>
                        </a:prstGeom>
                        <a:noFill/>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18"/>
                      </am3d:raster>
                      <am3d:objViewport viewportSz="81394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4" name="3D 模型 23">
                    <a:extLst>
                      <a:ext uri="{FF2B5EF4-FFF2-40B4-BE49-F238E27FC236}">
                        <a16:creationId xmlns:a16="http://schemas.microsoft.com/office/drawing/2014/main" id="{C54C55BB-7F5B-4B40-BE54-D898FF0F225F}"/>
                      </a:ext>
                    </a:extLst>
                  </p:cNvPr>
                  <p:cNvPicPr>
                    <a:picLocks noGrp="1" noRot="1" noChangeAspect="1" noMove="1" noResize="1" noEditPoints="1" noAdjustHandles="1" noChangeArrowheads="1" noChangeShapeType="1" noCrop="1"/>
                  </p:cNvPicPr>
                  <p:nvPr/>
                </p:nvPicPr>
                <p:blipFill>
                  <a:blip r:embed="rId17"/>
                  <a:stretch>
                    <a:fillRect/>
                  </a:stretch>
                </p:blipFill>
                <p:spPr>
                  <a:xfrm>
                    <a:off x="5448372" y="3237407"/>
                    <a:ext cx="660828" cy="228408"/>
                  </a:xfrm>
                  <a:prstGeom prst="rect">
                    <a:avLst/>
                  </a:prstGeom>
                  <a:noFill/>
                  <a:effectLst>
                    <a:outerShdw blurRad="63500" sx="102000" sy="102000" algn="ctr" rotWithShape="0">
                      <a:schemeClr val="accent5">
                        <a:lumMod val="75000"/>
                        <a:alpha val="28000"/>
                      </a:schemeClr>
                    </a:outerShdw>
                  </a:effectLst>
                </p:spPr>
              </p:pic>
            </mc:Fallback>
          </mc:AlternateContent>
        </p:grpSp>
        <p:grpSp>
          <p:nvGrpSpPr>
            <p:cNvPr id="81" name="组合 80">
              <a:extLst>
                <a:ext uri="{FF2B5EF4-FFF2-40B4-BE49-F238E27FC236}">
                  <a16:creationId xmlns:a16="http://schemas.microsoft.com/office/drawing/2014/main" id="{FFE7DDC7-EEDD-4EC2-B2B5-417C6CC50FC4}"/>
                </a:ext>
              </a:extLst>
            </p:cNvPr>
            <p:cNvGrpSpPr/>
            <p:nvPr/>
          </p:nvGrpSpPr>
          <p:grpSpPr>
            <a:xfrm>
              <a:off x="4199677" y="2822033"/>
              <a:ext cx="1700157" cy="845901"/>
              <a:chOff x="4287829" y="1537823"/>
              <a:chExt cx="1700157" cy="845901"/>
            </a:xfrm>
          </p:grpSpPr>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94909143-05A8-48A8-B332-69DBF6A8282C}"/>
                      </a:ext>
                    </a:extLst>
                  </p:cNvPr>
                  <p:cNvSpPr txBox="1"/>
                  <p:nvPr/>
                </p:nvSpPr>
                <p:spPr>
                  <a:xfrm>
                    <a:off x="4287829" y="2137503"/>
                    <a:ext cx="2132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2′</m:t>
                          </m:r>
                        </m:oMath>
                      </m:oMathPara>
                    </a14:m>
                    <a:endParaRPr lang="zh-CN" altLang="en-US" sz="1600" dirty="0"/>
                  </a:p>
                </p:txBody>
              </p:sp>
            </mc:Choice>
            <mc:Fallback xmlns="">
              <p:sp>
                <p:nvSpPr>
                  <p:cNvPr id="82" name="文本框 81">
                    <a:extLst>
                      <a:ext uri="{FF2B5EF4-FFF2-40B4-BE49-F238E27FC236}">
                        <a16:creationId xmlns:a16="http://schemas.microsoft.com/office/drawing/2014/main" id="{94909143-05A8-48A8-B332-69DBF6A8282C}"/>
                      </a:ext>
                    </a:extLst>
                  </p:cNvPr>
                  <p:cNvSpPr txBox="1">
                    <a:spLocks noRot="1" noChangeAspect="1" noMove="1" noResize="1" noEditPoints="1" noAdjustHandles="1" noChangeArrowheads="1" noChangeShapeType="1" noTextEdit="1"/>
                  </p:cNvSpPr>
                  <p:nvPr/>
                </p:nvSpPr>
                <p:spPr>
                  <a:xfrm>
                    <a:off x="4287829" y="2137503"/>
                    <a:ext cx="213200" cy="246221"/>
                  </a:xfrm>
                  <a:prstGeom prst="rect">
                    <a:avLst/>
                  </a:prstGeom>
                  <a:blipFill>
                    <a:blip r:embed="rId19"/>
                    <a:stretch>
                      <a:fillRect l="-25714" r="-25714" b="-73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3" name="文本框 82">
                    <a:extLst>
                      <a:ext uri="{FF2B5EF4-FFF2-40B4-BE49-F238E27FC236}">
                        <a16:creationId xmlns:a16="http://schemas.microsoft.com/office/drawing/2014/main" id="{5E89D1F6-2218-402B-B1AC-46C78878E8A9}"/>
                      </a:ext>
                    </a:extLst>
                  </p:cNvPr>
                  <p:cNvSpPr txBox="1"/>
                  <p:nvPr/>
                </p:nvSpPr>
                <p:spPr>
                  <a:xfrm>
                    <a:off x="5774786" y="1814645"/>
                    <a:ext cx="2132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3′</m:t>
                          </m:r>
                        </m:oMath>
                      </m:oMathPara>
                    </a14:m>
                    <a:endParaRPr lang="zh-CN" altLang="en-US" sz="1600" dirty="0"/>
                  </a:p>
                </p:txBody>
              </p:sp>
            </mc:Choice>
            <mc:Fallback xmlns="">
              <p:sp>
                <p:nvSpPr>
                  <p:cNvPr id="83" name="文本框 82">
                    <a:extLst>
                      <a:ext uri="{FF2B5EF4-FFF2-40B4-BE49-F238E27FC236}">
                        <a16:creationId xmlns:a16="http://schemas.microsoft.com/office/drawing/2014/main" id="{5E89D1F6-2218-402B-B1AC-46C78878E8A9}"/>
                      </a:ext>
                    </a:extLst>
                  </p:cNvPr>
                  <p:cNvSpPr txBox="1">
                    <a:spLocks noRot="1" noChangeAspect="1" noMove="1" noResize="1" noEditPoints="1" noAdjustHandles="1" noChangeArrowheads="1" noChangeShapeType="1" noTextEdit="1"/>
                  </p:cNvSpPr>
                  <p:nvPr/>
                </p:nvSpPr>
                <p:spPr>
                  <a:xfrm>
                    <a:off x="5774786" y="1814645"/>
                    <a:ext cx="213200" cy="246221"/>
                  </a:xfrm>
                  <a:prstGeom prst="rect">
                    <a:avLst/>
                  </a:prstGeom>
                  <a:blipFill>
                    <a:blip r:embed="rId20"/>
                    <a:stretch>
                      <a:fillRect l="-25714" r="-25714" b="-731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4" name="文本框 83">
                    <a:extLst>
                      <a:ext uri="{FF2B5EF4-FFF2-40B4-BE49-F238E27FC236}">
                        <a16:creationId xmlns:a16="http://schemas.microsoft.com/office/drawing/2014/main" id="{57DC6F41-B420-4769-9ED2-7793171DA2B0}"/>
                      </a:ext>
                    </a:extLst>
                  </p:cNvPr>
                  <p:cNvSpPr txBox="1"/>
                  <p:nvPr/>
                </p:nvSpPr>
                <p:spPr>
                  <a:xfrm>
                    <a:off x="4466916" y="1537823"/>
                    <a:ext cx="2132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1′</m:t>
                          </m:r>
                        </m:oMath>
                      </m:oMathPara>
                    </a14:m>
                    <a:endParaRPr lang="zh-CN" altLang="en-US" sz="1600" dirty="0"/>
                  </a:p>
                </p:txBody>
              </p:sp>
            </mc:Choice>
            <mc:Fallback xmlns="">
              <p:sp>
                <p:nvSpPr>
                  <p:cNvPr id="84" name="文本框 83">
                    <a:extLst>
                      <a:ext uri="{FF2B5EF4-FFF2-40B4-BE49-F238E27FC236}">
                        <a16:creationId xmlns:a16="http://schemas.microsoft.com/office/drawing/2014/main" id="{57DC6F41-B420-4769-9ED2-7793171DA2B0}"/>
                      </a:ext>
                    </a:extLst>
                  </p:cNvPr>
                  <p:cNvSpPr txBox="1">
                    <a:spLocks noRot="1" noChangeAspect="1" noMove="1" noResize="1" noEditPoints="1" noAdjustHandles="1" noChangeArrowheads="1" noChangeShapeType="1" noTextEdit="1"/>
                  </p:cNvSpPr>
                  <p:nvPr/>
                </p:nvSpPr>
                <p:spPr>
                  <a:xfrm>
                    <a:off x="4466916" y="1537823"/>
                    <a:ext cx="213200" cy="246221"/>
                  </a:xfrm>
                  <a:prstGeom prst="rect">
                    <a:avLst/>
                  </a:prstGeom>
                  <a:blipFill>
                    <a:blip r:embed="rId21"/>
                    <a:stretch>
                      <a:fillRect l="-25714" t="-2500" r="-25714" b="-10000"/>
                    </a:stretch>
                  </a:blipFill>
                </p:spPr>
                <p:txBody>
                  <a:bodyPr/>
                  <a:lstStyle/>
                  <a:p>
                    <a:r>
                      <a:rPr lang="zh-CN" altLang="en-US">
                        <a:noFill/>
                      </a:rPr>
                      <a:t> </a:t>
                    </a:r>
                  </a:p>
                </p:txBody>
              </p:sp>
            </mc:Fallback>
          </mc:AlternateContent>
        </p:grpSp>
      </p:grpSp>
      <p:grpSp>
        <p:nvGrpSpPr>
          <p:cNvPr id="16" name="组合 15">
            <a:extLst>
              <a:ext uri="{FF2B5EF4-FFF2-40B4-BE49-F238E27FC236}">
                <a16:creationId xmlns:a16="http://schemas.microsoft.com/office/drawing/2014/main" id="{A030459C-064C-49F6-B817-0F5FC05D25B9}"/>
              </a:ext>
            </a:extLst>
          </p:cNvPr>
          <p:cNvGrpSpPr/>
          <p:nvPr/>
        </p:nvGrpSpPr>
        <p:grpSpPr>
          <a:xfrm>
            <a:off x="2908369" y="3979579"/>
            <a:ext cx="4378696" cy="1161546"/>
            <a:chOff x="2908369" y="3979579"/>
            <a:chExt cx="4378696" cy="1161546"/>
          </a:xfrm>
        </p:grpSpPr>
        <p:grpSp>
          <p:nvGrpSpPr>
            <p:cNvPr id="25" name="组合 24">
              <a:extLst>
                <a:ext uri="{FF2B5EF4-FFF2-40B4-BE49-F238E27FC236}">
                  <a16:creationId xmlns:a16="http://schemas.microsoft.com/office/drawing/2014/main" id="{2FC83F58-C6F4-420F-822E-8D4F2B399AE0}"/>
                </a:ext>
              </a:extLst>
            </p:cNvPr>
            <p:cNvGrpSpPr/>
            <p:nvPr/>
          </p:nvGrpSpPr>
          <p:grpSpPr>
            <a:xfrm>
              <a:off x="2908369" y="3979579"/>
              <a:ext cx="4378696" cy="1161546"/>
              <a:chOff x="2527914" y="1758992"/>
              <a:chExt cx="4088169" cy="1108496"/>
            </a:xfrm>
          </p:grpSpPr>
          <mc:AlternateContent xmlns:mc="http://schemas.openxmlformats.org/markup-compatibility/2006" xmlns:am3d="http://schemas.microsoft.com/office/drawing/2017/model3d">
            <mc:Choice Requires="am3d">
              <p:graphicFrame>
                <p:nvGraphicFramePr>
                  <p:cNvPr id="26" name="3D 模型 25">
                    <a:extLst>
                      <a:ext uri="{FF2B5EF4-FFF2-40B4-BE49-F238E27FC236}">
                        <a16:creationId xmlns:a16="http://schemas.microsoft.com/office/drawing/2014/main" id="{5E233A65-85C3-476D-826B-9BB0CD14E169}"/>
                      </a:ext>
                    </a:extLst>
                  </p:cNvPr>
                  <p:cNvGraphicFramePr>
                    <a:graphicFrameLocks noChangeAspect="1"/>
                  </p:cNvGraphicFramePr>
                  <p:nvPr>
                    <p:extLst>
                      <p:ext uri="{D42A27DB-BD31-4B8C-83A1-F6EECF244321}">
                        <p14:modId xmlns:p14="http://schemas.microsoft.com/office/powerpoint/2010/main" val="3669309465"/>
                      </p:ext>
                    </p:extLst>
                  </p:nvPr>
                </p:nvGraphicFramePr>
                <p:xfrm>
                  <a:off x="2527914" y="1758992"/>
                  <a:ext cx="4088169" cy="1108496"/>
                </p:xfrm>
                <a:graphic>
                  <a:graphicData uri="http://schemas.microsoft.com/office/drawing/2017/model3d">
                    <am3d:model3d r:embed="rId3">
                      <am3d:spPr>
                        <a:xfrm>
                          <a:off x="0" y="0"/>
                          <a:ext cx="4088169" cy="1108496"/>
                        </a:xfrm>
                        <a:prstGeom prst="rect">
                          <a:avLst/>
                        </a:prstGeom>
                        <a:effectLst>
                          <a:outerShdw blurRad="63500" sx="102000" sy="102000" algn="ctr" rotWithShape="0">
                            <a:schemeClr val="accent4">
                              <a:lumMod val="20000"/>
                              <a:lumOff val="80000"/>
                              <a:alpha val="40000"/>
                            </a:schemeClr>
                          </a:outerShdw>
                        </a:effectLst>
                      </am3d:spPr>
                      <am3d:camera>
                        <am3d:pos x="0" y="0" z="55804367"/>
                        <am3d:up dx="0" dy="36000000" dz="0"/>
                        <am3d:lookAt x="0" y="0" z="0"/>
                        <am3d:perspective fov="2700000"/>
                      </am3d:camera>
                      <am3d:trans>
                        <am3d:meterPerModelUnit n="2123295332" d="1000000"/>
                        <am3d:preTrans dx="-716204" dy="-5481506" dz="-16547894"/>
                        <am3d:scale>
                          <am3d:sx n="1000000" d="1000000"/>
                          <am3d:sy n="1000000" d="1000000"/>
                          <am3d:sz n="1000000" d="1000000"/>
                        </am3d:scale>
                        <am3d:rot ax="1200000"/>
                        <am3d:postTrans dx="0" dy="0" dz="0"/>
                      </am3d:trans>
                      <am3d:raster rName="Office3DRenderer" rVer="16.0.8326">
                        <am3d:blip r:embed="rId22"/>
                      </am3d:raster>
                      <am3d:objViewport viewportSz="42627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6" name="3D 模型 25">
                    <a:extLst>
                      <a:ext uri="{FF2B5EF4-FFF2-40B4-BE49-F238E27FC236}">
                        <a16:creationId xmlns:a16="http://schemas.microsoft.com/office/drawing/2014/main" id="{5E233A65-85C3-476D-826B-9BB0CD14E169}"/>
                      </a:ext>
                    </a:extLst>
                  </p:cNvPr>
                  <p:cNvPicPr>
                    <a:picLocks noGrp="1" noRot="1" noChangeAspect="1" noMove="1" noResize="1" noEditPoints="1" noAdjustHandles="1" noChangeArrowheads="1" noChangeShapeType="1" noCrop="1"/>
                  </p:cNvPicPr>
                  <p:nvPr/>
                </p:nvPicPr>
                <p:blipFill>
                  <a:blip r:embed="rId23"/>
                  <a:stretch>
                    <a:fillRect/>
                  </a:stretch>
                </p:blipFill>
                <p:spPr>
                  <a:xfrm>
                    <a:off x="2908369" y="4223417"/>
                    <a:ext cx="4330433" cy="1123267"/>
                  </a:xfrm>
                  <a:prstGeom prst="rect">
                    <a:avLst/>
                  </a:prstGeom>
                  <a:effectLst>
                    <a:outerShdw blurRad="63500" sx="102000" sy="102000" algn="ctr" rotWithShape="0">
                      <a:schemeClr val="accent4">
                        <a:lumMod val="20000"/>
                        <a:lumOff val="80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27" name="3D 模型 26">
                    <a:extLst>
                      <a:ext uri="{FF2B5EF4-FFF2-40B4-BE49-F238E27FC236}">
                        <a16:creationId xmlns:a16="http://schemas.microsoft.com/office/drawing/2014/main" id="{1CADD686-7C2F-4DFA-A5AC-AE3DC91267D2}"/>
                      </a:ext>
                    </a:extLst>
                  </p:cNvPr>
                  <p:cNvGraphicFramePr>
                    <a:graphicFrameLocks noChangeAspect="1"/>
                  </p:cNvGraphicFramePr>
                  <p:nvPr>
                    <p:extLst>
                      <p:ext uri="{D42A27DB-BD31-4B8C-83A1-F6EECF244321}">
                        <p14:modId xmlns:p14="http://schemas.microsoft.com/office/powerpoint/2010/main" val="1847911954"/>
                      </p:ext>
                    </p:extLst>
                  </p:nvPr>
                </p:nvGraphicFramePr>
                <p:xfrm>
                  <a:off x="3518717" y="2528624"/>
                  <a:ext cx="638023" cy="220526"/>
                </p:xfrm>
                <a:graphic>
                  <a:graphicData uri="http://schemas.microsoft.com/office/drawing/2017/model3d">
                    <am3d:model3d r:embed="rId6">
                      <am3d:spPr>
                        <a:xfrm>
                          <a:off x="0" y="0"/>
                          <a:ext cx="638023" cy="220526"/>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24"/>
                      </am3d:raster>
                      <am3d:objViewport viewportSz="8681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7" name="3D 模型 26">
                    <a:extLst>
                      <a:ext uri="{FF2B5EF4-FFF2-40B4-BE49-F238E27FC236}">
                        <a16:creationId xmlns:a16="http://schemas.microsoft.com/office/drawing/2014/main" id="{1CADD686-7C2F-4DFA-A5AC-AE3DC91267D2}"/>
                      </a:ext>
                    </a:extLst>
                  </p:cNvPr>
                  <p:cNvPicPr>
                    <a:picLocks noGrp="1" noRot="1" noChangeAspect="1" noMove="1" noResize="1" noEditPoints="1" noAdjustHandles="1" noChangeArrowheads="1" noChangeShapeType="1" noCrop="1"/>
                  </p:cNvPicPr>
                  <p:nvPr/>
                </p:nvPicPr>
                <p:blipFill>
                  <a:blip r:embed="rId25"/>
                  <a:stretch>
                    <a:fillRect/>
                  </a:stretch>
                </p:blipFill>
                <p:spPr>
                  <a:xfrm>
                    <a:off x="3445896" y="4942939"/>
                    <a:ext cx="678691" cy="234582"/>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m3d="http://schemas.microsoft.com/office/drawing/2017/model3d">
            <mc:Choice Requires="am3d">
              <p:graphicFrame>
                <p:nvGraphicFramePr>
                  <p:cNvPr id="28" name="3D 模型 27">
                    <a:extLst>
                      <a:ext uri="{FF2B5EF4-FFF2-40B4-BE49-F238E27FC236}">
                        <a16:creationId xmlns:a16="http://schemas.microsoft.com/office/drawing/2014/main" id="{C86C6ECF-AB31-4E61-95EB-E153078463B4}"/>
                      </a:ext>
                    </a:extLst>
                  </p:cNvPr>
                  <p:cNvGraphicFramePr>
                    <a:graphicFrameLocks noChangeAspect="1"/>
                  </p:cNvGraphicFramePr>
                  <p:nvPr>
                    <p:extLst>
                      <p:ext uri="{D42A27DB-BD31-4B8C-83A1-F6EECF244321}">
                        <p14:modId xmlns:p14="http://schemas.microsoft.com/office/powerpoint/2010/main" val="1524308606"/>
                      </p:ext>
                    </p:extLst>
                  </p:nvPr>
                </p:nvGraphicFramePr>
                <p:xfrm>
                  <a:off x="3704393" y="1929314"/>
                  <a:ext cx="638020" cy="220525"/>
                </p:xfrm>
                <a:graphic>
                  <a:graphicData uri="http://schemas.microsoft.com/office/drawing/2017/model3d">
                    <am3d:model3d r:embed="rId6">
                      <am3d:spPr>
                        <a:xfrm>
                          <a:off x="0" y="0"/>
                          <a:ext cx="638020" cy="220525"/>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24"/>
                      </am3d:raster>
                      <am3d:objViewport viewportSz="8681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8" name="3D 模型 27">
                    <a:extLst>
                      <a:ext uri="{FF2B5EF4-FFF2-40B4-BE49-F238E27FC236}">
                        <a16:creationId xmlns:a16="http://schemas.microsoft.com/office/drawing/2014/main" id="{C86C6ECF-AB31-4E61-95EB-E153078463B4}"/>
                      </a:ext>
                    </a:extLst>
                  </p:cNvPr>
                  <p:cNvPicPr>
                    <a:picLocks noGrp="1" noRot="1" noChangeAspect="1" noMove="1" noResize="1" noEditPoints="1" noAdjustHandles="1" noChangeArrowheads="1" noChangeShapeType="1" noCrop="1"/>
                  </p:cNvPicPr>
                  <p:nvPr/>
                </p:nvPicPr>
                <p:blipFill>
                  <a:blip r:embed="rId25"/>
                  <a:stretch>
                    <a:fillRect/>
                  </a:stretch>
                </p:blipFill>
                <p:spPr>
                  <a:xfrm>
                    <a:off x="3643407" y="4305428"/>
                    <a:ext cx="678688" cy="234581"/>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m3d="http://schemas.microsoft.com/office/drawing/2017/model3d">
            <mc:Choice Requires="am3d">
              <p:graphicFrame>
                <p:nvGraphicFramePr>
                  <p:cNvPr id="29" name="3D 模型 28">
                    <a:extLst>
                      <a:ext uri="{FF2B5EF4-FFF2-40B4-BE49-F238E27FC236}">
                        <a16:creationId xmlns:a16="http://schemas.microsoft.com/office/drawing/2014/main" id="{C3C35A00-6EAE-476F-B45A-359E7B90E480}"/>
                      </a:ext>
                    </a:extLst>
                  </p:cNvPr>
                  <p:cNvGraphicFramePr>
                    <a:graphicFrameLocks noChangeAspect="1"/>
                  </p:cNvGraphicFramePr>
                  <p:nvPr>
                    <p:extLst>
                      <p:ext uri="{D42A27DB-BD31-4B8C-83A1-F6EECF244321}">
                        <p14:modId xmlns:p14="http://schemas.microsoft.com/office/powerpoint/2010/main" val="3147840913"/>
                      </p:ext>
                    </p:extLst>
                  </p:nvPr>
                </p:nvGraphicFramePr>
                <p:xfrm>
                  <a:off x="5010889" y="2209732"/>
                  <a:ext cx="638020" cy="220525"/>
                </p:xfrm>
                <a:graphic>
                  <a:graphicData uri="http://schemas.microsoft.com/office/drawing/2017/model3d">
                    <am3d:model3d r:embed="rId6">
                      <am3d:spPr>
                        <a:xfrm>
                          <a:off x="0" y="0"/>
                          <a:ext cx="638020" cy="220525"/>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24"/>
                      </am3d:raster>
                      <am3d:objViewport viewportSz="8681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9" name="3D 模型 28">
                    <a:extLst>
                      <a:ext uri="{FF2B5EF4-FFF2-40B4-BE49-F238E27FC236}">
                        <a16:creationId xmlns:a16="http://schemas.microsoft.com/office/drawing/2014/main" id="{C3C35A00-6EAE-476F-B45A-359E7B90E480}"/>
                      </a:ext>
                    </a:extLst>
                  </p:cNvPr>
                  <p:cNvPicPr>
                    <a:picLocks noGrp="1" noRot="1" noChangeAspect="1" noMove="1" noResize="1" noEditPoints="1" noAdjustHandles="1" noChangeArrowheads="1" noChangeShapeType="1" noCrop="1"/>
                  </p:cNvPicPr>
                  <p:nvPr/>
                </p:nvPicPr>
                <p:blipFill>
                  <a:blip r:embed="rId25"/>
                  <a:stretch>
                    <a:fillRect/>
                  </a:stretch>
                </p:blipFill>
                <p:spPr>
                  <a:xfrm>
                    <a:off x="5033179" y="4603720"/>
                    <a:ext cx="678688" cy="234581"/>
                  </a:xfrm>
                  <a:prstGeom prst="rect">
                    <a:avLst/>
                  </a:prstGeom>
                  <a:effectLst>
                    <a:outerShdw blurRad="63500" sx="102000" sy="102000" algn="ctr" rotWithShape="0">
                      <a:schemeClr val="accent5">
                        <a:lumMod val="75000"/>
                        <a:alpha val="28000"/>
                      </a:schemeClr>
                    </a:outerShdw>
                  </a:effectLst>
                </p:spPr>
              </p:pic>
            </mc:Fallback>
          </mc:AlternateContent>
        </p:grpSp>
        <p:grpSp>
          <p:nvGrpSpPr>
            <p:cNvPr id="85" name="组合 84">
              <a:extLst>
                <a:ext uri="{FF2B5EF4-FFF2-40B4-BE49-F238E27FC236}">
                  <a16:creationId xmlns:a16="http://schemas.microsoft.com/office/drawing/2014/main" id="{C760EFCE-E0E5-4256-95D5-D651C64675B7}"/>
                </a:ext>
              </a:extLst>
            </p:cNvPr>
            <p:cNvGrpSpPr/>
            <p:nvPr/>
          </p:nvGrpSpPr>
          <p:grpSpPr>
            <a:xfrm>
              <a:off x="4199604" y="4159535"/>
              <a:ext cx="1860682" cy="923551"/>
              <a:chOff x="4287829" y="1537823"/>
              <a:chExt cx="1753055" cy="845901"/>
            </a:xfrm>
          </p:grpSpPr>
          <mc:AlternateContent xmlns:mc="http://schemas.openxmlformats.org/markup-compatibility/2006" xmlns:a14="http://schemas.microsoft.com/office/drawing/2010/main">
            <mc:Choice Requires="a14">
              <p:sp>
                <p:nvSpPr>
                  <p:cNvPr id="86" name="文本框 85">
                    <a:extLst>
                      <a:ext uri="{FF2B5EF4-FFF2-40B4-BE49-F238E27FC236}">
                        <a16:creationId xmlns:a16="http://schemas.microsoft.com/office/drawing/2014/main" id="{A83F04B1-F599-41F1-AD42-514E68EFAC28}"/>
                      </a:ext>
                    </a:extLst>
                  </p:cNvPr>
                  <p:cNvSpPr txBox="1"/>
                  <p:nvPr/>
                </p:nvSpPr>
                <p:spPr>
                  <a:xfrm>
                    <a:off x="4287829" y="2137503"/>
                    <a:ext cx="26609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2′′</m:t>
                          </m:r>
                        </m:oMath>
                      </m:oMathPara>
                    </a14:m>
                    <a:endParaRPr lang="zh-CN" altLang="en-US" sz="1600" dirty="0"/>
                  </a:p>
                </p:txBody>
              </p:sp>
            </mc:Choice>
            <mc:Fallback xmlns="">
              <p:sp>
                <p:nvSpPr>
                  <p:cNvPr id="86" name="文本框 85">
                    <a:extLst>
                      <a:ext uri="{FF2B5EF4-FFF2-40B4-BE49-F238E27FC236}">
                        <a16:creationId xmlns:a16="http://schemas.microsoft.com/office/drawing/2014/main" id="{A83F04B1-F599-41F1-AD42-514E68EFAC28}"/>
                      </a:ext>
                    </a:extLst>
                  </p:cNvPr>
                  <p:cNvSpPr txBox="1">
                    <a:spLocks noRot="1" noChangeAspect="1" noMove="1" noResize="1" noEditPoints="1" noAdjustHandles="1" noChangeArrowheads="1" noChangeShapeType="1" noTextEdit="1"/>
                  </p:cNvSpPr>
                  <p:nvPr/>
                </p:nvSpPr>
                <p:spPr>
                  <a:xfrm>
                    <a:off x="4287829" y="2137503"/>
                    <a:ext cx="266098" cy="246221"/>
                  </a:xfrm>
                  <a:prstGeom prst="rect">
                    <a:avLst/>
                  </a:prstGeom>
                  <a:blipFill>
                    <a:blip r:embed="rId26"/>
                    <a:stretch>
                      <a:fillRect l="-17391" t="-2273" r="-17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7" name="文本框 86">
                    <a:extLst>
                      <a:ext uri="{FF2B5EF4-FFF2-40B4-BE49-F238E27FC236}">
                        <a16:creationId xmlns:a16="http://schemas.microsoft.com/office/drawing/2014/main" id="{1735D945-C715-49F3-8422-F86B757287D4}"/>
                      </a:ext>
                    </a:extLst>
                  </p:cNvPr>
                  <p:cNvSpPr txBox="1"/>
                  <p:nvPr/>
                </p:nvSpPr>
                <p:spPr>
                  <a:xfrm>
                    <a:off x="5774786" y="1814645"/>
                    <a:ext cx="26609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3′′</m:t>
                          </m:r>
                        </m:oMath>
                      </m:oMathPara>
                    </a14:m>
                    <a:endParaRPr lang="zh-CN" altLang="en-US" sz="1600" dirty="0"/>
                  </a:p>
                </p:txBody>
              </p:sp>
            </mc:Choice>
            <mc:Fallback xmlns="">
              <p:sp>
                <p:nvSpPr>
                  <p:cNvPr id="87" name="文本框 86">
                    <a:extLst>
                      <a:ext uri="{FF2B5EF4-FFF2-40B4-BE49-F238E27FC236}">
                        <a16:creationId xmlns:a16="http://schemas.microsoft.com/office/drawing/2014/main" id="{1735D945-C715-49F3-8422-F86B757287D4}"/>
                      </a:ext>
                    </a:extLst>
                  </p:cNvPr>
                  <p:cNvSpPr txBox="1">
                    <a:spLocks noRot="1" noChangeAspect="1" noMove="1" noResize="1" noEditPoints="1" noAdjustHandles="1" noChangeArrowheads="1" noChangeShapeType="1" noTextEdit="1"/>
                  </p:cNvSpPr>
                  <p:nvPr/>
                </p:nvSpPr>
                <p:spPr>
                  <a:xfrm>
                    <a:off x="5774786" y="1814645"/>
                    <a:ext cx="266098" cy="246221"/>
                  </a:xfrm>
                  <a:prstGeom prst="rect">
                    <a:avLst/>
                  </a:prstGeom>
                  <a:blipFill>
                    <a:blip r:embed="rId27"/>
                    <a:stretch>
                      <a:fillRect l="-17391" t="-2273" r="-17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 name="文本框 87">
                    <a:extLst>
                      <a:ext uri="{FF2B5EF4-FFF2-40B4-BE49-F238E27FC236}">
                        <a16:creationId xmlns:a16="http://schemas.microsoft.com/office/drawing/2014/main" id="{6F8D23C1-8026-43F8-A9FB-E6C0C50E214B}"/>
                      </a:ext>
                    </a:extLst>
                  </p:cNvPr>
                  <p:cNvSpPr txBox="1"/>
                  <p:nvPr/>
                </p:nvSpPr>
                <p:spPr>
                  <a:xfrm>
                    <a:off x="4466916" y="1537823"/>
                    <a:ext cx="26609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1′′</m:t>
                          </m:r>
                        </m:oMath>
                      </m:oMathPara>
                    </a14:m>
                    <a:endParaRPr lang="zh-CN" altLang="en-US" sz="1600" dirty="0"/>
                  </a:p>
                </p:txBody>
              </p:sp>
            </mc:Choice>
            <mc:Fallback xmlns="">
              <p:sp>
                <p:nvSpPr>
                  <p:cNvPr id="88" name="文本框 87">
                    <a:extLst>
                      <a:ext uri="{FF2B5EF4-FFF2-40B4-BE49-F238E27FC236}">
                        <a16:creationId xmlns:a16="http://schemas.microsoft.com/office/drawing/2014/main" id="{6F8D23C1-8026-43F8-A9FB-E6C0C50E214B}"/>
                      </a:ext>
                    </a:extLst>
                  </p:cNvPr>
                  <p:cNvSpPr txBox="1">
                    <a:spLocks noRot="1" noChangeAspect="1" noMove="1" noResize="1" noEditPoints="1" noAdjustHandles="1" noChangeArrowheads="1" noChangeShapeType="1" noTextEdit="1"/>
                  </p:cNvSpPr>
                  <p:nvPr/>
                </p:nvSpPr>
                <p:spPr>
                  <a:xfrm>
                    <a:off x="4466916" y="1537823"/>
                    <a:ext cx="266098" cy="246221"/>
                  </a:xfrm>
                  <a:prstGeom prst="rect">
                    <a:avLst/>
                  </a:prstGeom>
                  <a:blipFill>
                    <a:blip r:embed="rId28"/>
                    <a:stretch>
                      <a:fillRect l="-17391" r="-17391"/>
                    </a:stretch>
                  </a:blipFill>
                </p:spPr>
                <p:txBody>
                  <a:bodyPr/>
                  <a:lstStyle/>
                  <a:p>
                    <a:r>
                      <a:rPr lang="zh-CN" altLang="en-US">
                        <a:noFill/>
                      </a:rPr>
                      <a:t> </a:t>
                    </a:r>
                  </a:p>
                </p:txBody>
              </p:sp>
            </mc:Fallback>
          </mc:AlternateContent>
        </p:grpSp>
      </p:grpSp>
      <p:grpSp>
        <p:nvGrpSpPr>
          <p:cNvPr id="38" name="组合 37">
            <a:extLst>
              <a:ext uri="{FF2B5EF4-FFF2-40B4-BE49-F238E27FC236}">
                <a16:creationId xmlns:a16="http://schemas.microsoft.com/office/drawing/2014/main" id="{82C618F1-00EE-4982-A665-D8C29521BDEE}"/>
              </a:ext>
            </a:extLst>
          </p:cNvPr>
          <p:cNvGrpSpPr/>
          <p:nvPr/>
        </p:nvGrpSpPr>
        <p:grpSpPr>
          <a:xfrm>
            <a:off x="3234292" y="2991931"/>
            <a:ext cx="1010952" cy="465101"/>
            <a:chOff x="5889138" y="1613508"/>
            <a:chExt cx="1010952" cy="465101"/>
          </a:xfrm>
        </p:grpSpPr>
        <p:cxnSp>
          <p:nvCxnSpPr>
            <p:cNvPr id="39" name="直接箭头连接符 38">
              <a:extLst>
                <a:ext uri="{FF2B5EF4-FFF2-40B4-BE49-F238E27FC236}">
                  <a16:creationId xmlns:a16="http://schemas.microsoft.com/office/drawing/2014/main" id="{9FACF15F-182C-46DB-A400-1DA16571429F}"/>
                </a:ext>
              </a:extLst>
            </p:cNvPr>
            <p:cNvCxnSpPr>
              <a:cxnSpLocks/>
            </p:cNvCxnSpPr>
            <p:nvPr/>
          </p:nvCxnSpPr>
          <p:spPr>
            <a:xfrm>
              <a:off x="6413633" y="1855629"/>
              <a:ext cx="216737" cy="222980"/>
            </a:xfrm>
            <a:prstGeom prst="straightConnector1">
              <a:avLst/>
            </a:prstGeom>
            <a:ln w="222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5">
              <a:extLst>
                <a:ext uri="{FF2B5EF4-FFF2-40B4-BE49-F238E27FC236}">
                  <a16:creationId xmlns:a16="http://schemas.microsoft.com/office/drawing/2014/main" id="{4A45A718-1764-4DCC-A14F-3B0BE906008C}"/>
                </a:ext>
              </a:extLst>
            </p:cNvPr>
            <p:cNvSpPr txBox="1"/>
            <p:nvPr/>
          </p:nvSpPr>
          <p:spPr>
            <a:xfrm>
              <a:off x="5889138" y="1613508"/>
              <a:ext cx="1010952" cy="246039"/>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400" dirty="0">
                  <a:solidFill>
                    <a:schemeClr val="accent6">
                      <a:lumMod val="75000"/>
                    </a:schemeClr>
                  </a:solidFill>
                  <a:latin typeface="HelveticaNeueLT Std" panose="020B0604020202020204" pitchFamily="34" charset="0"/>
                  <a:ea typeface="Helvetica Neue" panose="02000503000000020004" pitchFamily="2" charset="0"/>
                  <a:cs typeface="Helvetica Neue" panose="02000503000000020004" pitchFamily="2" charset="0"/>
                </a:rPr>
                <a:t>Receive</a:t>
              </a:r>
              <a:r>
                <a:rPr lang="en-US" altLang="zh-CN" sz="1400" dirty="0">
                  <a:solidFill>
                    <a:schemeClr val="accent6">
                      <a:lumMod val="75000"/>
                    </a:schemeClr>
                  </a:solidFill>
                  <a:latin typeface="HelveticaNeueLT Std" panose="020B0604020202020204" pitchFamily="34" charset="0"/>
                  <a:ea typeface="Helvetica Neue" panose="02000503000000020004" pitchFamily="2" charset="0"/>
                  <a:cs typeface="Helvetica Neue" panose="02000503000000020004" pitchFamily="2" charset="0"/>
                </a:rPr>
                <a:t>!</a:t>
              </a:r>
              <a:endParaRPr lang="en-US" sz="1400" dirty="0">
                <a:solidFill>
                  <a:schemeClr val="accent6">
                    <a:lumMod val="75000"/>
                  </a:schemeClr>
                </a:solidFill>
                <a:latin typeface="HelveticaNeueLT Std" panose="020B0604020202020204" pitchFamily="34" charset="0"/>
                <a:ea typeface="Helvetica Neue" panose="02000503000000020004" pitchFamily="2" charset="0"/>
                <a:cs typeface="Helvetica Neue" panose="02000503000000020004" pitchFamily="2" charset="0"/>
              </a:endParaRPr>
            </a:p>
          </p:txBody>
        </p:sp>
      </p:grpSp>
      <p:grpSp>
        <p:nvGrpSpPr>
          <p:cNvPr id="48" name="组合 47">
            <a:extLst>
              <a:ext uri="{FF2B5EF4-FFF2-40B4-BE49-F238E27FC236}">
                <a16:creationId xmlns:a16="http://schemas.microsoft.com/office/drawing/2014/main" id="{66B3B5E3-9830-4A3F-B361-7D94D4AC6D7A}"/>
              </a:ext>
            </a:extLst>
          </p:cNvPr>
          <p:cNvGrpSpPr/>
          <p:nvPr/>
        </p:nvGrpSpPr>
        <p:grpSpPr>
          <a:xfrm>
            <a:off x="3388209" y="4344074"/>
            <a:ext cx="1010952" cy="434154"/>
            <a:chOff x="5890905" y="2086972"/>
            <a:chExt cx="1010952" cy="434154"/>
          </a:xfrm>
        </p:grpSpPr>
        <p:cxnSp>
          <p:nvCxnSpPr>
            <p:cNvPr id="49" name="直接箭头连接符 48">
              <a:extLst>
                <a:ext uri="{FF2B5EF4-FFF2-40B4-BE49-F238E27FC236}">
                  <a16:creationId xmlns:a16="http://schemas.microsoft.com/office/drawing/2014/main" id="{43E61016-9C8C-4365-958B-E0731E9E3BFD}"/>
                </a:ext>
              </a:extLst>
            </p:cNvPr>
            <p:cNvCxnSpPr>
              <a:cxnSpLocks/>
            </p:cNvCxnSpPr>
            <p:nvPr/>
          </p:nvCxnSpPr>
          <p:spPr>
            <a:xfrm flipV="1">
              <a:off x="6424021" y="2086972"/>
              <a:ext cx="300051" cy="247821"/>
            </a:xfrm>
            <a:prstGeom prst="straightConnector1">
              <a:avLst/>
            </a:prstGeom>
            <a:ln w="222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5">
              <a:extLst>
                <a:ext uri="{FF2B5EF4-FFF2-40B4-BE49-F238E27FC236}">
                  <a16:creationId xmlns:a16="http://schemas.microsoft.com/office/drawing/2014/main" id="{3AD46A11-BF0C-4113-8F63-371A2BCA57CA}"/>
                </a:ext>
              </a:extLst>
            </p:cNvPr>
            <p:cNvSpPr txBox="1"/>
            <p:nvPr/>
          </p:nvSpPr>
          <p:spPr>
            <a:xfrm>
              <a:off x="5890905" y="2275087"/>
              <a:ext cx="1010952" cy="246039"/>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400" dirty="0">
                  <a:solidFill>
                    <a:schemeClr val="accent6">
                      <a:lumMod val="75000"/>
                    </a:schemeClr>
                  </a:solidFill>
                  <a:latin typeface="HelveticaNeueLT Std" panose="020B0604020202020204" pitchFamily="34" charset="0"/>
                  <a:ea typeface="Helvetica Neue" panose="02000503000000020004" pitchFamily="2" charset="0"/>
                  <a:cs typeface="Helvetica Neue" panose="02000503000000020004" pitchFamily="2" charset="0"/>
                </a:rPr>
                <a:t>Receive</a:t>
              </a:r>
              <a:r>
                <a:rPr lang="en-US" altLang="zh-CN" sz="1400" dirty="0">
                  <a:solidFill>
                    <a:schemeClr val="accent6">
                      <a:lumMod val="75000"/>
                    </a:schemeClr>
                  </a:solidFill>
                  <a:latin typeface="HelveticaNeueLT Std" panose="020B0604020202020204" pitchFamily="34" charset="0"/>
                  <a:ea typeface="Helvetica Neue" panose="02000503000000020004" pitchFamily="2" charset="0"/>
                  <a:cs typeface="Helvetica Neue" panose="02000503000000020004" pitchFamily="2" charset="0"/>
                </a:rPr>
                <a:t>!</a:t>
              </a:r>
              <a:endParaRPr lang="en-US" sz="1400" dirty="0">
                <a:solidFill>
                  <a:schemeClr val="accent6">
                    <a:lumMod val="75000"/>
                  </a:schemeClr>
                </a:solidFill>
                <a:latin typeface="HelveticaNeueLT Std" panose="020B0604020202020204" pitchFamily="34" charset="0"/>
                <a:ea typeface="Helvetica Neue" panose="02000503000000020004" pitchFamily="2" charset="0"/>
                <a:cs typeface="Helvetica Neue" panose="02000503000000020004" pitchFamily="2" charset="0"/>
              </a:endParaRPr>
            </a:p>
          </p:txBody>
        </p:sp>
      </p:grpSp>
      <p:cxnSp>
        <p:nvCxnSpPr>
          <p:cNvPr id="14" name="连接符: 曲线 13">
            <a:extLst>
              <a:ext uri="{FF2B5EF4-FFF2-40B4-BE49-F238E27FC236}">
                <a16:creationId xmlns:a16="http://schemas.microsoft.com/office/drawing/2014/main" id="{62E26DE5-CD86-4BD3-8B93-D082B658BD21}"/>
              </a:ext>
            </a:extLst>
          </p:cNvPr>
          <p:cNvCxnSpPr>
            <a:cxnSpLocks/>
          </p:cNvCxnSpPr>
          <p:nvPr/>
        </p:nvCxnSpPr>
        <p:spPr>
          <a:xfrm rot="5400000">
            <a:off x="4515701" y="2086687"/>
            <a:ext cx="1441014" cy="1328416"/>
          </a:xfrm>
          <a:prstGeom prst="curvedConnector3">
            <a:avLst>
              <a:gd name="adj1" fmla="val 63853"/>
            </a:avLst>
          </a:prstGeom>
          <a:ln w="19050">
            <a:solidFill>
              <a:srgbClr val="FFC000">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连接符: 曲线 66">
            <a:extLst>
              <a:ext uri="{FF2B5EF4-FFF2-40B4-BE49-F238E27FC236}">
                <a16:creationId xmlns:a16="http://schemas.microsoft.com/office/drawing/2014/main" id="{78ECF8A6-1F67-473F-8DB0-4C09BB6280FF}"/>
              </a:ext>
            </a:extLst>
          </p:cNvPr>
          <p:cNvCxnSpPr>
            <a:cxnSpLocks/>
          </p:cNvCxnSpPr>
          <p:nvPr/>
        </p:nvCxnSpPr>
        <p:spPr>
          <a:xfrm rot="5400000">
            <a:off x="4195299" y="2441230"/>
            <a:ext cx="2145598" cy="1316386"/>
          </a:xfrm>
          <a:prstGeom prst="curvedConnector3">
            <a:avLst>
              <a:gd name="adj1" fmla="val 87816"/>
            </a:avLst>
          </a:prstGeom>
          <a:ln w="19050">
            <a:solidFill>
              <a:srgbClr val="FFC000">
                <a:alpha val="8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752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25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wipe(up)">
                                      <p:cBhvr>
                                        <p:cTn id="38" dur="750"/>
                                        <p:tgtEl>
                                          <p:spTgt spid="67"/>
                                        </p:tgtEl>
                                      </p:cBhvr>
                                    </p:animEffect>
                                  </p:childTnLst>
                                </p:cTn>
                              </p:par>
                            </p:childTnLst>
                          </p:cTn>
                        </p:par>
                        <p:par>
                          <p:cTn id="39" fill="hold">
                            <p:stCondLst>
                              <p:cond delay="750"/>
                            </p:stCondLst>
                            <p:childTnLst>
                              <p:par>
                                <p:cTn id="40" presetID="1" presetClass="entr" presetSubtype="0"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a:xfrm>
            <a:off x="4299922" y="6558087"/>
            <a:ext cx="544154" cy="291381"/>
          </a:xfrm>
        </p:spPr>
        <p:txBody>
          <a:bodyPr/>
          <a:lstStyle/>
          <a:p>
            <a:r>
              <a:rPr lang="en-US" dirty="0"/>
              <a:t>2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13115" y="293172"/>
            <a:ext cx="7042846" cy="375417"/>
          </a:xfrm>
          <a:prstGeom prst="rect">
            <a:avLst/>
          </a:prstGeom>
        </p:spPr>
        <p:txBody>
          <a:bodyPr/>
          <a:lstStyle/>
          <a:p>
            <a:r>
              <a:rPr lang="en-US" sz="2400" dirty="0"/>
              <a:t>Introduction</a:t>
            </a:r>
          </a:p>
        </p:txBody>
      </p:sp>
      <p:pic>
        <p:nvPicPr>
          <p:cNvPr id="4" name="图片 3" descr="卡通人物&#10;&#10;描述已自动生成">
            <a:extLst>
              <a:ext uri="{FF2B5EF4-FFF2-40B4-BE49-F238E27FC236}">
                <a16:creationId xmlns:a16="http://schemas.microsoft.com/office/drawing/2014/main" id="{7AE2967F-0797-4F65-930B-F981B7E5424A}"/>
              </a:ext>
            </a:extLst>
          </p:cNvPr>
          <p:cNvPicPr>
            <a:picLocks noChangeAspect="1"/>
          </p:cNvPicPr>
          <p:nvPr/>
        </p:nvPicPr>
        <p:blipFill>
          <a:blip r:embed="rId3"/>
          <a:stretch>
            <a:fillRect/>
          </a:stretch>
        </p:blipFill>
        <p:spPr>
          <a:xfrm>
            <a:off x="627020" y="1216639"/>
            <a:ext cx="7889959" cy="4438103"/>
          </a:xfrm>
          <a:prstGeom prst="rect">
            <a:avLst/>
          </a:prstGeom>
        </p:spPr>
      </p:pic>
      <p:sp>
        <p:nvSpPr>
          <p:cNvPr id="6" name="矩形 5">
            <a:extLst>
              <a:ext uri="{FF2B5EF4-FFF2-40B4-BE49-F238E27FC236}">
                <a16:creationId xmlns:a16="http://schemas.microsoft.com/office/drawing/2014/main" id="{CBE8FE0B-C3C4-4ADC-AF60-930475BAB4D5}"/>
              </a:ext>
            </a:extLst>
          </p:cNvPr>
          <p:cNvSpPr/>
          <p:nvPr/>
        </p:nvSpPr>
        <p:spPr>
          <a:xfrm>
            <a:off x="1" y="850661"/>
            <a:ext cx="9144000" cy="5671075"/>
          </a:xfrm>
          <a:prstGeom prst="rect">
            <a:avLst/>
          </a:prstGeom>
          <a:solidFill>
            <a:schemeClr val="bg1">
              <a:lumMod val="95000"/>
              <a:alpha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5">
            <a:extLst>
              <a:ext uri="{FF2B5EF4-FFF2-40B4-BE49-F238E27FC236}">
                <a16:creationId xmlns:a16="http://schemas.microsoft.com/office/drawing/2014/main" id="{C5CA6C27-F222-436A-BDE0-60699B0F5AE8}"/>
              </a:ext>
            </a:extLst>
          </p:cNvPr>
          <p:cNvSpPr txBox="1"/>
          <p:nvPr/>
        </p:nvSpPr>
        <p:spPr>
          <a:xfrm>
            <a:off x="1333326" y="2750609"/>
            <a:ext cx="6477348" cy="1356781"/>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A regular human brain contains:</a:t>
            </a:r>
          </a:p>
          <a:p>
            <a:pPr algn="ctr"/>
            <a:endParaRPr lang="en-US" sz="1800" dirty="0">
              <a:latin typeface="HelveticaNeueLT Std" panose="020B0604020202020204" pitchFamily="34" charset="0"/>
              <a:ea typeface="Helvetica Neue" panose="02000503000000020004" pitchFamily="2" charset="0"/>
              <a:cs typeface="Helvetica Neue" panose="02000503000000020004" pitchFamily="2" charset="0"/>
            </a:endParaRPr>
          </a:p>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a:t>
            </a:r>
            <a:r>
              <a:rPr lang="en-US" sz="1800" dirty="0">
                <a:solidFill>
                  <a:srgbClr val="DB560B"/>
                </a:solidFill>
                <a:latin typeface="HelveticaNeueLT Std" panose="020B0604020202020204" pitchFamily="34" charset="0"/>
                <a:ea typeface="Helvetica Neue" panose="02000503000000020004" pitchFamily="2" charset="0"/>
                <a:cs typeface="Helvetica Neue" panose="02000503000000020004" pitchFamily="2" charset="0"/>
              </a:rPr>
              <a:t>100 billion</a:t>
            </a:r>
            <a:r>
              <a:rPr lang="en-US" sz="1800" dirty="0">
                <a:latin typeface="HelveticaNeueLT Std" panose="020B0604020202020204" pitchFamily="34" charset="0"/>
                <a:ea typeface="Helvetica Neue" panose="02000503000000020004" pitchFamily="2" charset="0"/>
                <a:cs typeface="Helvetica Neue" panose="02000503000000020004" pitchFamily="2" charset="0"/>
              </a:rPr>
              <a:t> neurons</a:t>
            </a:r>
          </a:p>
          <a:p>
            <a:pPr algn="ctr"/>
            <a:endParaRPr lang="en-US" sz="1800" dirty="0">
              <a:latin typeface="HelveticaNeueLT Std" panose="020B0604020202020204" pitchFamily="34" charset="0"/>
              <a:ea typeface="Helvetica Neue" panose="02000503000000020004" pitchFamily="2" charset="0"/>
              <a:cs typeface="Helvetica Neue" panose="02000503000000020004" pitchFamily="2" charset="0"/>
            </a:endParaRPr>
          </a:p>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a:t>
            </a:r>
            <a:r>
              <a:rPr lang="en-US" sz="1800" dirty="0">
                <a:solidFill>
                  <a:srgbClr val="DB560B"/>
                </a:solidFill>
                <a:latin typeface="HelveticaNeueLT Std" panose="020B0604020202020204" pitchFamily="34" charset="0"/>
                <a:ea typeface="Helvetica Neue" panose="02000503000000020004" pitchFamily="2" charset="0"/>
                <a:cs typeface="Helvetica Neue" panose="02000503000000020004" pitchFamily="2" charset="0"/>
              </a:rPr>
              <a:t>100 trillion</a:t>
            </a:r>
            <a:r>
              <a:rPr lang="en-US" sz="1800" dirty="0">
                <a:latin typeface="HelveticaNeueLT Std" panose="020B0604020202020204" pitchFamily="34" charset="0"/>
                <a:ea typeface="Helvetica Neue" panose="02000503000000020004" pitchFamily="2" charset="0"/>
                <a:cs typeface="Helvetica Neue" panose="02000503000000020004" pitchFamily="2" charset="0"/>
              </a:rPr>
              <a:t> synapses</a:t>
            </a:r>
          </a:p>
        </p:txBody>
      </p:sp>
    </p:spTree>
    <p:extLst>
      <p:ext uri="{BB962C8B-B14F-4D97-AF65-F5344CB8AC3E}">
        <p14:creationId xmlns:p14="http://schemas.microsoft.com/office/powerpoint/2010/main" val="23071373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20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Toy Model: Counting Neurons</a:t>
            </a:r>
            <a:endParaRPr lang="zh-CN" altLang="en-US" dirty="0"/>
          </a:p>
        </p:txBody>
      </p:sp>
      <p:pic>
        <p:nvPicPr>
          <p:cNvPr id="5" name="图片 4" descr="图片包含 游戏机, 截图&#10;&#10;描述已自动生成">
            <a:extLst>
              <a:ext uri="{FF2B5EF4-FFF2-40B4-BE49-F238E27FC236}">
                <a16:creationId xmlns:a16="http://schemas.microsoft.com/office/drawing/2014/main" id="{87423C37-AABF-411E-B352-1795AA2EE136}"/>
              </a:ext>
            </a:extLst>
          </p:cNvPr>
          <p:cNvPicPr>
            <a:picLocks noChangeAspect="1"/>
          </p:cNvPicPr>
          <p:nvPr/>
        </p:nvPicPr>
        <p:blipFill>
          <a:blip r:embed="rId3"/>
          <a:stretch>
            <a:fillRect/>
          </a:stretch>
        </p:blipFill>
        <p:spPr>
          <a:xfrm>
            <a:off x="2126640" y="1471956"/>
            <a:ext cx="4816302" cy="418118"/>
          </a:xfrm>
          <a:prstGeom prst="rect">
            <a:avLst/>
          </a:prstGeom>
        </p:spPr>
      </p:pic>
      <p:sp>
        <p:nvSpPr>
          <p:cNvPr id="11" name="TextBox 5">
            <a:extLst>
              <a:ext uri="{FF2B5EF4-FFF2-40B4-BE49-F238E27FC236}">
                <a16:creationId xmlns:a16="http://schemas.microsoft.com/office/drawing/2014/main" id="{F14A5BCA-2CDD-440B-8A36-CB457D674BE2}"/>
              </a:ext>
            </a:extLst>
          </p:cNvPr>
          <p:cNvSpPr txBox="1"/>
          <p:nvPr/>
        </p:nvSpPr>
        <p:spPr>
          <a:xfrm>
            <a:off x="2032469" y="1019433"/>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Pair-wise correlation among 100 neurons</a:t>
            </a:r>
            <a:endParaRPr lang="en-US" b="0" dirty="0"/>
          </a:p>
        </p:txBody>
      </p:sp>
      <p:sp>
        <p:nvSpPr>
          <p:cNvPr id="40" name="TextBox 5">
            <a:extLst>
              <a:ext uri="{FF2B5EF4-FFF2-40B4-BE49-F238E27FC236}">
                <a16:creationId xmlns:a16="http://schemas.microsoft.com/office/drawing/2014/main" id="{980FBFC2-3982-449F-B57B-4CE57D9F115F}"/>
              </a:ext>
            </a:extLst>
          </p:cNvPr>
          <p:cNvSpPr txBox="1"/>
          <p:nvPr/>
        </p:nvSpPr>
        <p:spPr>
          <a:xfrm>
            <a:off x="3864619" y="3771195"/>
            <a:ext cx="1573402"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1400" b="0" dirty="0"/>
              <a:t>2-Replica</a:t>
            </a:r>
          </a:p>
        </p:txBody>
      </p:sp>
      <p:sp>
        <p:nvSpPr>
          <p:cNvPr id="41" name="TextBox 5">
            <a:extLst>
              <a:ext uri="{FF2B5EF4-FFF2-40B4-BE49-F238E27FC236}">
                <a16:creationId xmlns:a16="http://schemas.microsoft.com/office/drawing/2014/main" id="{50838625-ECCD-4FE3-86D2-205AA664C521}"/>
              </a:ext>
            </a:extLst>
          </p:cNvPr>
          <p:cNvSpPr txBox="1"/>
          <p:nvPr/>
        </p:nvSpPr>
        <p:spPr>
          <a:xfrm>
            <a:off x="1166073" y="3771195"/>
            <a:ext cx="2142801"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1400" b="0" dirty="0"/>
              <a:t>1-Replica (</a:t>
            </a:r>
            <a:r>
              <a:rPr lang="en-US" altLang="zh-CN" sz="1400" b="0" dirty="0"/>
              <a:t>Plain)</a:t>
            </a:r>
            <a:endParaRPr lang="en-US" sz="1400" b="0" dirty="0"/>
          </a:p>
        </p:txBody>
      </p:sp>
      <p:sp>
        <p:nvSpPr>
          <p:cNvPr id="42" name="TextBox 5">
            <a:extLst>
              <a:ext uri="{FF2B5EF4-FFF2-40B4-BE49-F238E27FC236}">
                <a16:creationId xmlns:a16="http://schemas.microsoft.com/office/drawing/2014/main" id="{FA14EBAD-0C9C-4064-A38D-01B2643FA309}"/>
              </a:ext>
            </a:extLst>
          </p:cNvPr>
          <p:cNvSpPr txBox="1"/>
          <p:nvPr/>
        </p:nvSpPr>
        <p:spPr>
          <a:xfrm>
            <a:off x="6308076" y="3771195"/>
            <a:ext cx="1573402"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1400" b="0" dirty="0"/>
              <a:t>3-Replica</a:t>
            </a:r>
          </a:p>
        </p:txBody>
      </p:sp>
      <p:sp>
        <p:nvSpPr>
          <p:cNvPr id="43" name="TextBox 5">
            <a:extLst>
              <a:ext uri="{FF2B5EF4-FFF2-40B4-BE49-F238E27FC236}">
                <a16:creationId xmlns:a16="http://schemas.microsoft.com/office/drawing/2014/main" id="{155CDC64-1240-4C9A-B1DB-DDB482A8A0D8}"/>
              </a:ext>
            </a:extLst>
          </p:cNvPr>
          <p:cNvSpPr txBox="1"/>
          <p:nvPr/>
        </p:nvSpPr>
        <p:spPr>
          <a:xfrm>
            <a:off x="1442264" y="5976155"/>
            <a:ext cx="1573402"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1400" b="0" dirty="0"/>
              <a:t>5-Replica</a:t>
            </a:r>
          </a:p>
        </p:txBody>
      </p:sp>
      <p:sp>
        <p:nvSpPr>
          <p:cNvPr id="44" name="TextBox 5">
            <a:extLst>
              <a:ext uri="{FF2B5EF4-FFF2-40B4-BE49-F238E27FC236}">
                <a16:creationId xmlns:a16="http://schemas.microsoft.com/office/drawing/2014/main" id="{F33ECE43-1A5B-4A8C-B5DA-5EA500328438}"/>
              </a:ext>
            </a:extLst>
          </p:cNvPr>
          <p:cNvSpPr txBox="1"/>
          <p:nvPr/>
        </p:nvSpPr>
        <p:spPr>
          <a:xfrm>
            <a:off x="3864619" y="5976155"/>
            <a:ext cx="1573402"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1400" b="0" dirty="0"/>
              <a:t>10-Replica</a:t>
            </a:r>
          </a:p>
        </p:txBody>
      </p:sp>
      <p:sp>
        <p:nvSpPr>
          <p:cNvPr id="45" name="TextBox 5">
            <a:extLst>
              <a:ext uri="{FF2B5EF4-FFF2-40B4-BE49-F238E27FC236}">
                <a16:creationId xmlns:a16="http://schemas.microsoft.com/office/drawing/2014/main" id="{340A3896-6A07-47CD-8AAC-E63B7BAAE066}"/>
              </a:ext>
            </a:extLst>
          </p:cNvPr>
          <p:cNvSpPr txBox="1"/>
          <p:nvPr/>
        </p:nvSpPr>
        <p:spPr>
          <a:xfrm>
            <a:off x="6308076" y="5976155"/>
            <a:ext cx="1573402"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1400" b="0" dirty="0"/>
              <a:t>20-Replica</a:t>
            </a:r>
          </a:p>
        </p:txBody>
      </p:sp>
      <p:pic>
        <p:nvPicPr>
          <p:cNvPr id="19" name="图片 18" descr="图片包含 截图, 照片, 游戏机, 不同&#10;&#10;描述已自动生成">
            <a:extLst>
              <a:ext uri="{FF2B5EF4-FFF2-40B4-BE49-F238E27FC236}">
                <a16:creationId xmlns:a16="http://schemas.microsoft.com/office/drawing/2014/main" id="{BE53B368-AD31-49D5-BAF9-C19D7D887F5F}"/>
              </a:ext>
            </a:extLst>
          </p:cNvPr>
          <p:cNvPicPr>
            <a:picLocks noChangeAspect="1"/>
          </p:cNvPicPr>
          <p:nvPr/>
        </p:nvPicPr>
        <p:blipFill>
          <a:blip r:embed="rId4"/>
          <a:stretch>
            <a:fillRect/>
          </a:stretch>
        </p:blipFill>
        <p:spPr>
          <a:xfrm>
            <a:off x="3605818" y="4172301"/>
            <a:ext cx="1932363" cy="1803539"/>
          </a:xfrm>
          <a:prstGeom prst="rect">
            <a:avLst/>
          </a:prstGeom>
        </p:spPr>
      </p:pic>
      <p:pic>
        <p:nvPicPr>
          <p:cNvPr id="21" name="图片 20" descr="图片包含 截图, 照片, 游戏机, 不同&#10;&#10;描述已自动生成">
            <a:extLst>
              <a:ext uri="{FF2B5EF4-FFF2-40B4-BE49-F238E27FC236}">
                <a16:creationId xmlns:a16="http://schemas.microsoft.com/office/drawing/2014/main" id="{7B192B1A-0CE7-44CF-AF75-58332AB66F2A}"/>
              </a:ext>
            </a:extLst>
          </p:cNvPr>
          <p:cNvPicPr>
            <a:picLocks noChangeAspect="1"/>
          </p:cNvPicPr>
          <p:nvPr/>
        </p:nvPicPr>
        <p:blipFill>
          <a:blip r:embed="rId5"/>
          <a:stretch>
            <a:fillRect/>
          </a:stretch>
        </p:blipFill>
        <p:spPr>
          <a:xfrm>
            <a:off x="6030621" y="4172301"/>
            <a:ext cx="1932363" cy="1803539"/>
          </a:xfrm>
          <a:prstGeom prst="rect">
            <a:avLst/>
          </a:prstGeom>
        </p:spPr>
      </p:pic>
      <p:pic>
        <p:nvPicPr>
          <p:cNvPr id="23" name="图片 22" descr="截图里有图片&#10;&#10;描述已自动生成">
            <a:extLst>
              <a:ext uri="{FF2B5EF4-FFF2-40B4-BE49-F238E27FC236}">
                <a16:creationId xmlns:a16="http://schemas.microsoft.com/office/drawing/2014/main" id="{6B0934D0-23BD-484A-8520-AAB7FE1D1887}"/>
              </a:ext>
            </a:extLst>
          </p:cNvPr>
          <p:cNvPicPr>
            <a:picLocks noChangeAspect="1"/>
          </p:cNvPicPr>
          <p:nvPr/>
        </p:nvPicPr>
        <p:blipFill>
          <a:blip r:embed="rId6"/>
          <a:stretch>
            <a:fillRect/>
          </a:stretch>
        </p:blipFill>
        <p:spPr>
          <a:xfrm>
            <a:off x="1181017" y="1993868"/>
            <a:ext cx="1932363" cy="1803539"/>
          </a:xfrm>
          <a:prstGeom prst="rect">
            <a:avLst/>
          </a:prstGeom>
        </p:spPr>
      </p:pic>
      <p:pic>
        <p:nvPicPr>
          <p:cNvPr id="25" name="图片 24" descr="图片包含 截图, 照片, 游戏机, 不同&#10;&#10;描述已自动生成">
            <a:extLst>
              <a:ext uri="{FF2B5EF4-FFF2-40B4-BE49-F238E27FC236}">
                <a16:creationId xmlns:a16="http://schemas.microsoft.com/office/drawing/2014/main" id="{7BA0192A-5B96-43C7-A795-D1EE988F3F2A}"/>
              </a:ext>
            </a:extLst>
          </p:cNvPr>
          <p:cNvPicPr>
            <a:picLocks noChangeAspect="1"/>
          </p:cNvPicPr>
          <p:nvPr/>
        </p:nvPicPr>
        <p:blipFill>
          <a:blip r:embed="rId7"/>
          <a:stretch>
            <a:fillRect/>
          </a:stretch>
        </p:blipFill>
        <p:spPr>
          <a:xfrm>
            <a:off x="3607024" y="1993868"/>
            <a:ext cx="1932363" cy="1803539"/>
          </a:xfrm>
          <a:prstGeom prst="rect">
            <a:avLst/>
          </a:prstGeom>
        </p:spPr>
      </p:pic>
      <p:pic>
        <p:nvPicPr>
          <p:cNvPr id="27" name="图片 26" descr="截图里有图片&#10;&#10;描述已自动生成">
            <a:extLst>
              <a:ext uri="{FF2B5EF4-FFF2-40B4-BE49-F238E27FC236}">
                <a16:creationId xmlns:a16="http://schemas.microsoft.com/office/drawing/2014/main" id="{C023622F-CC39-48BA-B975-1B684A820B23}"/>
              </a:ext>
            </a:extLst>
          </p:cNvPr>
          <p:cNvPicPr>
            <a:picLocks noChangeAspect="1"/>
          </p:cNvPicPr>
          <p:nvPr/>
        </p:nvPicPr>
        <p:blipFill>
          <a:blip r:embed="rId8"/>
          <a:stretch>
            <a:fillRect/>
          </a:stretch>
        </p:blipFill>
        <p:spPr>
          <a:xfrm>
            <a:off x="6033032" y="1993868"/>
            <a:ext cx="1932363" cy="1803539"/>
          </a:xfrm>
          <a:prstGeom prst="rect">
            <a:avLst/>
          </a:prstGeom>
        </p:spPr>
      </p:pic>
      <p:pic>
        <p:nvPicPr>
          <p:cNvPr id="30" name="图片 29" descr="截图里有图片&#10;&#10;描述已自动生成">
            <a:extLst>
              <a:ext uri="{FF2B5EF4-FFF2-40B4-BE49-F238E27FC236}">
                <a16:creationId xmlns:a16="http://schemas.microsoft.com/office/drawing/2014/main" id="{C4B52CD4-BA32-46C5-A140-453DD7D22B73}"/>
              </a:ext>
            </a:extLst>
          </p:cNvPr>
          <p:cNvPicPr>
            <a:picLocks noChangeAspect="1"/>
          </p:cNvPicPr>
          <p:nvPr/>
        </p:nvPicPr>
        <p:blipFill>
          <a:blip r:embed="rId9"/>
          <a:stretch>
            <a:fillRect/>
          </a:stretch>
        </p:blipFill>
        <p:spPr>
          <a:xfrm>
            <a:off x="1181016" y="4172301"/>
            <a:ext cx="1932363" cy="1803539"/>
          </a:xfrm>
          <a:prstGeom prst="rect">
            <a:avLst/>
          </a:prstGeom>
        </p:spPr>
      </p:pic>
    </p:spTree>
    <p:extLst>
      <p:ext uri="{BB962C8B-B14F-4D97-AF65-F5344CB8AC3E}">
        <p14:creationId xmlns:p14="http://schemas.microsoft.com/office/powerpoint/2010/main" val="1921088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21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Replica-Mean-Field Limit</a:t>
            </a:r>
            <a:endParaRPr lang="zh-CN" altLang="en-US" dirty="0"/>
          </a:p>
        </p:txBody>
      </p:sp>
      <mc:AlternateContent xmlns:mc="http://schemas.openxmlformats.org/markup-compatibility/2006" xmlns:am3d="http://schemas.microsoft.com/office/drawing/2017/model3d">
        <mc:Choice Requires="am3d">
          <p:graphicFrame>
            <p:nvGraphicFramePr>
              <p:cNvPr id="9" name="3D 模型 8">
                <a:extLst>
                  <a:ext uri="{FF2B5EF4-FFF2-40B4-BE49-F238E27FC236}">
                    <a16:creationId xmlns:a16="http://schemas.microsoft.com/office/drawing/2014/main" id="{258204FF-1616-4CAB-8614-23361E10812F}"/>
                  </a:ext>
                </a:extLst>
              </p:cNvPr>
              <p:cNvGraphicFramePr>
                <a:graphicFrameLocks noChangeAspect="1"/>
              </p:cNvGraphicFramePr>
              <p:nvPr>
                <p:extLst>
                  <p:ext uri="{D42A27DB-BD31-4B8C-83A1-F6EECF244321}">
                    <p14:modId xmlns:p14="http://schemas.microsoft.com/office/powerpoint/2010/main" val="2937671771"/>
                  </p:ext>
                </p:extLst>
              </p:nvPr>
            </p:nvGraphicFramePr>
            <p:xfrm>
              <a:off x="3505622" y="1328163"/>
              <a:ext cx="596036" cy="597615"/>
            </p:xfrm>
            <a:graphic>
              <a:graphicData uri="http://schemas.microsoft.com/office/drawing/2017/model3d">
                <am3d:model3d r:embed="rId3">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模型 8">
                <a:extLst>
                  <a:ext uri="{FF2B5EF4-FFF2-40B4-BE49-F238E27FC236}">
                    <a16:creationId xmlns:a16="http://schemas.microsoft.com/office/drawing/2014/main" id="{258204FF-1616-4CAB-8614-23361E10812F}"/>
                  </a:ext>
                </a:extLst>
              </p:cNvPr>
              <p:cNvPicPr>
                <a:picLocks noGrp="1" noRot="1" noChangeAspect="1" noMove="1" noResize="1" noEditPoints="1" noAdjustHandles="1" noChangeArrowheads="1" noChangeShapeType="1" noCrop="1"/>
              </p:cNvPicPr>
              <p:nvPr/>
            </p:nvPicPr>
            <p:blipFill>
              <a:blip r:embed="rId5"/>
              <a:stretch>
                <a:fillRect/>
              </a:stretch>
            </p:blipFill>
            <p:spPr>
              <a:xfrm>
                <a:off x="3505622" y="1328163"/>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 name="3D 模型 9">
                <a:extLst>
                  <a:ext uri="{FF2B5EF4-FFF2-40B4-BE49-F238E27FC236}">
                    <a16:creationId xmlns:a16="http://schemas.microsoft.com/office/drawing/2014/main" id="{8A760587-983F-4844-AF1B-F42016BACDD4}"/>
                  </a:ext>
                </a:extLst>
              </p:cNvPr>
              <p:cNvGraphicFramePr>
                <a:graphicFrameLocks noChangeAspect="1"/>
              </p:cNvGraphicFramePr>
              <p:nvPr>
                <p:extLst>
                  <p:ext uri="{D42A27DB-BD31-4B8C-83A1-F6EECF244321}">
                    <p14:modId xmlns:p14="http://schemas.microsoft.com/office/powerpoint/2010/main" val="3611247173"/>
                  </p:ext>
                </p:extLst>
              </p:nvPr>
            </p:nvGraphicFramePr>
            <p:xfrm>
              <a:off x="5298911" y="2337691"/>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5"/>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模型 9">
                <a:extLst>
                  <a:ext uri="{FF2B5EF4-FFF2-40B4-BE49-F238E27FC236}">
                    <a16:creationId xmlns:a16="http://schemas.microsoft.com/office/drawing/2014/main" id="{8A760587-983F-4844-AF1B-F42016BACDD4}"/>
                  </a:ext>
                </a:extLst>
              </p:cNvPr>
              <p:cNvPicPr>
                <a:picLocks noGrp="1" noRot="1" noChangeAspect="1" noMove="1" noResize="1" noEditPoints="1" noAdjustHandles="1" noChangeArrowheads="1" noChangeShapeType="1" noCrop="1"/>
              </p:cNvPicPr>
              <p:nvPr/>
            </p:nvPicPr>
            <p:blipFill>
              <a:blip r:embed="rId5"/>
              <a:stretch>
                <a:fillRect/>
              </a:stretch>
            </p:blipFill>
            <p:spPr>
              <a:xfrm>
                <a:off x="5298911" y="2337691"/>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1" name="3D 模型 10">
                <a:extLst>
                  <a:ext uri="{FF2B5EF4-FFF2-40B4-BE49-F238E27FC236}">
                    <a16:creationId xmlns:a16="http://schemas.microsoft.com/office/drawing/2014/main" id="{B0503CA2-C73D-4BB9-AF5D-01F80826A89E}"/>
                  </a:ext>
                </a:extLst>
              </p:cNvPr>
              <p:cNvGraphicFramePr>
                <a:graphicFrameLocks noChangeAspect="1"/>
              </p:cNvGraphicFramePr>
              <p:nvPr>
                <p:extLst>
                  <p:ext uri="{D42A27DB-BD31-4B8C-83A1-F6EECF244321}">
                    <p14:modId xmlns:p14="http://schemas.microsoft.com/office/powerpoint/2010/main" val="1442333013"/>
                  </p:ext>
                </p:extLst>
              </p:nvPr>
            </p:nvGraphicFramePr>
            <p:xfrm>
              <a:off x="3505623" y="3377854"/>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5"/>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模型 10">
                <a:extLst>
                  <a:ext uri="{FF2B5EF4-FFF2-40B4-BE49-F238E27FC236}">
                    <a16:creationId xmlns:a16="http://schemas.microsoft.com/office/drawing/2014/main" id="{B0503CA2-C73D-4BB9-AF5D-01F80826A89E}"/>
                  </a:ext>
                </a:extLst>
              </p:cNvPr>
              <p:cNvPicPr>
                <a:picLocks noGrp="1" noRot="1" noChangeAspect="1" noMove="1" noResize="1" noEditPoints="1" noAdjustHandles="1" noChangeArrowheads="1" noChangeShapeType="1" noCrop="1"/>
              </p:cNvPicPr>
              <p:nvPr/>
            </p:nvPicPr>
            <p:blipFill>
              <a:blip r:embed="rId5"/>
              <a:stretch>
                <a:fillRect/>
              </a:stretch>
            </p:blipFill>
            <p:spPr>
              <a:xfrm>
                <a:off x="3505623" y="3377854"/>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837B913-08D7-4FB0-BDFE-3B353A83782C}"/>
                  </a:ext>
                </a:extLst>
              </p:cNvPr>
              <p:cNvSpPr txBox="1"/>
              <p:nvPr/>
            </p:nvSpPr>
            <p:spPr>
              <a:xfrm>
                <a:off x="3675171" y="1439566"/>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8" name="文本框 17">
                <a:extLst>
                  <a:ext uri="{FF2B5EF4-FFF2-40B4-BE49-F238E27FC236}">
                    <a16:creationId xmlns:a16="http://schemas.microsoft.com/office/drawing/2014/main" id="{B837B913-08D7-4FB0-BDFE-3B353A83782C}"/>
                  </a:ext>
                </a:extLst>
              </p:cNvPr>
              <p:cNvSpPr txBox="1">
                <a:spLocks noRot="1" noChangeAspect="1" noMove="1" noResize="1" noEditPoints="1" noAdjustHandles="1" noChangeArrowheads="1" noChangeShapeType="1" noTextEdit="1"/>
              </p:cNvSpPr>
              <p:nvPr/>
            </p:nvSpPr>
            <p:spPr>
              <a:xfrm>
                <a:off x="3675171" y="1439566"/>
                <a:ext cx="238848" cy="369332"/>
              </a:xfrm>
              <a:prstGeom prst="rect">
                <a:avLst/>
              </a:prstGeom>
              <a:blipFill>
                <a:blip r:embed="rId6"/>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3DD5FB0-DA28-40D1-9C8D-76AE4005B865}"/>
                  </a:ext>
                </a:extLst>
              </p:cNvPr>
              <p:cNvSpPr txBox="1"/>
              <p:nvPr/>
            </p:nvSpPr>
            <p:spPr>
              <a:xfrm>
                <a:off x="3675171" y="3491995"/>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9" name="文本框 18">
                <a:extLst>
                  <a:ext uri="{FF2B5EF4-FFF2-40B4-BE49-F238E27FC236}">
                    <a16:creationId xmlns:a16="http://schemas.microsoft.com/office/drawing/2014/main" id="{63DD5FB0-DA28-40D1-9C8D-76AE4005B865}"/>
                  </a:ext>
                </a:extLst>
              </p:cNvPr>
              <p:cNvSpPr txBox="1">
                <a:spLocks noRot="1" noChangeAspect="1" noMove="1" noResize="1" noEditPoints="1" noAdjustHandles="1" noChangeArrowheads="1" noChangeShapeType="1" noTextEdit="1"/>
              </p:cNvSpPr>
              <p:nvPr/>
            </p:nvSpPr>
            <p:spPr>
              <a:xfrm>
                <a:off x="3675171" y="3491995"/>
                <a:ext cx="238848" cy="369332"/>
              </a:xfrm>
              <a:prstGeom prst="rect">
                <a:avLst/>
              </a:prstGeom>
              <a:blipFill>
                <a:blip r:embed="rId7"/>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5AD1D0-7613-46D4-AA44-03B1AD142444}"/>
                  </a:ext>
                </a:extLst>
              </p:cNvPr>
              <p:cNvSpPr txBox="1"/>
              <p:nvPr/>
            </p:nvSpPr>
            <p:spPr>
              <a:xfrm>
                <a:off x="5482746" y="2449093"/>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20" name="文本框 19">
                <a:extLst>
                  <a:ext uri="{FF2B5EF4-FFF2-40B4-BE49-F238E27FC236}">
                    <a16:creationId xmlns:a16="http://schemas.microsoft.com/office/drawing/2014/main" id="{8D5AD1D0-7613-46D4-AA44-03B1AD142444}"/>
                  </a:ext>
                </a:extLst>
              </p:cNvPr>
              <p:cNvSpPr txBox="1">
                <a:spLocks noRot="1" noChangeAspect="1" noMove="1" noResize="1" noEditPoints="1" noAdjustHandles="1" noChangeArrowheads="1" noChangeShapeType="1" noTextEdit="1"/>
              </p:cNvSpPr>
              <p:nvPr/>
            </p:nvSpPr>
            <p:spPr>
              <a:xfrm>
                <a:off x="5482746" y="2449093"/>
                <a:ext cx="238848" cy="369332"/>
              </a:xfrm>
              <a:prstGeom prst="rect">
                <a:avLst/>
              </a:prstGeom>
              <a:blipFill>
                <a:blip r:embed="rId8"/>
                <a:stretch>
                  <a:fillRect l="-27500" r="-30000" b="-6667"/>
                </a:stretch>
              </a:blipFill>
            </p:spPr>
            <p:txBody>
              <a:bodyPr/>
              <a:lstStyle/>
              <a:p>
                <a:r>
                  <a:rPr lang="zh-CN" altLang="en-US">
                    <a:noFill/>
                  </a:rPr>
                  <a:t> </a:t>
                </a:r>
              </a:p>
            </p:txBody>
          </p:sp>
        </mc:Fallback>
      </mc:AlternateContent>
      <p:sp>
        <p:nvSpPr>
          <p:cNvPr id="30" name="TextBox 5">
            <a:extLst>
              <a:ext uri="{FF2B5EF4-FFF2-40B4-BE49-F238E27FC236}">
                <a16:creationId xmlns:a16="http://schemas.microsoft.com/office/drawing/2014/main" id="{31BCC49D-AA39-49C6-8094-EC9C605BBFC9}"/>
              </a:ext>
            </a:extLst>
          </p:cNvPr>
          <p:cNvSpPr txBox="1"/>
          <p:nvPr/>
        </p:nvSpPr>
        <p:spPr>
          <a:xfrm>
            <a:off x="2068981" y="432986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Poissonian I</a:t>
            </a:r>
            <a:r>
              <a:rPr lang="en-US" altLang="zh-CN" dirty="0"/>
              <a:t>ndependence Assumption</a:t>
            </a:r>
            <a:endParaRPr lang="en-US" dirty="0"/>
          </a:p>
        </p:txBody>
      </p:sp>
      <p:sp>
        <p:nvSpPr>
          <p:cNvPr id="47" name="箭头: 右 46">
            <a:extLst>
              <a:ext uri="{FF2B5EF4-FFF2-40B4-BE49-F238E27FC236}">
                <a16:creationId xmlns:a16="http://schemas.microsoft.com/office/drawing/2014/main" id="{7AFE8334-E575-4E35-A941-E2538E8280F3}"/>
              </a:ext>
            </a:extLst>
          </p:cNvPr>
          <p:cNvSpPr/>
          <p:nvPr/>
        </p:nvSpPr>
        <p:spPr>
          <a:xfrm rot="10800000">
            <a:off x="5923901" y="2510276"/>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CD889FE1-228C-49F1-BE5F-59B252A12D87}"/>
                  </a:ext>
                </a:extLst>
              </p:cNvPr>
              <p:cNvSpPr txBox="1"/>
              <p:nvPr/>
            </p:nvSpPr>
            <p:spPr>
              <a:xfrm>
                <a:off x="6598247" y="2449093"/>
                <a:ext cx="4028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48" name="文本框 47">
                <a:extLst>
                  <a:ext uri="{FF2B5EF4-FFF2-40B4-BE49-F238E27FC236}">
                    <a16:creationId xmlns:a16="http://schemas.microsoft.com/office/drawing/2014/main" id="{CD889FE1-228C-49F1-BE5F-59B252A12D87}"/>
                  </a:ext>
                </a:extLst>
              </p:cNvPr>
              <p:cNvSpPr txBox="1">
                <a:spLocks noRot="1" noChangeAspect="1" noMove="1" noResize="1" noEditPoints="1" noAdjustHandles="1" noChangeArrowheads="1" noChangeShapeType="1" noTextEdit="1"/>
              </p:cNvSpPr>
              <p:nvPr/>
            </p:nvSpPr>
            <p:spPr>
              <a:xfrm>
                <a:off x="6598247" y="2449093"/>
                <a:ext cx="402803" cy="369332"/>
              </a:xfrm>
              <a:prstGeom prst="rect">
                <a:avLst/>
              </a:prstGeom>
              <a:blipFill>
                <a:blip r:embed="rId10"/>
                <a:stretch>
                  <a:fillRect l="-18182" r="-18182" b="-8333"/>
                </a:stretch>
              </a:blipFill>
            </p:spPr>
            <p:txBody>
              <a:bodyPr/>
              <a:lstStyle/>
              <a:p>
                <a:r>
                  <a:rPr lang="zh-CN" altLang="en-US">
                    <a:noFill/>
                  </a:rPr>
                  <a:t> </a:t>
                </a:r>
              </a:p>
            </p:txBody>
          </p:sp>
        </mc:Fallback>
      </mc:AlternateContent>
      <p:sp>
        <p:nvSpPr>
          <p:cNvPr id="49" name="箭头: 右 48">
            <a:extLst>
              <a:ext uri="{FF2B5EF4-FFF2-40B4-BE49-F238E27FC236}">
                <a16:creationId xmlns:a16="http://schemas.microsoft.com/office/drawing/2014/main" id="{7BD1946E-03AC-4F79-A8AA-FCCAA0EB85D8}"/>
              </a:ext>
            </a:extLst>
          </p:cNvPr>
          <p:cNvSpPr/>
          <p:nvPr/>
        </p:nvSpPr>
        <p:spPr>
          <a:xfrm>
            <a:off x="2800085" y="1500749"/>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EDBA31E7-B294-4E74-813C-37347A9C6B35}"/>
                  </a:ext>
                </a:extLst>
              </p:cNvPr>
              <p:cNvSpPr txBox="1"/>
              <p:nvPr/>
            </p:nvSpPr>
            <p:spPr>
              <a:xfrm>
                <a:off x="2400015" y="1439566"/>
                <a:ext cx="4028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50" name="文本框 49">
                <a:extLst>
                  <a:ext uri="{FF2B5EF4-FFF2-40B4-BE49-F238E27FC236}">
                    <a16:creationId xmlns:a16="http://schemas.microsoft.com/office/drawing/2014/main" id="{EDBA31E7-B294-4E74-813C-37347A9C6B35}"/>
                  </a:ext>
                </a:extLst>
              </p:cNvPr>
              <p:cNvSpPr txBox="1">
                <a:spLocks noRot="1" noChangeAspect="1" noMove="1" noResize="1" noEditPoints="1" noAdjustHandles="1" noChangeArrowheads="1" noChangeShapeType="1" noTextEdit="1"/>
              </p:cNvSpPr>
              <p:nvPr/>
            </p:nvSpPr>
            <p:spPr>
              <a:xfrm>
                <a:off x="2400015" y="1439566"/>
                <a:ext cx="402803" cy="369332"/>
              </a:xfrm>
              <a:prstGeom prst="rect">
                <a:avLst/>
              </a:prstGeom>
              <a:blipFill>
                <a:blip r:embed="rId11"/>
                <a:stretch>
                  <a:fillRect l="-18182" r="-18182" b="-6557"/>
                </a:stretch>
              </a:blipFill>
            </p:spPr>
            <p:txBody>
              <a:bodyPr/>
              <a:lstStyle/>
              <a:p>
                <a:r>
                  <a:rPr lang="zh-CN" altLang="en-US">
                    <a:noFill/>
                  </a:rPr>
                  <a:t> </a:t>
                </a:r>
              </a:p>
            </p:txBody>
          </p:sp>
        </mc:Fallback>
      </mc:AlternateContent>
      <p:sp>
        <p:nvSpPr>
          <p:cNvPr id="51" name="箭头: 右 50">
            <a:extLst>
              <a:ext uri="{FF2B5EF4-FFF2-40B4-BE49-F238E27FC236}">
                <a16:creationId xmlns:a16="http://schemas.microsoft.com/office/drawing/2014/main" id="{B71A15A8-5E55-46AD-BA4A-D3B9200A6049}"/>
              </a:ext>
            </a:extLst>
          </p:cNvPr>
          <p:cNvSpPr/>
          <p:nvPr/>
        </p:nvSpPr>
        <p:spPr>
          <a:xfrm>
            <a:off x="2800085" y="3564227"/>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843DC1D4-D969-4997-A2F8-93B3DF6FF9BA}"/>
                  </a:ext>
                </a:extLst>
              </p:cNvPr>
              <p:cNvSpPr txBox="1"/>
              <p:nvPr/>
            </p:nvSpPr>
            <p:spPr>
              <a:xfrm>
                <a:off x="2400013" y="3503044"/>
                <a:ext cx="4028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52" name="文本框 51">
                <a:extLst>
                  <a:ext uri="{FF2B5EF4-FFF2-40B4-BE49-F238E27FC236}">
                    <a16:creationId xmlns:a16="http://schemas.microsoft.com/office/drawing/2014/main" id="{843DC1D4-D969-4997-A2F8-93B3DF6FF9BA}"/>
                  </a:ext>
                </a:extLst>
              </p:cNvPr>
              <p:cNvSpPr txBox="1">
                <a:spLocks noRot="1" noChangeAspect="1" noMove="1" noResize="1" noEditPoints="1" noAdjustHandles="1" noChangeArrowheads="1" noChangeShapeType="1" noTextEdit="1"/>
              </p:cNvSpPr>
              <p:nvPr/>
            </p:nvSpPr>
            <p:spPr>
              <a:xfrm>
                <a:off x="2400013" y="3503044"/>
                <a:ext cx="402803" cy="369332"/>
              </a:xfrm>
              <a:prstGeom prst="rect">
                <a:avLst/>
              </a:prstGeom>
              <a:blipFill>
                <a:blip r:embed="rId12"/>
                <a:stretch>
                  <a:fillRect l="-18182" r="-18182"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9881443F-E3C7-4C4C-96E0-C9197448479F}"/>
                  </a:ext>
                </a:extLst>
              </p:cNvPr>
              <p:cNvSpPr txBox="1"/>
              <p:nvPr/>
            </p:nvSpPr>
            <p:spPr>
              <a:xfrm>
                <a:off x="4838297" y="3498394"/>
                <a:ext cx="2328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22" name="文本框 21">
                <a:extLst>
                  <a:ext uri="{FF2B5EF4-FFF2-40B4-BE49-F238E27FC236}">
                    <a16:creationId xmlns:a16="http://schemas.microsoft.com/office/drawing/2014/main" id="{9881443F-E3C7-4C4C-96E0-C9197448479F}"/>
                  </a:ext>
                </a:extLst>
              </p:cNvPr>
              <p:cNvSpPr txBox="1">
                <a:spLocks noRot="1" noChangeAspect="1" noMove="1" noResize="1" noEditPoints="1" noAdjustHandles="1" noChangeArrowheads="1" noChangeShapeType="1" noTextEdit="1"/>
              </p:cNvSpPr>
              <p:nvPr/>
            </p:nvSpPr>
            <p:spPr>
              <a:xfrm>
                <a:off x="4838297" y="3498394"/>
                <a:ext cx="232884" cy="369332"/>
              </a:xfrm>
              <a:prstGeom prst="rect">
                <a:avLst/>
              </a:prstGeom>
              <a:blipFill>
                <a:blip r:embed="rId14"/>
                <a:stretch>
                  <a:fillRect l="-31579" r="-31579" b="-8333"/>
                </a:stretch>
              </a:blipFill>
            </p:spPr>
            <p:txBody>
              <a:bodyPr/>
              <a:lstStyle/>
              <a:p>
                <a:r>
                  <a:rPr lang="zh-CN" altLang="en-US">
                    <a:noFill/>
                  </a:rPr>
                  <a:t> </a:t>
                </a:r>
              </a:p>
            </p:txBody>
          </p:sp>
        </mc:Fallback>
      </mc:AlternateContent>
      <p:sp>
        <p:nvSpPr>
          <p:cNvPr id="23" name="箭头: 右 22">
            <a:extLst>
              <a:ext uri="{FF2B5EF4-FFF2-40B4-BE49-F238E27FC236}">
                <a16:creationId xmlns:a16="http://schemas.microsoft.com/office/drawing/2014/main" id="{F6EA4F66-B81B-43F6-A406-0ED0059A5D74}"/>
              </a:ext>
            </a:extLst>
          </p:cNvPr>
          <p:cNvSpPr/>
          <p:nvPr/>
        </p:nvSpPr>
        <p:spPr>
          <a:xfrm>
            <a:off x="4135490" y="3559324"/>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57009F54-6E32-453C-8CA8-BABE37963405}"/>
                  </a:ext>
                </a:extLst>
              </p:cNvPr>
              <p:cNvSpPr txBox="1"/>
              <p:nvPr/>
            </p:nvSpPr>
            <p:spPr>
              <a:xfrm>
                <a:off x="4840423" y="1435671"/>
                <a:ext cx="2328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24" name="文本框 23">
                <a:extLst>
                  <a:ext uri="{FF2B5EF4-FFF2-40B4-BE49-F238E27FC236}">
                    <a16:creationId xmlns:a16="http://schemas.microsoft.com/office/drawing/2014/main" id="{57009F54-6E32-453C-8CA8-BABE37963405}"/>
                  </a:ext>
                </a:extLst>
              </p:cNvPr>
              <p:cNvSpPr txBox="1">
                <a:spLocks noRot="1" noChangeAspect="1" noMove="1" noResize="1" noEditPoints="1" noAdjustHandles="1" noChangeArrowheads="1" noChangeShapeType="1" noTextEdit="1"/>
              </p:cNvSpPr>
              <p:nvPr/>
            </p:nvSpPr>
            <p:spPr>
              <a:xfrm>
                <a:off x="4840423" y="1435671"/>
                <a:ext cx="232884" cy="369332"/>
              </a:xfrm>
              <a:prstGeom prst="rect">
                <a:avLst/>
              </a:prstGeom>
              <a:blipFill>
                <a:blip r:embed="rId15"/>
                <a:stretch>
                  <a:fillRect l="-31579" r="-31579" b="-8333"/>
                </a:stretch>
              </a:blipFill>
            </p:spPr>
            <p:txBody>
              <a:bodyPr/>
              <a:lstStyle/>
              <a:p>
                <a:r>
                  <a:rPr lang="zh-CN" altLang="en-US">
                    <a:noFill/>
                  </a:rPr>
                  <a:t> </a:t>
                </a:r>
              </a:p>
            </p:txBody>
          </p:sp>
        </mc:Fallback>
      </mc:AlternateContent>
      <p:sp>
        <p:nvSpPr>
          <p:cNvPr id="25" name="箭头: 右 24">
            <a:extLst>
              <a:ext uri="{FF2B5EF4-FFF2-40B4-BE49-F238E27FC236}">
                <a16:creationId xmlns:a16="http://schemas.microsoft.com/office/drawing/2014/main" id="{65EDF1C1-5531-41FF-811B-728D001033A8}"/>
              </a:ext>
            </a:extLst>
          </p:cNvPr>
          <p:cNvSpPr/>
          <p:nvPr/>
        </p:nvSpPr>
        <p:spPr>
          <a:xfrm>
            <a:off x="4137616" y="1496601"/>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箭头: 右 25">
            <a:extLst>
              <a:ext uri="{FF2B5EF4-FFF2-40B4-BE49-F238E27FC236}">
                <a16:creationId xmlns:a16="http://schemas.microsoft.com/office/drawing/2014/main" id="{C0E7C0BA-24DA-4A0F-B5E3-E572A78EA27E}"/>
              </a:ext>
            </a:extLst>
          </p:cNvPr>
          <p:cNvSpPr/>
          <p:nvPr/>
        </p:nvSpPr>
        <p:spPr>
          <a:xfrm rot="10800000">
            <a:off x="4595610" y="2527962"/>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F79DE381-AA21-4F36-801E-14CCDA2DE9D8}"/>
                  </a:ext>
                </a:extLst>
              </p:cNvPr>
              <p:cNvSpPr txBox="1"/>
              <p:nvPr/>
            </p:nvSpPr>
            <p:spPr>
              <a:xfrm>
                <a:off x="4336532" y="2466779"/>
                <a:ext cx="2328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27" name="文本框 26">
                <a:extLst>
                  <a:ext uri="{FF2B5EF4-FFF2-40B4-BE49-F238E27FC236}">
                    <a16:creationId xmlns:a16="http://schemas.microsoft.com/office/drawing/2014/main" id="{F79DE381-AA21-4F36-801E-14CCDA2DE9D8}"/>
                  </a:ext>
                </a:extLst>
              </p:cNvPr>
              <p:cNvSpPr txBox="1">
                <a:spLocks noRot="1" noChangeAspect="1" noMove="1" noResize="1" noEditPoints="1" noAdjustHandles="1" noChangeArrowheads="1" noChangeShapeType="1" noTextEdit="1"/>
              </p:cNvSpPr>
              <p:nvPr/>
            </p:nvSpPr>
            <p:spPr>
              <a:xfrm>
                <a:off x="4336532" y="2466779"/>
                <a:ext cx="232884" cy="369332"/>
              </a:xfrm>
              <a:prstGeom prst="rect">
                <a:avLst/>
              </a:prstGeom>
              <a:blipFill>
                <a:blip r:embed="rId16"/>
                <a:stretch>
                  <a:fillRect l="-30769" r="-28205" b="-8333"/>
                </a:stretch>
              </a:blipFill>
            </p:spPr>
            <p:txBody>
              <a:bodyPr/>
              <a:lstStyle/>
              <a:p>
                <a:r>
                  <a:rPr lang="zh-CN" altLang="en-US">
                    <a:noFill/>
                  </a:rPr>
                  <a:t> </a:t>
                </a:r>
              </a:p>
            </p:txBody>
          </p:sp>
        </mc:Fallback>
      </mc:AlternateContent>
      <p:grpSp>
        <p:nvGrpSpPr>
          <p:cNvPr id="28" name="组合 27">
            <a:extLst>
              <a:ext uri="{FF2B5EF4-FFF2-40B4-BE49-F238E27FC236}">
                <a16:creationId xmlns:a16="http://schemas.microsoft.com/office/drawing/2014/main" id="{100528AD-0BCB-49D1-A8A5-9734F5CAB857}"/>
              </a:ext>
            </a:extLst>
          </p:cNvPr>
          <p:cNvGrpSpPr/>
          <p:nvPr/>
        </p:nvGrpSpPr>
        <p:grpSpPr>
          <a:xfrm>
            <a:off x="5091869" y="3108254"/>
            <a:ext cx="3733570" cy="605327"/>
            <a:chOff x="5066772" y="2885195"/>
            <a:chExt cx="3733570" cy="605327"/>
          </a:xfrm>
        </p:grpSpPr>
        <p:cxnSp>
          <p:nvCxnSpPr>
            <p:cNvPr id="31" name="连接符: 曲线 30">
              <a:extLst>
                <a:ext uri="{FF2B5EF4-FFF2-40B4-BE49-F238E27FC236}">
                  <a16:creationId xmlns:a16="http://schemas.microsoft.com/office/drawing/2014/main" id="{96B6879D-750B-4AE9-BCFC-8DC7944C3365}"/>
                </a:ext>
              </a:extLst>
            </p:cNvPr>
            <p:cNvCxnSpPr>
              <a:cxnSpLocks/>
            </p:cNvCxnSpPr>
            <p:nvPr/>
          </p:nvCxnSpPr>
          <p:spPr>
            <a:xfrm rot="10800000" flipV="1">
              <a:off x="5066772" y="3066643"/>
              <a:ext cx="575901" cy="423879"/>
            </a:xfrm>
            <a:prstGeom prst="curvedConnector3">
              <a:avLst>
                <a:gd name="adj1" fmla="val 50000"/>
              </a:avLst>
            </a:prstGeom>
            <a:ln w="19050">
              <a:solidFill>
                <a:srgbClr val="DB560B"/>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5">
              <a:extLst>
                <a:ext uri="{FF2B5EF4-FFF2-40B4-BE49-F238E27FC236}">
                  <a16:creationId xmlns:a16="http://schemas.microsoft.com/office/drawing/2014/main" id="{CA28B094-C95D-47CB-9ED9-904D64346F1F}"/>
                </a:ext>
              </a:extLst>
            </p:cNvPr>
            <p:cNvSpPr txBox="1"/>
            <p:nvPr/>
          </p:nvSpPr>
          <p:spPr>
            <a:xfrm>
              <a:off x="5397193" y="2885195"/>
              <a:ext cx="3403149"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u</a:t>
              </a:r>
              <a:r>
                <a:rPr lang="en-US" altLang="zh-CN" sz="1800" dirty="0">
                  <a:latin typeface="HelveticaNeueLT Std" panose="020B0604020202020204" pitchFamily="34" charset="0"/>
                  <a:ea typeface="Helvetica Neue" panose="02000503000000020004" pitchFamily="2" charset="0"/>
                  <a:cs typeface="Helvetica Neue" panose="02000503000000020004" pitchFamily="2" charset="0"/>
                </a:rPr>
                <a:t>nknown mean firing rate</a:t>
              </a:r>
              <a:endParaRPr lang="en-US" sz="180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spTree>
    <p:extLst>
      <p:ext uri="{BB962C8B-B14F-4D97-AF65-F5344CB8AC3E}">
        <p14:creationId xmlns:p14="http://schemas.microsoft.com/office/powerpoint/2010/main" val="4208210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21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Replica-Mean-Field Limit</a:t>
            </a:r>
            <a:endParaRPr lang="zh-CN" altLang="en-US" dirty="0"/>
          </a:p>
        </p:txBody>
      </p:sp>
      <mc:AlternateContent xmlns:mc="http://schemas.openxmlformats.org/markup-compatibility/2006" xmlns:am3d="http://schemas.microsoft.com/office/drawing/2017/model3d">
        <mc:Choice Requires="am3d">
          <p:graphicFrame>
            <p:nvGraphicFramePr>
              <p:cNvPr id="9" name="3D 模型 8">
                <a:extLst>
                  <a:ext uri="{FF2B5EF4-FFF2-40B4-BE49-F238E27FC236}">
                    <a16:creationId xmlns:a16="http://schemas.microsoft.com/office/drawing/2014/main" id="{258204FF-1616-4CAB-8614-23361E10812F}"/>
                  </a:ext>
                </a:extLst>
              </p:cNvPr>
              <p:cNvGraphicFramePr>
                <a:graphicFrameLocks noChangeAspect="1"/>
              </p:cNvGraphicFramePr>
              <p:nvPr/>
            </p:nvGraphicFramePr>
            <p:xfrm>
              <a:off x="3505622" y="1328163"/>
              <a:ext cx="596036" cy="597615"/>
            </p:xfrm>
            <a:graphic>
              <a:graphicData uri="http://schemas.microsoft.com/office/drawing/2017/model3d">
                <am3d:model3d r:embed="rId3">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模型 8">
                <a:extLst>
                  <a:ext uri="{FF2B5EF4-FFF2-40B4-BE49-F238E27FC236}">
                    <a16:creationId xmlns:a16="http://schemas.microsoft.com/office/drawing/2014/main" id="{258204FF-1616-4CAB-8614-23361E10812F}"/>
                  </a:ext>
                </a:extLst>
              </p:cNvPr>
              <p:cNvPicPr>
                <a:picLocks noGrp="1" noRot="1" noChangeAspect="1" noMove="1" noResize="1" noEditPoints="1" noAdjustHandles="1" noChangeArrowheads="1" noChangeShapeType="1" noCrop="1"/>
              </p:cNvPicPr>
              <p:nvPr/>
            </p:nvPicPr>
            <p:blipFill>
              <a:blip r:embed="rId5"/>
              <a:stretch>
                <a:fillRect/>
              </a:stretch>
            </p:blipFill>
            <p:spPr>
              <a:xfrm>
                <a:off x="3505622" y="1328163"/>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 name="3D 模型 9">
                <a:extLst>
                  <a:ext uri="{FF2B5EF4-FFF2-40B4-BE49-F238E27FC236}">
                    <a16:creationId xmlns:a16="http://schemas.microsoft.com/office/drawing/2014/main" id="{8A760587-983F-4844-AF1B-F42016BACDD4}"/>
                  </a:ext>
                </a:extLst>
              </p:cNvPr>
              <p:cNvGraphicFramePr>
                <a:graphicFrameLocks noChangeAspect="1"/>
              </p:cNvGraphicFramePr>
              <p:nvPr/>
            </p:nvGraphicFramePr>
            <p:xfrm>
              <a:off x="5298911" y="2337691"/>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5"/>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模型 9">
                <a:extLst>
                  <a:ext uri="{FF2B5EF4-FFF2-40B4-BE49-F238E27FC236}">
                    <a16:creationId xmlns:a16="http://schemas.microsoft.com/office/drawing/2014/main" id="{8A760587-983F-4844-AF1B-F42016BACDD4}"/>
                  </a:ext>
                </a:extLst>
              </p:cNvPr>
              <p:cNvPicPr>
                <a:picLocks noGrp="1" noRot="1" noChangeAspect="1" noMove="1" noResize="1" noEditPoints="1" noAdjustHandles="1" noChangeArrowheads="1" noChangeShapeType="1" noCrop="1"/>
              </p:cNvPicPr>
              <p:nvPr/>
            </p:nvPicPr>
            <p:blipFill>
              <a:blip r:embed="rId5"/>
              <a:stretch>
                <a:fillRect/>
              </a:stretch>
            </p:blipFill>
            <p:spPr>
              <a:xfrm>
                <a:off x="5298911" y="2337691"/>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1" name="3D 模型 10">
                <a:extLst>
                  <a:ext uri="{FF2B5EF4-FFF2-40B4-BE49-F238E27FC236}">
                    <a16:creationId xmlns:a16="http://schemas.microsoft.com/office/drawing/2014/main" id="{B0503CA2-C73D-4BB9-AF5D-01F80826A89E}"/>
                  </a:ext>
                </a:extLst>
              </p:cNvPr>
              <p:cNvGraphicFramePr>
                <a:graphicFrameLocks noChangeAspect="1"/>
              </p:cNvGraphicFramePr>
              <p:nvPr/>
            </p:nvGraphicFramePr>
            <p:xfrm>
              <a:off x="3505623" y="3377854"/>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5"/>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模型 10">
                <a:extLst>
                  <a:ext uri="{FF2B5EF4-FFF2-40B4-BE49-F238E27FC236}">
                    <a16:creationId xmlns:a16="http://schemas.microsoft.com/office/drawing/2014/main" id="{B0503CA2-C73D-4BB9-AF5D-01F80826A89E}"/>
                  </a:ext>
                </a:extLst>
              </p:cNvPr>
              <p:cNvPicPr>
                <a:picLocks noGrp="1" noRot="1" noChangeAspect="1" noMove="1" noResize="1" noEditPoints="1" noAdjustHandles="1" noChangeArrowheads="1" noChangeShapeType="1" noCrop="1"/>
              </p:cNvPicPr>
              <p:nvPr/>
            </p:nvPicPr>
            <p:blipFill>
              <a:blip r:embed="rId5"/>
              <a:stretch>
                <a:fillRect/>
              </a:stretch>
            </p:blipFill>
            <p:spPr>
              <a:xfrm>
                <a:off x="3505623" y="3377854"/>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837B913-08D7-4FB0-BDFE-3B353A83782C}"/>
                  </a:ext>
                </a:extLst>
              </p:cNvPr>
              <p:cNvSpPr txBox="1"/>
              <p:nvPr/>
            </p:nvSpPr>
            <p:spPr>
              <a:xfrm>
                <a:off x="3675171" y="1439566"/>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8" name="文本框 17">
                <a:extLst>
                  <a:ext uri="{FF2B5EF4-FFF2-40B4-BE49-F238E27FC236}">
                    <a16:creationId xmlns:a16="http://schemas.microsoft.com/office/drawing/2014/main" id="{B837B913-08D7-4FB0-BDFE-3B353A83782C}"/>
                  </a:ext>
                </a:extLst>
              </p:cNvPr>
              <p:cNvSpPr txBox="1">
                <a:spLocks noRot="1" noChangeAspect="1" noMove="1" noResize="1" noEditPoints="1" noAdjustHandles="1" noChangeArrowheads="1" noChangeShapeType="1" noTextEdit="1"/>
              </p:cNvSpPr>
              <p:nvPr/>
            </p:nvSpPr>
            <p:spPr>
              <a:xfrm>
                <a:off x="3675171" y="1439566"/>
                <a:ext cx="238848" cy="369332"/>
              </a:xfrm>
              <a:prstGeom prst="rect">
                <a:avLst/>
              </a:prstGeom>
              <a:blipFill>
                <a:blip r:embed="rId6"/>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3DD5FB0-DA28-40D1-9C8D-76AE4005B865}"/>
                  </a:ext>
                </a:extLst>
              </p:cNvPr>
              <p:cNvSpPr txBox="1"/>
              <p:nvPr/>
            </p:nvSpPr>
            <p:spPr>
              <a:xfrm>
                <a:off x="3675171" y="3491995"/>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9" name="文本框 18">
                <a:extLst>
                  <a:ext uri="{FF2B5EF4-FFF2-40B4-BE49-F238E27FC236}">
                    <a16:creationId xmlns:a16="http://schemas.microsoft.com/office/drawing/2014/main" id="{63DD5FB0-DA28-40D1-9C8D-76AE4005B865}"/>
                  </a:ext>
                </a:extLst>
              </p:cNvPr>
              <p:cNvSpPr txBox="1">
                <a:spLocks noRot="1" noChangeAspect="1" noMove="1" noResize="1" noEditPoints="1" noAdjustHandles="1" noChangeArrowheads="1" noChangeShapeType="1" noTextEdit="1"/>
              </p:cNvSpPr>
              <p:nvPr/>
            </p:nvSpPr>
            <p:spPr>
              <a:xfrm>
                <a:off x="3675171" y="3491995"/>
                <a:ext cx="238848" cy="369332"/>
              </a:xfrm>
              <a:prstGeom prst="rect">
                <a:avLst/>
              </a:prstGeom>
              <a:blipFill>
                <a:blip r:embed="rId7"/>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5AD1D0-7613-46D4-AA44-03B1AD142444}"/>
                  </a:ext>
                </a:extLst>
              </p:cNvPr>
              <p:cNvSpPr txBox="1"/>
              <p:nvPr/>
            </p:nvSpPr>
            <p:spPr>
              <a:xfrm>
                <a:off x="5482746" y="2449093"/>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20" name="文本框 19">
                <a:extLst>
                  <a:ext uri="{FF2B5EF4-FFF2-40B4-BE49-F238E27FC236}">
                    <a16:creationId xmlns:a16="http://schemas.microsoft.com/office/drawing/2014/main" id="{8D5AD1D0-7613-46D4-AA44-03B1AD142444}"/>
                  </a:ext>
                </a:extLst>
              </p:cNvPr>
              <p:cNvSpPr txBox="1">
                <a:spLocks noRot="1" noChangeAspect="1" noMove="1" noResize="1" noEditPoints="1" noAdjustHandles="1" noChangeArrowheads="1" noChangeShapeType="1" noTextEdit="1"/>
              </p:cNvSpPr>
              <p:nvPr/>
            </p:nvSpPr>
            <p:spPr>
              <a:xfrm>
                <a:off x="5482746" y="2449093"/>
                <a:ext cx="238848" cy="369332"/>
              </a:xfrm>
              <a:prstGeom prst="rect">
                <a:avLst/>
              </a:prstGeom>
              <a:blipFill>
                <a:blip r:embed="rId8"/>
                <a:stretch>
                  <a:fillRect l="-27500" r="-30000"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16CC2AC2-B6AE-4EF1-8C8A-CEA8418E1DE5}"/>
                  </a:ext>
                </a:extLst>
              </p:cNvPr>
              <p:cNvSpPr txBox="1"/>
              <p:nvPr/>
            </p:nvSpPr>
            <p:spPr>
              <a:xfrm>
                <a:off x="1801607" y="5007696"/>
                <a:ext cx="554773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𝜇</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𝐺</m:t>
                          </m:r>
                        </m:e>
                        <m:sup>
                          <m:r>
                            <a:rPr lang="en-US" altLang="zh-CN" sz="2000" b="0" i="1" smtClean="0">
                              <a:latin typeface="Cambria Math" panose="02040503050406030204" pitchFamily="18" charset="0"/>
                            </a:rPr>
                            <m:t>′</m:t>
                          </m:r>
                        </m:sup>
                      </m:sSup>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𝑧</m:t>
                          </m:r>
                        </m:e>
                      </m:d>
                      <m:r>
                        <a:rPr lang="en-US" altLang="zh-CN" sz="2000" b="0" i="1" smtClean="0">
                          <a:latin typeface="Cambria Math" panose="02040503050406030204" pitchFamily="18" charset="0"/>
                        </a:rPr>
                        <m:t>+</m:t>
                      </m:r>
                      <m:d>
                        <m:dPr>
                          <m:begChr m:val="["/>
                          <m:endChr m:val="]"/>
                          <m:ctrlPr>
                            <a:rPr lang="en-US" altLang="zh-CN" sz="2000" b="0" i="1" smtClean="0">
                              <a:latin typeface="Cambria Math" panose="02040503050406030204" pitchFamily="18" charset="0"/>
                            </a:rPr>
                          </m:ctrlPr>
                        </m:dPr>
                        <m:e>
                          <m:r>
                            <a:rPr lang="en-US" altLang="zh-CN" sz="2000" i="1" smtClean="0">
                              <a:solidFill>
                                <a:srgbClr val="DB560B"/>
                              </a:solidFill>
                              <a:latin typeface="Cambria Math" panose="02040503050406030204" pitchFamily="18" charset="0"/>
                            </a:rPr>
                            <m:t>𝜆</m:t>
                          </m:r>
                          <m:d>
                            <m:dPr>
                              <m:ctrlPr>
                                <a:rPr lang="en-US" altLang="zh-CN" sz="2000" i="1">
                                  <a:latin typeface="Cambria Math" panose="02040503050406030204" pitchFamily="18" charset="0"/>
                                </a:rPr>
                              </m:ctrlPr>
                            </m:dPr>
                            <m:e>
                              <m:r>
                                <a:rPr lang="en-US" altLang="zh-CN" sz="2000" i="1">
                                  <a:latin typeface="Cambria Math" panose="02040503050406030204" pitchFamily="18" charset="0"/>
                                </a:rPr>
                                <m:t>𝐾</m:t>
                              </m:r>
                              <m:r>
                                <a:rPr lang="en-US" altLang="zh-CN" sz="2000" i="1">
                                  <a:latin typeface="Cambria Math" panose="02040503050406030204" pitchFamily="18" charset="0"/>
                                </a:rPr>
                                <m:t>−1</m:t>
                              </m:r>
                            </m:e>
                          </m:d>
                          <m:d>
                            <m:dPr>
                              <m:ctrlPr>
                                <a:rPr lang="en-US" altLang="zh-CN" sz="2000" i="1">
                                  <a:latin typeface="Cambria Math" panose="02040503050406030204" pitchFamily="18" charset="0"/>
                                </a:rPr>
                              </m:ctrlPr>
                            </m:dPr>
                            <m:e>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𝑧</m:t>
                                  </m:r>
                                </m:e>
                                <m:sup>
                                  <m:r>
                                    <a:rPr lang="en-US" altLang="zh-CN" sz="2000" b="0" i="1" smtClean="0">
                                      <a:latin typeface="Cambria Math" panose="02040503050406030204" pitchFamily="18" charset="0"/>
                                    </a:rPr>
                                    <m:t>−1</m:t>
                                  </m:r>
                                </m:sup>
                              </m:sSup>
                              <m:r>
                                <a:rPr lang="en-US" altLang="zh-CN" sz="2000" i="1">
                                  <a:latin typeface="Cambria Math" panose="02040503050406030204" pitchFamily="18" charset="0"/>
                                </a:rPr>
                                <m:t>−</m:t>
                              </m:r>
                              <m:r>
                                <a:rPr lang="en-US" altLang="zh-CN" sz="2000" b="0" i="1" smtClean="0">
                                  <a:latin typeface="Cambria Math" panose="02040503050406030204" pitchFamily="18" charset="0"/>
                                </a:rPr>
                                <m:t>1</m:t>
                              </m:r>
                            </m:e>
                          </m:d>
                          <m:r>
                            <a:rPr lang="en-US" altLang="zh-CN" sz="2000" i="1">
                              <a:latin typeface="Cambria Math" panose="02040503050406030204" pitchFamily="18" charset="0"/>
                            </a:rPr>
                            <m:t>+</m:t>
                          </m:r>
                          <m:r>
                            <a:rPr lang="en-US" altLang="zh-CN" sz="2000" i="1">
                              <a:latin typeface="Cambria Math" panose="02040503050406030204" pitchFamily="18" charset="0"/>
                            </a:rPr>
                            <m:t>𝑏</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𝑧</m:t>
                              </m:r>
                            </m:e>
                            <m:sup>
                              <m:r>
                                <a:rPr lang="en-US" altLang="zh-CN" sz="2000" b="0" i="1" smtClean="0">
                                  <a:latin typeface="Cambria Math" panose="02040503050406030204" pitchFamily="18" charset="0"/>
                                </a:rPr>
                                <m:t>−1</m:t>
                              </m:r>
                            </m:sup>
                          </m:sSup>
                        </m:e>
                      </m:d>
                      <m:r>
                        <a:rPr lang="en-US" altLang="zh-CN" sz="2000" b="0" i="1" smtClean="0">
                          <a:latin typeface="Cambria Math" panose="02040503050406030204" pitchFamily="18" charset="0"/>
                        </a:rPr>
                        <m:t>𝐺</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𝑧</m:t>
                          </m:r>
                        </m:e>
                      </m:d>
                      <m:r>
                        <a:rPr lang="en-US" altLang="zh-CN" sz="2000" b="0" i="1" smtClean="0">
                          <a:latin typeface="Cambria Math" panose="02040503050406030204" pitchFamily="18" charset="0"/>
                        </a:rPr>
                        <m:t>=</m:t>
                      </m:r>
                      <m:r>
                        <a:rPr lang="en-US" altLang="zh-CN" sz="2000" b="0" i="1" smtClean="0">
                          <a:solidFill>
                            <a:srgbClr val="DB560B"/>
                          </a:solidFill>
                          <a:latin typeface="Cambria Math" panose="02040503050406030204" pitchFamily="18" charset="0"/>
                        </a:rPr>
                        <m:t>𝜆</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𝑧</m:t>
                          </m:r>
                        </m:e>
                        <m:sup>
                          <m:r>
                            <a:rPr lang="en-US" altLang="zh-CN" sz="2000" b="0" i="1" smtClean="0">
                              <a:latin typeface="Cambria Math" panose="02040503050406030204" pitchFamily="18" charset="0"/>
                            </a:rPr>
                            <m:t>−1</m:t>
                          </m:r>
                        </m:sup>
                      </m:sSup>
                    </m:oMath>
                  </m:oMathPara>
                </a14:m>
                <a:endParaRPr lang="zh-CN" altLang="en-US" sz="2000" dirty="0"/>
              </a:p>
            </p:txBody>
          </p:sp>
        </mc:Choice>
        <mc:Fallback xmlns="">
          <p:sp>
            <p:nvSpPr>
              <p:cNvPr id="29" name="文本框 28">
                <a:extLst>
                  <a:ext uri="{FF2B5EF4-FFF2-40B4-BE49-F238E27FC236}">
                    <a16:creationId xmlns:a16="http://schemas.microsoft.com/office/drawing/2014/main" id="{16CC2AC2-B6AE-4EF1-8C8A-CEA8418E1DE5}"/>
                  </a:ext>
                </a:extLst>
              </p:cNvPr>
              <p:cNvSpPr txBox="1">
                <a:spLocks noRot="1" noChangeAspect="1" noMove="1" noResize="1" noEditPoints="1" noAdjustHandles="1" noChangeArrowheads="1" noChangeShapeType="1" noTextEdit="1"/>
              </p:cNvSpPr>
              <p:nvPr/>
            </p:nvSpPr>
            <p:spPr>
              <a:xfrm>
                <a:off x="1801607" y="5007696"/>
                <a:ext cx="5547737" cy="307777"/>
              </a:xfrm>
              <a:prstGeom prst="rect">
                <a:avLst/>
              </a:prstGeom>
              <a:blipFill>
                <a:blip r:embed="rId9"/>
                <a:stretch>
                  <a:fillRect l="-659" b="-21569"/>
                </a:stretch>
              </a:blipFill>
            </p:spPr>
            <p:txBody>
              <a:bodyPr/>
              <a:lstStyle/>
              <a:p>
                <a:r>
                  <a:rPr lang="zh-CN" altLang="en-US">
                    <a:noFill/>
                  </a:rPr>
                  <a:t> </a:t>
                </a:r>
              </a:p>
            </p:txBody>
          </p:sp>
        </mc:Fallback>
      </mc:AlternateContent>
      <p:sp>
        <p:nvSpPr>
          <p:cNvPr id="30" name="TextBox 5">
            <a:extLst>
              <a:ext uri="{FF2B5EF4-FFF2-40B4-BE49-F238E27FC236}">
                <a16:creationId xmlns:a16="http://schemas.microsoft.com/office/drawing/2014/main" id="{31BCC49D-AA39-49C6-8094-EC9C605BBFC9}"/>
              </a:ext>
            </a:extLst>
          </p:cNvPr>
          <p:cNvSpPr txBox="1"/>
          <p:nvPr/>
        </p:nvSpPr>
        <p:spPr>
          <a:xfrm>
            <a:off x="2068981" y="432986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Poissonian I</a:t>
            </a:r>
            <a:r>
              <a:rPr lang="en-US" altLang="zh-CN" dirty="0"/>
              <a:t>ndependence Assumption</a:t>
            </a:r>
            <a:endParaRPr lang="en-US" dirty="0"/>
          </a:p>
        </p:txBody>
      </p:sp>
      <p:sp>
        <p:nvSpPr>
          <p:cNvPr id="47" name="箭头: 右 46">
            <a:extLst>
              <a:ext uri="{FF2B5EF4-FFF2-40B4-BE49-F238E27FC236}">
                <a16:creationId xmlns:a16="http://schemas.microsoft.com/office/drawing/2014/main" id="{7AFE8334-E575-4E35-A941-E2538E8280F3}"/>
              </a:ext>
            </a:extLst>
          </p:cNvPr>
          <p:cNvSpPr/>
          <p:nvPr/>
        </p:nvSpPr>
        <p:spPr>
          <a:xfrm rot="10800000">
            <a:off x="5923901" y="2510276"/>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CD889FE1-228C-49F1-BE5F-59B252A12D87}"/>
                  </a:ext>
                </a:extLst>
              </p:cNvPr>
              <p:cNvSpPr txBox="1"/>
              <p:nvPr/>
            </p:nvSpPr>
            <p:spPr>
              <a:xfrm>
                <a:off x="6598247" y="2449093"/>
                <a:ext cx="4028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48" name="文本框 47">
                <a:extLst>
                  <a:ext uri="{FF2B5EF4-FFF2-40B4-BE49-F238E27FC236}">
                    <a16:creationId xmlns:a16="http://schemas.microsoft.com/office/drawing/2014/main" id="{CD889FE1-228C-49F1-BE5F-59B252A12D87}"/>
                  </a:ext>
                </a:extLst>
              </p:cNvPr>
              <p:cNvSpPr txBox="1">
                <a:spLocks noRot="1" noChangeAspect="1" noMove="1" noResize="1" noEditPoints="1" noAdjustHandles="1" noChangeArrowheads="1" noChangeShapeType="1" noTextEdit="1"/>
              </p:cNvSpPr>
              <p:nvPr/>
            </p:nvSpPr>
            <p:spPr>
              <a:xfrm>
                <a:off x="6598247" y="2449093"/>
                <a:ext cx="402803" cy="369332"/>
              </a:xfrm>
              <a:prstGeom prst="rect">
                <a:avLst/>
              </a:prstGeom>
              <a:blipFill>
                <a:blip r:embed="rId10"/>
                <a:stretch>
                  <a:fillRect l="-18182" r="-18182" b="-8333"/>
                </a:stretch>
              </a:blipFill>
            </p:spPr>
            <p:txBody>
              <a:bodyPr/>
              <a:lstStyle/>
              <a:p>
                <a:r>
                  <a:rPr lang="zh-CN" altLang="en-US">
                    <a:noFill/>
                  </a:rPr>
                  <a:t> </a:t>
                </a:r>
              </a:p>
            </p:txBody>
          </p:sp>
        </mc:Fallback>
      </mc:AlternateContent>
      <p:sp>
        <p:nvSpPr>
          <p:cNvPr id="49" name="箭头: 右 48">
            <a:extLst>
              <a:ext uri="{FF2B5EF4-FFF2-40B4-BE49-F238E27FC236}">
                <a16:creationId xmlns:a16="http://schemas.microsoft.com/office/drawing/2014/main" id="{7BD1946E-03AC-4F79-A8AA-FCCAA0EB85D8}"/>
              </a:ext>
            </a:extLst>
          </p:cNvPr>
          <p:cNvSpPr/>
          <p:nvPr/>
        </p:nvSpPr>
        <p:spPr>
          <a:xfrm>
            <a:off x="2800085" y="1500749"/>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EDBA31E7-B294-4E74-813C-37347A9C6B35}"/>
                  </a:ext>
                </a:extLst>
              </p:cNvPr>
              <p:cNvSpPr txBox="1"/>
              <p:nvPr/>
            </p:nvSpPr>
            <p:spPr>
              <a:xfrm>
                <a:off x="2400015" y="1439566"/>
                <a:ext cx="4028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50" name="文本框 49">
                <a:extLst>
                  <a:ext uri="{FF2B5EF4-FFF2-40B4-BE49-F238E27FC236}">
                    <a16:creationId xmlns:a16="http://schemas.microsoft.com/office/drawing/2014/main" id="{EDBA31E7-B294-4E74-813C-37347A9C6B35}"/>
                  </a:ext>
                </a:extLst>
              </p:cNvPr>
              <p:cNvSpPr txBox="1">
                <a:spLocks noRot="1" noChangeAspect="1" noMove="1" noResize="1" noEditPoints="1" noAdjustHandles="1" noChangeArrowheads="1" noChangeShapeType="1" noTextEdit="1"/>
              </p:cNvSpPr>
              <p:nvPr/>
            </p:nvSpPr>
            <p:spPr>
              <a:xfrm>
                <a:off x="2400015" y="1439566"/>
                <a:ext cx="402803" cy="369332"/>
              </a:xfrm>
              <a:prstGeom prst="rect">
                <a:avLst/>
              </a:prstGeom>
              <a:blipFill>
                <a:blip r:embed="rId11"/>
                <a:stretch>
                  <a:fillRect l="-18182" r="-18182" b="-6557"/>
                </a:stretch>
              </a:blipFill>
            </p:spPr>
            <p:txBody>
              <a:bodyPr/>
              <a:lstStyle/>
              <a:p>
                <a:r>
                  <a:rPr lang="zh-CN" altLang="en-US">
                    <a:noFill/>
                  </a:rPr>
                  <a:t> </a:t>
                </a:r>
              </a:p>
            </p:txBody>
          </p:sp>
        </mc:Fallback>
      </mc:AlternateContent>
      <p:sp>
        <p:nvSpPr>
          <p:cNvPr id="51" name="箭头: 右 50">
            <a:extLst>
              <a:ext uri="{FF2B5EF4-FFF2-40B4-BE49-F238E27FC236}">
                <a16:creationId xmlns:a16="http://schemas.microsoft.com/office/drawing/2014/main" id="{B71A15A8-5E55-46AD-BA4A-D3B9200A6049}"/>
              </a:ext>
            </a:extLst>
          </p:cNvPr>
          <p:cNvSpPr/>
          <p:nvPr/>
        </p:nvSpPr>
        <p:spPr>
          <a:xfrm>
            <a:off x="2800085" y="3564227"/>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843DC1D4-D969-4997-A2F8-93B3DF6FF9BA}"/>
                  </a:ext>
                </a:extLst>
              </p:cNvPr>
              <p:cNvSpPr txBox="1"/>
              <p:nvPr/>
            </p:nvSpPr>
            <p:spPr>
              <a:xfrm>
                <a:off x="2400013" y="3503044"/>
                <a:ext cx="4028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52" name="文本框 51">
                <a:extLst>
                  <a:ext uri="{FF2B5EF4-FFF2-40B4-BE49-F238E27FC236}">
                    <a16:creationId xmlns:a16="http://schemas.microsoft.com/office/drawing/2014/main" id="{843DC1D4-D969-4997-A2F8-93B3DF6FF9BA}"/>
                  </a:ext>
                </a:extLst>
              </p:cNvPr>
              <p:cNvSpPr txBox="1">
                <a:spLocks noRot="1" noChangeAspect="1" noMove="1" noResize="1" noEditPoints="1" noAdjustHandles="1" noChangeArrowheads="1" noChangeShapeType="1" noTextEdit="1"/>
              </p:cNvSpPr>
              <p:nvPr/>
            </p:nvSpPr>
            <p:spPr>
              <a:xfrm>
                <a:off x="2400013" y="3503044"/>
                <a:ext cx="402803" cy="369332"/>
              </a:xfrm>
              <a:prstGeom prst="rect">
                <a:avLst/>
              </a:prstGeom>
              <a:blipFill>
                <a:blip r:embed="rId12"/>
                <a:stretch>
                  <a:fillRect l="-18182" r="-18182"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TextBox 5">
                <a:extLst>
                  <a:ext uri="{FF2B5EF4-FFF2-40B4-BE49-F238E27FC236}">
                    <a16:creationId xmlns:a16="http://schemas.microsoft.com/office/drawing/2014/main" id="{8338848A-E1F3-4189-9D03-366B2AD41FE0}"/>
                  </a:ext>
                </a:extLst>
              </p:cNvPr>
              <p:cNvSpPr txBox="1"/>
              <p:nvPr/>
            </p:nvSpPr>
            <p:spPr>
              <a:xfrm>
                <a:off x="1240482" y="5695868"/>
                <a:ext cx="6663037" cy="599866"/>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14:m>
                  <m:oMath xmlns:m="http://schemas.openxmlformats.org/officeDocument/2006/math">
                    <m:r>
                      <a:rPr lang="en-US" altLang="zh-CN" b="0" i="1" smtClean="0">
                        <a:latin typeface="Cambria Math" panose="02040503050406030204" pitchFamily="18" charset="0"/>
                      </a:rPr>
                      <m:t>𝐺</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𝑧</m:t>
                        </m:r>
                      </m:e>
                    </m:d>
                    <m:r>
                      <a:rPr lang="en-US" altLang="zh-CN" b="0" i="1" smtClean="0">
                        <a:latin typeface="Cambria Math" panose="02040503050406030204" pitchFamily="18" charset="0"/>
                      </a:rPr>
                      <m:t>=</m:t>
                    </m:r>
                    <m:nary>
                      <m:naryPr>
                        <m:chr m:val="∑"/>
                        <m:supHide m:val="on"/>
                        <m:ctrlPr>
                          <a:rPr lang="en-US" altLang="zh-CN" b="0" i="1" smtClean="0">
                            <a:latin typeface="Cambria Math" panose="02040503050406030204" pitchFamily="18" charset="0"/>
                          </a:rPr>
                        </m:ctrlPr>
                      </m:naryPr>
                      <m:sub>
                        <m:r>
                          <a:rPr lang="en-US" altLang="zh-CN" b="0" i="1" smtClean="0">
                            <a:solidFill>
                              <a:srgbClr val="DB560B"/>
                            </a:solidFill>
                            <a:latin typeface="Cambria Math" panose="02040503050406030204" pitchFamily="18" charset="0"/>
                          </a:rPr>
                          <m:t>𝑘</m:t>
                        </m:r>
                        <m:r>
                          <a:rPr lang="en-US" altLang="zh-CN" b="0" i="1" smtClean="0">
                            <a:solidFill>
                              <a:srgbClr val="DB560B"/>
                            </a:solidFill>
                            <a:latin typeface="Cambria Math" panose="02040503050406030204" pitchFamily="18" charset="0"/>
                          </a:rPr>
                          <m:t>≥0</m:t>
                        </m:r>
                      </m:sub>
                      <m:sup/>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𝑘</m:t>
                            </m:r>
                          </m:sub>
                        </m:s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𝑧</m:t>
                            </m:r>
                          </m:e>
                          <m:sup>
                            <m:r>
                              <a:rPr lang="en-US" altLang="zh-CN" b="0" i="1" smtClean="0">
                                <a:latin typeface="Cambria Math" panose="02040503050406030204" pitchFamily="18" charset="0"/>
                              </a:rPr>
                              <m:t>𝑘</m:t>
                            </m:r>
                          </m:sup>
                        </m:sSup>
                      </m:e>
                    </m:nary>
                  </m:oMath>
                </a14:m>
                <a:r>
                  <a:rPr lang="en-US" altLang="zh-CN" dirty="0"/>
                  <a:t> is the probability generating function (PGF)</a:t>
                </a:r>
              </a:p>
            </p:txBody>
          </p:sp>
        </mc:Choice>
        <mc:Fallback xmlns="">
          <p:sp>
            <p:nvSpPr>
              <p:cNvPr id="54" name="TextBox 5">
                <a:extLst>
                  <a:ext uri="{FF2B5EF4-FFF2-40B4-BE49-F238E27FC236}">
                    <a16:creationId xmlns:a16="http://schemas.microsoft.com/office/drawing/2014/main" id="{8338848A-E1F3-4189-9D03-366B2AD41FE0}"/>
                  </a:ext>
                </a:extLst>
              </p:cNvPr>
              <p:cNvSpPr txBox="1">
                <a:spLocks noRot="1" noChangeAspect="1" noMove="1" noResize="1" noEditPoints="1" noAdjustHandles="1" noChangeArrowheads="1" noChangeShapeType="1" noTextEdit="1"/>
              </p:cNvSpPr>
              <p:nvPr/>
            </p:nvSpPr>
            <p:spPr>
              <a:xfrm>
                <a:off x="1240482" y="5695868"/>
                <a:ext cx="6663037" cy="599866"/>
              </a:xfrm>
              <a:prstGeom prst="rect">
                <a:avLst/>
              </a:prstGeom>
              <a:blipFill>
                <a:blip r:embed="rId13"/>
                <a:stretch>
                  <a:fillRect t="-75758" r="-640" b="-7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9881443F-E3C7-4C4C-96E0-C9197448479F}"/>
                  </a:ext>
                </a:extLst>
              </p:cNvPr>
              <p:cNvSpPr txBox="1"/>
              <p:nvPr/>
            </p:nvSpPr>
            <p:spPr>
              <a:xfrm>
                <a:off x="4838297" y="3498394"/>
                <a:ext cx="2328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22" name="文本框 21">
                <a:extLst>
                  <a:ext uri="{FF2B5EF4-FFF2-40B4-BE49-F238E27FC236}">
                    <a16:creationId xmlns:a16="http://schemas.microsoft.com/office/drawing/2014/main" id="{9881443F-E3C7-4C4C-96E0-C9197448479F}"/>
                  </a:ext>
                </a:extLst>
              </p:cNvPr>
              <p:cNvSpPr txBox="1">
                <a:spLocks noRot="1" noChangeAspect="1" noMove="1" noResize="1" noEditPoints="1" noAdjustHandles="1" noChangeArrowheads="1" noChangeShapeType="1" noTextEdit="1"/>
              </p:cNvSpPr>
              <p:nvPr/>
            </p:nvSpPr>
            <p:spPr>
              <a:xfrm>
                <a:off x="4838297" y="3498394"/>
                <a:ext cx="232884" cy="369332"/>
              </a:xfrm>
              <a:prstGeom prst="rect">
                <a:avLst/>
              </a:prstGeom>
              <a:blipFill>
                <a:blip r:embed="rId14"/>
                <a:stretch>
                  <a:fillRect l="-31579" r="-31579" b="-8333"/>
                </a:stretch>
              </a:blipFill>
            </p:spPr>
            <p:txBody>
              <a:bodyPr/>
              <a:lstStyle/>
              <a:p>
                <a:r>
                  <a:rPr lang="zh-CN" altLang="en-US">
                    <a:noFill/>
                  </a:rPr>
                  <a:t> </a:t>
                </a:r>
              </a:p>
            </p:txBody>
          </p:sp>
        </mc:Fallback>
      </mc:AlternateContent>
      <p:sp>
        <p:nvSpPr>
          <p:cNvPr id="23" name="箭头: 右 22">
            <a:extLst>
              <a:ext uri="{FF2B5EF4-FFF2-40B4-BE49-F238E27FC236}">
                <a16:creationId xmlns:a16="http://schemas.microsoft.com/office/drawing/2014/main" id="{F6EA4F66-B81B-43F6-A406-0ED0059A5D74}"/>
              </a:ext>
            </a:extLst>
          </p:cNvPr>
          <p:cNvSpPr/>
          <p:nvPr/>
        </p:nvSpPr>
        <p:spPr>
          <a:xfrm>
            <a:off x="4135490" y="3559324"/>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57009F54-6E32-453C-8CA8-BABE37963405}"/>
                  </a:ext>
                </a:extLst>
              </p:cNvPr>
              <p:cNvSpPr txBox="1"/>
              <p:nvPr/>
            </p:nvSpPr>
            <p:spPr>
              <a:xfrm>
                <a:off x="4840423" y="1435671"/>
                <a:ext cx="2328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24" name="文本框 23">
                <a:extLst>
                  <a:ext uri="{FF2B5EF4-FFF2-40B4-BE49-F238E27FC236}">
                    <a16:creationId xmlns:a16="http://schemas.microsoft.com/office/drawing/2014/main" id="{57009F54-6E32-453C-8CA8-BABE37963405}"/>
                  </a:ext>
                </a:extLst>
              </p:cNvPr>
              <p:cNvSpPr txBox="1">
                <a:spLocks noRot="1" noChangeAspect="1" noMove="1" noResize="1" noEditPoints="1" noAdjustHandles="1" noChangeArrowheads="1" noChangeShapeType="1" noTextEdit="1"/>
              </p:cNvSpPr>
              <p:nvPr/>
            </p:nvSpPr>
            <p:spPr>
              <a:xfrm>
                <a:off x="4840423" y="1435671"/>
                <a:ext cx="232884" cy="369332"/>
              </a:xfrm>
              <a:prstGeom prst="rect">
                <a:avLst/>
              </a:prstGeom>
              <a:blipFill>
                <a:blip r:embed="rId15"/>
                <a:stretch>
                  <a:fillRect l="-31579" r="-31579" b="-8333"/>
                </a:stretch>
              </a:blipFill>
            </p:spPr>
            <p:txBody>
              <a:bodyPr/>
              <a:lstStyle/>
              <a:p>
                <a:r>
                  <a:rPr lang="zh-CN" altLang="en-US">
                    <a:noFill/>
                  </a:rPr>
                  <a:t> </a:t>
                </a:r>
              </a:p>
            </p:txBody>
          </p:sp>
        </mc:Fallback>
      </mc:AlternateContent>
      <p:sp>
        <p:nvSpPr>
          <p:cNvPr id="25" name="箭头: 右 24">
            <a:extLst>
              <a:ext uri="{FF2B5EF4-FFF2-40B4-BE49-F238E27FC236}">
                <a16:creationId xmlns:a16="http://schemas.microsoft.com/office/drawing/2014/main" id="{65EDF1C1-5531-41FF-811B-728D001033A8}"/>
              </a:ext>
            </a:extLst>
          </p:cNvPr>
          <p:cNvSpPr/>
          <p:nvPr/>
        </p:nvSpPr>
        <p:spPr>
          <a:xfrm>
            <a:off x="4137616" y="1496601"/>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箭头: 右 25">
            <a:extLst>
              <a:ext uri="{FF2B5EF4-FFF2-40B4-BE49-F238E27FC236}">
                <a16:creationId xmlns:a16="http://schemas.microsoft.com/office/drawing/2014/main" id="{C0E7C0BA-24DA-4A0F-B5E3-E572A78EA27E}"/>
              </a:ext>
            </a:extLst>
          </p:cNvPr>
          <p:cNvSpPr/>
          <p:nvPr/>
        </p:nvSpPr>
        <p:spPr>
          <a:xfrm rot="10800000">
            <a:off x="4595610" y="2527962"/>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F79DE381-AA21-4F36-801E-14CCDA2DE9D8}"/>
                  </a:ext>
                </a:extLst>
              </p:cNvPr>
              <p:cNvSpPr txBox="1"/>
              <p:nvPr/>
            </p:nvSpPr>
            <p:spPr>
              <a:xfrm>
                <a:off x="4336532" y="2466779"/>
                <a:ext cx="2328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27" name="文本框 26">
                <a:extLst>
                  <a:ext uri="{FF2B5EF4-FFF2-40B4-BE49-F238E27FC236}">
                    <a16:creationId xmlns:a16="http://schemas.microsoft.com/office/drawing/2014/main" id="{F79DE381-AA21-4F36-801E-14CCDA2DE9D8}"/>
                  </a:ext>
                </a:extLst>
              </p:cNvPr>
              <p:cNvSpPr txBox="1">
                <a:spLocks noRot="1" noChangeAspect="1" noMove="1" noResize="1" noEditPoints="1" noAdjustHandles="1" noChangeArrowheads="1" noChangeShapeType="1" noTextEdit="1"/>
              </p:cNvSpPr>
              <p:nvPr/>
            </p:nvSpPr>
            <p:spPr>
              <a:xfrm>
                <a:off x="4336532" y="2466779"/>
                <a:ext cx="232884" cy="369332"/>
              </a:xfrm>
              <a:prstGeom prst="rect">
                <a:avLst/>
              </a:prstGeom>
              <a:blipFill>
                <a:blip r:embed="rId16"/>
                <a:stretch>
                  <a:fillRect l="-30769" r="-28205" b="-8333"/>
                </a:stretch>
              </a:blipFill>
            </p:spPr>
            <p:txBody>
              <a:bodyPr/>
              <a:lstStyle/>
              <a:p>
                <a:r>
                  <a:rPr lang="zh-CN" altLang="en-US">
                    <a:noFill/>
                  </a:rPr>
                  <a:t> </a:t>
                </a:r>
              </a:p>
            </p:txBody>
          </p:sp>
        </mc:Fallback>
      </mc:AlternateContent>
      <p:grpSp>
        <p:nvGrpSpPr>
          <p:cNvPr id="28" name="组合 27">
            <a:extLst>
              <a:ext uri="{FF2B5EF4-FFF2-40B4-BE49-F238E27FC236}">
                <a16:creationId xmlns:a16="http://schemas.microsoft.com/office/drawing/2014/main" id="{100528AD-0BCB-49D1-A8A5-9734F5CAB857}"/>
              </a:ext>
            </a:extLst>
          </p:cNvPr>
          <p:cNvGrpSpPr/>
          <p:nvPr/>
        </p:nvGrpSpPr>
        <p:grpSpPr>
          <a:xfrm>
            <a:off x="5091869" y="3108254"/>
            <a:ext cx="3733570" cy="605327"/>
            <a:chOff x="5066772" y="2885195"/>
            <a:chExt cx="3733570" cy="605327"/>
          </a:xfrm>
        </p:grpSpPr>
        <p:cxnSp>
          <p:nvCxnSpPr>
            <p:cNvPr id="31" name="连接符: 曲线 30">
              <a:extLst>
                <a:ext uri="{FF2B5EF4-FFF2-40B4-BE49-F238E27FC236}">
                  <a16:creationId xmlns:a16="http://schemas.microsoft.com/office/drawing/2014/main" id="{96B6879D-750B-4AE9-BCFC-8DC7944C3365}"/>
                </a:ext>
              </a:extLst>
            </p:cNvPr>
            <p:cNvCxnSpPr>
              <a:cxnSpLocks/>
            </p:cNvCxnSpPr>
            <p:nvPr/>
          </p:nvCxnSpPr>
          <p:spPr>
            <a:xfrm rot="10800000" flipV="1">
              <a:off x="5066772" y="3066643"/>
              <a:ext cx="575901" cy="423879"/>
            </a:xfrm>
            <a:prstGeom prst="curvedConnector3">
              <a:avLst>
                <a:gd name="adj1" fmla="val 50000"/>
              </a:avLst>
            </a:prstGeom>
            <a:ln w="19050">
              <a:solidFill>
                <a:srgbClr val="DB560B"/>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5">
              <a:extLst>
                <a:ext uri="{FF2B5EF4-FFF2-40B4-BE49-F238E27FC236}">
                  <a16:creationId xmlns:a16="http://schemas.microsoft.com/office/drawing/2014/main" id="{CA28B094-C95D-47CB-9ED9-904D64346F1F}"/>
                </a:ext>
              </a:extLst>
            </p:cNvPr>
            <p:cNvSpPr txBox="1"/>
            <p:nvPr/>
          </p:nvSpPr>
          <p:spPr>
            <a:xfrm>
              <a:off x="5397193" y="2885195"/>
              <a:ext cx="3403149"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u</a:t>
              </a:r>
              <a:r>
                <a:rPr lang="en-US" altLang="zh-CN" sz="1800" dirty="0">
                  <a:latin typeface="HelveticaNeueLT Std" panose="020B0604020202020204" pitchFamily="34" charset="0"/>
                  <a:ea typeface="Helvetica Neue" panose="02000503000000020004" pitchFamily="2" charset="0"/>
                  <a:cs typeface="Helvetica Neue" panose="02000503000000020004" pitchFamily="2" charset="0"/>
                </a:rPr>
                <a:t>nknown mean firing rate</a:t>
              </a:r>
              <a:endParaRPr lang="en-US" sz="180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spTree>
    <p:extLst>
      <p:ext uri="{BB962C8B-B14F-4D97-AF65-F5344CB8AC3E}">
        <p14:creationId xmlns:p14="http://schemas.microsoft.com/office/powerpoint/2010/main" val="1676269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21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Replica-Mean-Field Limit</a:t>
            </a:r>
            <a:endParaRPr lang="zh-CN" altLang="en-US" dirty="0"/>
          </a:p>
        </p:txBody>
      </p:sp>
      <mc:AlternateContent xmlns:mc="http://schemas.openxmlformats.org/markup-compatibility/2006" xmlns:am3d="http://schemas.microsoft.com/office/drawing/2017/model3d">
        <mc:Choice Requires="am3d">
          <p:graphicFrame>
            <p:nvGraphicFramePr>
              <p:cNvPr id="9" name="3D 模型 8">
                <a:extLst>
                  <a:ext uri="{FF2B5EF4-FFF2-40B4-BE49-F238E27FC236}">
                    <a16:creationId xmlns:a16="http://schemas.microsoft.com/office/drawing/2014/main" id="{258204FF-1616-4CAB-8614-23361E10812F}"/>
                  </a:ext>
                </a:extLst>
              </p:cNvPr>
              <p:cNvGraphicFramePr>
                <a:graphicFrameLocks noChangeAspect="1"/>
              </p:cNvGraphicFramePr>
              <p:nvPr/>
            </p:nvGraphicFramePr>
            <p:xfrm>
              <a:off x="3505622" y="1328163"/>
              <a:ext cx="596036" cy="597615"/>
            </p:xfrm>
            <a:graphic>
              <a:graphicData uri="http://schemas.microsoft.com/office/drawing/2017/model3d">
                <am3d:model3d r:embed="rId3">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模型 8">
                <a:extLst>
                  <a:ext uri="{FF2B5EF4-FFF2-40B4-BE49-F238E27FC236}">
                    <a16:creationId xmlns:a16="http://schemas.microsoft.com/office/drawing/2014/main" id="{258204FF-1616-4CAB-8614-23361E10812F}"/>
                  </a:ext>
                </a:extLst>
              </p:cNvPr>
              <p:cNvPicPr>
                <a:picLocks noGrp="1" noRot="1" noChangeAspect="1" noMove="1" noResize="1" noEditPoints="1" noAdjustHandles="1" noChangeArrowheads="1" noChangeShapeType="1" noCrop="1"/>
              </p:cNvPicPr>
              <p:nvPr/>
            </p:nvPicPr>
            <p:blipFill>
              <a:blip r:embed="rId5"/>
              <a:stretch>
                <a:fillRect/>
              </a:stretch>
            </p:blipFill>
            <p:spPr>
              <a:xfrm>
                <a:off x="3505622" y="1328163"/>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 name="3D 模型 9">
                <a:extLst>
                  <a:ext uri="{FF2B5EF4-FFF2-40B4-BE49-F238E27FC236}">
                    <a16:creationId xmlns:a16="http://schemas.microsoft.com/office/drawing/2014/main" id="{8A760587-983F-4844-AF1B-F42016BACDD4}"/>
                  </a:ext>
                </a:extLst>
              </p:cNvPr>
              <p:cNvGraphicFramePr>
                <a:graphicFrameLocks noChangeAspect="1"/>
              </p:cNvGraphicFramePr>
              <p:nvPr/>
            </p:nvGraphicFramePr>
            <p:xfrm>
              <a:off x="5298911" y="2337691"/>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5"/>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模型 9">
                <a:extLst>
                  <a:ext uri="{FF2B5EF4-FFF2-40B4-BE49-F238E27FC236}">
                    <a16:creationId xmlns:a16="http://schemas.microsoft.com/office/drawing/2014/main" id="{8A760587-983F-4844-AF1B-F42016BACDD4}"/>
                  </a:ext>
                </a:extLst>
              </p:cNvPr>
              <p:cNvPicPr>
                <a:picLocks noGrp="1" noRot="1" noChangeAspect="1" noMove="1" noResize="1" noEditPoints="1" noAdjustHandles="1" noChangeArrowheads="1" noChangeShapeType="1" noCrop="1"/>
              </p:cNvPicPr>
              <p:nvPr/>
            </p:nvPicPr>
            <p:blipFill>
              <a:blip r:embed="rId5"/>
              <a:stretch>
                <a:fillRect/>
              </a:stretch>
            </p:blipFill>
            <p:spPr>
              <a:xfrm>
                <a:off x="5298911" y="2337691"/>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1" name="3D 模型 10">
                <a:extLst>
                  <a:ext uri="{FF2B5EF4-FFF2-40B4-BE49-F238E27FC236}">
                    <a16:creationId xmlns:a16="http://schemas.microsoft.com/office/drawing/2014/main" id="{B0503CA2-C73D-4BB9-AF5D-01F80826A89E}"/>
                  </a:ext>
                </a:extLst>
              </p:cNvPr>
              <p:cNvGraphicFramePr>
                <a:graphicFrameLocks noChangeAspect="1"/>
              </p:cNvGraphicFramePr>
              <p:nvPr/>
            </p:nvGraphicFramePr>
            <p:xfrm>
              <a:off x="3505623" y="3377854"/>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5"/>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模型 10">
                <a:extLst>
                  <a:ext uri="{FF2B5EF4-FFF2-40B4-BE49-F238E27FC236}">
                    <a16:creationId xmlns:a16="http://schemas.microsoft.com/office/drawing/2014/main" id="{B0503CA2-C73D-4BB9-AF5D-01F80826A89E}"/>
                  </a:ext>
                </a:extLst>
              </p:cNvPr>
              <p:cNvPicPr>
                <a:picLocks noGrp="1" noRot="1" noChangeAspect="1" noMove="1" noResize="1" noEditPoints="1" noAdjustHandles="1" noChangeArrowheads="1" noChangeShapeType="1" noCrop="1"/>
              </p:cNvPicPr>
              <p:nvPr/>
            </p:nvPicPr>
            <p:blipFill>
              <a:blip r:embed="rId5"/>
              <a:stretch>
                <a:fillRect/>
              </a:stretch>
            </p:blipFill>
            <p:spPr>
              <a:xfrm>
                <a:off x="3505623" y="3377854"/>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837B913-08D7-4FB0-BDFE-3B353A83782C}"/>
                  </a:ext>
                </a:extLst>
              </p:cNvPr>
              <p:cNvSpPr txBox="1"/>
              <p:nvPr/>
            </p:nvSpPr>
            <p:spPr>
              <a:xfrm>
                <a:off x="3675171" y="1439566"/>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8" name="文本框 17">
                <a:extLst>
                  <a:ext uri="{FF2B5EF4-FFF2-40B4-BE49-F238E27FC236}">
                    <a16:creationId xmlns:a16="http://schemas.microsoft.com/office/drawing/2014/main" id="{B837B913-08D7-4FB0-BDFE-3B353A83782C}"/>
                  </a:ext>
                </a:extLst>
              </p:cNvPr>
              <p:cNvSpPr txBox="1">
                <a:spLocks noRot="1" noChangeAspect="1" noMove="1" noResize="1" noEditPoints="1" noAdjustHandles="1" noChangeArrowheads="1" noChangeShapeType="1" noTextEdit="1"/>
              </p:cNvSpPr>
              <p:nvPr/>
            </p:nvSpPr>
            <p:spPr>
              <a:xfrm>
                <a:off x="3675171" y="1439566"/>
                <a:ext cx="238848" cy="369332"/>
              </a:xfrm>
              <a:prstGeom prst="rect">
                <a:avLst/>
              </a:prstGeom>
              <a:blipFill>
                <a:blip r:embed="rId6"/>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3DD5FB0-DA28-40D1-9C8D-76AE4005B865}"/>
                  </a:ext>
                </a:extLst>
              </p:cNvPr>
              <p:cNvSpPr txBox="1"/>
              <p:nvPr/>
            </p:nvSpPr>
            <p:spPr>
              <a:xfrm>
                <a:off x="3675171" y="3491995"/>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9" name="文本框 18">
                <a:extLst>
                  <a:ext uri="{FF2B5EF4-FFF2-40B4-BE49-F238E27FC236}">
                    <a16:creationId xmlns:a16="http://schemas.microsoft.com/office/drawing/2014/main" id="{63DD5FB0-DA28-40D1-9C8D-76AE4005B865}"/>
                  </a:ext>
                </a:extLst>
              </p:cNvPr>
              <p:cNvSpPr txBox="1">
                <a:spLocks noRot="1" noChangeAspect="1" noMove="1" noResize="1" noEditPoints="1" noAdjustHandles="1" noChangeArrowheads="1" noChangeShapeType="1" noTextEdit="1"/>
              </p:cNvSpPr>
              <p:nvPr/>
            </p:nvSpPr>
            <p:spPr>
              <a:xfrm>
                <a:off x="3675171" y="3491995"/>
                <a:ext cx="238848" cy="369332"/>
              </a:xfrm>
              <a:prstGeom prst="rect">
                <a:avLst/>
              </a:prstGeom>
              <a:blipFill>
                <a:blip r:embed="rId7"/>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5AD1D0-7613-46D4-AA44-03B1AD142444}"/>
                  </a:ext>
                </a:extLst>
              </p:cNvPr>
              <p:cNvSpPr txBox="1"/>
              <p:nvPr/>
            </p:nvSpPr>
            <p:spPr>
              <a:xfrm>
                <a:off x="5482746" y="2449093"/>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20" name="文本框 19">
                <a:extLst>
                  <a:ext uri="{FF2B5EF4-FFF2-40B4-BE49-F238E27FC236}">
                    <a16:creationId xmlns:a16="http://schemas.microsoft.com/office/drawing/2014/main" id="{8D5AD1D0-7613-46D4-AA44-03B1AD142444}"/>
                  </a:ext>
                </a:extLst>
              </p:cNvPr>
              <p:cNvSpPr txBox="1">
                <a:spLocks noRot="1" noChangeAspect="1" noMove="1" noResize="1" noEditPoints="1" noAdjustHandles="1" noChangeArrowheads="1" noChangeShapeType="1" noTextEdit="1"/>
              </p:cNvSpPr>
              <p:nvPr/>
            </p:nvSpPr>
            <p:spPr>
              <a:xfrm>
                <a:off x="5482746" y="2449093"/>
                <a:ext cx="238848" cy="369332"/>
              </a:xfrm>
              <a:prstGeom prst="rect">
                <a:avLst/>
              </a:prstGeom>
              <a:blipFill>
                <a:blip r:embed="rId8"/>
                <a:stretch>
                  <a:fillRect l="-27500" r="-30000"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16CC2AC2-B6AE-4EF1-8C8A-CEA8418E1DE5}"/>
                  </a:ext>
                </a:extLst>
              </p:cNvPr>
              <p:cNvSpPr txBox="1"/>
              <p:nvPr/>
            </p:nvSpPr>
            <p:spPr>
              <a:xfrm>
                <a:off x="1801607" y="5007696"/>
                <a:ext cx="554773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𝜇</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𝐺</m:t>
                          </m:r>
                        </m:e>
                        <m:sup>
                          <m:r>
                            <a:rPr lang="en-US" altLang="zh-CN" sz="2000" b="0" i="1" smtClean="0">
                              <a:latin typeface="Cambria Math" panose="02040503050406030204" pitchFamily="18" charset="0"/>
                            </a:rPr>
                            <m:t>′</m:t>
                          </m:r>
                        </m:sup>
                      </m:sSup>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𝑧</m:t>
                          </m:r>
                        </m:e>
                      </m:d>
                      <m:r>
                        <a:rPr lang="en-US" altLang="zh-CN" sz="2000" b="0" i="1" smtClean="0">
                          <a:latin typeface="Cambria Math" panose="02040503050406030204" pitchFamily="18" charset="0"/>
                        </a:rPr>
                        <m:t>+</m:t>
                      </m:r>
                      <m:d>
                        <m:dPr>
                          <m:begChr m:val="["/>
                          <m:endChr m:val="]"/>
                          <m:ctrlPr>
                            <a:rPr lang="en-US" altLang="zh-CN" sz="2000" b="0" i="1" smtClean="0">
                              <a:latin typeface="Cambria Math" panose="02040503050406030204" pitchFamily="18" charset="0"/>
                            </a:rPr>
                          </m:ctrlPr>
                        </m:dPr>
                        <m:e>
                          <m:r>
                            <a:rPr lang="en-US" altLang="zh-CN" sz="2000" i="1" smtClean="0">
                              <a:solidFill>
                                <a:srgbClr val="DB560B"/>
                              </a:solidFill>
                              <a:latin typeface="Cambria Math" panose="02040503050406030204" pitchFamily="18" charset="0"/>
                            </a:rPr>
                            <m:t>𝜆</m:t>
                          </m:r>
                          <m:d>
                            <m:dPr>
                              <m:ctrlPr>
                                <a:rPr lang="en-US" altLang="zh-CN" sz="2000" i="1">
                                  <a:latin typeface="Cambria Math" panose="02040503050406030204" pitchFamily="18" charset="0"/>
                                </a:rPr>
                              </m:ctrlPr>
                            </m:dPr>
                            <m:e>
                              <m:r>
                                <a:rPr lang="en-US" altLang="zh-CN" sz="2000" i="1">
                                  <a:latin typeface="Cambria Math" panose="02040503050406030204" pitchFamily="18" charset="0"/>
                                </a:rPr>
                                <m:t>𝐾</m:t>
                              </m:r>
                              <m:r>
                                <a:rPr lang="en-US" altLang="zh-CN" sz="2000" i="1">
                                  <a:latin typeface="Cambria Math" panose="02040503050406030204" pitchFamily="18" charset="0"/>
                                </a:rPr>
                                <m:t>−1</m:t>
                              </m:r>
                            </m:e>
                          </m:d>
                          <m:d>
                            <m:dPr>
                              <m:ctrlPr>
                                <a:rPr lang="en-US" altLang="zh-CN" sz="2000" i="1">
                                  <a:latin typeface="Cambria Math" panose="02040503050406030204" pitchFamily="18" charset="0"/>
                                </a:rPr>
                              </m:ctrlPr>
                            </m:dPr>
                            <m:e>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𝑧</m:t>
                                  </m:r>
                                </m:e>
                                <m:sup>
                                  <m:r>
                                    <a:rPr lang="en-US" altLang="zh-CN" sz="2000" b="0" i="1" smtClean="0">
                                      <a:latin typeface="Cambria Math" panose="02040503050406030204" pitchFamily="18" charset="0"/>
                                    </a:rPr>
                                    <m:t>−1</m:t>
                                  </m:r>
                                </m:sup>
                              </m:sSup>
                              <m:r>
                                <a:rPr lang="en-US" altLang="zh-CN" sz="2000" i="1">
                                  <a:latin typeface="Cambria Math" panose="02040503050406030204" pitchFamily="18" charset="0"/>
                                </a:rPr>
                                <m:t>−</m:t>
                              </m:r>
                              <m:r>
                                <a:rPr lang="en-US" altLang="zh-CN" sz="2000" b="0" i="1" smtClean="0">
                                  <a:latin typeface="Cambria Math" panose="02040503050406030204" pitchFamily="18" charset="0"/>
                                </a:rPr>
                                <m:t>1</m:t>
                              </m:r>
                            </m:e>
                          </m:d>
                          <m:r>
                            <a:rPr lang="en-US" altLang="zh-CN" sz="2000" i="1">
                              <a:latin typeface="Cambria Math" panose="02040503050406030204" pitchFamily="18" charset="0"/>
                            </a:rPr>
                            <m:t>+</m:t>
                          </m:r>
                          <m:r>
                            <a:rPr lang="en-US" altLang="zh-CN" sz="2000" i="1">
                              <a:latin typeface="Cambria Math" panose="02040503050406030204" pitchFamily="18" charset="0"/>
                            </a:rPr>
                            <m:t>𝑏</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𝑧</m:t>
                              </m:r>
                            </m:e>
                            <m:sup>
                              <m:r>
                                <a:rPr lang="en-US" altLang="zh-CN" sz="2000" b="0" i="1" smtClean="0">
                                  <a:latin typeface="Cambria Math" panose="02040503050406030204" pitchFamily="18" charset="0"/>
                                </a:rPr>
                                <m:t>−1</m:t>
                              </m:r>
                            </m:sup>
                          </m:sSup>
                        </m:e>
                      </m:d>
                      <m:r>
                        <a:rPr lang="en-US" altLang="zh-CN" sz="2000" b="0" i="1" smtClean="0">
                          <a:latin typeface="Cambria Math" panose="02040503050406030204" pitchFamily="18" charset="0"/>
                        </a:rPr>
                        <m:t>𝐺</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𝑧</m:t>
                          </m:r>
                        </m:e>
                      </m:d>
                      <m:r>
                        <a:rPr lang="en-US" altLang="zh-CN" sz="2000" b="0" i="1" smtClean="0">
                          <a:latin typeface="Cambria Math" panose="02040503050406030204" pitchFamily="18" charset="0"/>
                        </a:rPr>
                        <m:t>=</m:t>
                      </m:r>
                      <m:r>
                        <a:rPr lang="en-US" altLang="zh-CN" sz="2000" b="0" i="1" smtClean="0">
                          <a:solidFill>
                            <a:srgbClr val="DB560B"/>
                          </a:solidFill>
                          <a:latin typeface="Cambria Math" panose="02040503050406030204" pitchFamily="18" charset="0"/>
                        </a:rPr>
                        <m:t>𝜆</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𝑧</m:t>
                          </m:r>
                        </m:e>
                        <m:sup>
                          <m:r>
                            <a:rPr lang="en-US" altLang="zh-CN" sz="2000" b="0" i="1" smtClean="0">
                              <a:latin typeface="Cambria Math" panose="02040503050406030204" pitchFamily="18" charset="0"/>
                            </a:rPr>
                            <m:t>−1</m:t>
                          </m:r>
                        </m:sup>
                      </m:sSup>
                    </m:oMath>
                  </m:oMathPara>
                </a14:m>
                <a:endParaRPr lang="zh-CN" altLang="en-US" sz="2000" dirty="0"/>
              </a:p>
            </p:txBody>
          </p:sp>
        </mc:Choice>
        <mc:Fallback xmlns="">
          <p:sp>
            <p:nvSpPr>
              <p:cNvPr id="29" name="文本框 28">
                <a:extLst>
                  <a:ext uri="{FF2B5EF4-FFF2-40B4-BE49-F238E27FC236}">
                    <a16:creationId xmlns:a16="http://schemas.microsoft.com/office/drawing/2014/main" id="{16CC2AC2-B6AE-4EF1-8C8A-CEA8418E1DE5}"/>
                  </a:ext>
                </a:extLst>
              </p:cNvPr>
              <p:cNvSpPr txBox="1">
                <a:spLocks noRot="1" noChangeAspect="1" noMove="1" noResize="1" noEditPoints="1" noAdjustHandles="1" noChangeArrowheads="1" noChangeShapeType="1" noTextEdit="1"/>
              </p:cNvSpPr>
              <p:nvPr/>
            </p:nvSpPr>
            <p:spPr>
              <a:xfrm>
                <a:off x="1801607" y="5007696"/>
                <a:ext cx="5547737" cy="307777"/>
              </a:xfrm>
              <a:prstGeom prst="rect">
                <a:avLst/>
              </a:prstGeom>
              <a:blipFill>
                <a:blip r:embed="rId9"/>
                <a:stretch>
                  <a:fillRect l="-659" b="-21569"/>
                </a:stretch>
              </a:blipFill>
            </p:spPr>
            <p:txBody>
              <a:bodyPr/>
              <a:lstStyle/>
              <a:p>
                <a:r>
                  <a:rPr lang="zh-CN" altLang="en-US">
                    <a:noFill/>
                  </a:rPr>
                  <a:t> </a:t>
                </a:r>
              </a:p>
            </p:txBody>
          </p:sp>
        </mc:Fallback>
      </mc:AlternateContent>
      <p:sp>
        <p:nvSpPr>
          <p:cNvPr id="30" name="TextBox 5">
            <a:extLst>
              <a:ext uri="{FF2B5EF4-FFF2-40B4-BE49-F238E27FC236}">
                <a16:creationId xmlns:a16="http://schemas.microsoft.com/office/drawing/2014/main" id="{31BCC49D-AA39-49C6-8094-EC9C605BBFC9}"/>
              </a:ext>
            </a:extLst>
          </p:cNvPr>
          <p:cNvSpPr txBox="1"/>
          <p:nvPr/>
        </p:nvSpPr>
        <p:spPr>
          <a:xfrm>
            <a:off x="2068981" y="432986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Poissonian I</a:t>
            </a:r>
            <a:r>
              <a:rPr lang="en-US" altLang="zh-CN" dirty="0"/>
              <a:t>ndependence Assumption</a:t>
            </a:r>
            <a:endParaRPr lang="en-US" dirty="0"/>
          </a:p>
        </p:txBody>
      </p:sp>
      <p:sp>
        <p:nvSpPr>
          <p:cNvPr id="47" name="箭头: 右 46">
            <a:extLst>
              <a:ext uri="{FF2B5EF4-FFF2-40B4-BE49-F238E27FC236}">
                <a16:creationId xmlns:a16="http://schemas.microsoft.com/office/drawing/2014/main" id="{7AFE8334-E575-4E35-A941-E2538E8280F3}"/>
              </a:ext>
            </a:extLst>
          </p:cNvPr>
          <p:cNvSpPr/>
          <p:nvPr/>
        </p:nvSpPr>
        <p:spPr>
          <a:xfrm rot="10800000">
            <a:off x="5923901" y="2510276"/>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CD889FE1-228C-49F1-BE5F-59B252A12D87}"/>
                  </a:ext>
                </a:extLst>
              </p:cNvPr>
              <p:cNvSpPr txBox="1"/>
              <p:nvPr/>
            </p:nvSpPr>
            <p:spPr>
              <a:xfrm>
                <a:off x="6598247" y="2449093"/>
                <a:ext cx="4028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48" name="文本框 47">
                <a:extLst>
                  <a:ext uri="{FF2B5EF4-FFF2-40B4-BE49-F238E27FC236}">
                    <a16:creationId xmlns:a16="http://schemas.microsoft.com/office/drawing/2014/main" id="{CD889FE1-228C-49F1-BE5F-59B252A12D87}"/>
                  </a:ext>
                </a:extLst>
              </p:cNvPr>
              <p:cNvSpPr txBox="1">
                <a:spLocks noRot="1" noChangeAspect="1" noMove="1" noResize="1" noEditPoints="1" noAdjustHandles="1" noChangeArrowheads="1" noChangeShapeType="1" noTextEdit="1"/>
              </p:cNvSpPr>
              <p:nvPr/>
            </p:nvSpPr>
            <p:spPr>
              <a:xfrm>
                <a:off x="6598247" y="2449093"/>
                <a:ext cx="402803" cy="369332"/>
              </a:xfrm>
              <a:prstGeom prst="rect">
                <a:avLst/>
              </a:prstGeom>
              <a:blipFill>
                <a:blip r:embed="rId10"/>
                <a:stretch>
                  <a:fillRect l="-18182" r="-18182" b="-8333"/>
                </a:stretch>
              </a:blipFill>
            </p:spPr>
            <p:txBody>
              <a:bodyPr/>
              <a:lstStyle/>
              <a:p>
                <a:r>
                  <a:rPr lang="zh-CN" altLang="en-US">
                    <a:noFill/>
                  </a:rPr>
                  <a:t> </a:t>
                </a:r>
              </a:p>
            </p:txBody>
          </p:sp>
        </mc:Fallback>
      </mc:AlternateContent>
      <p:sp>
        <p:nvSpPr>
          <p:cNvPr id="49" name="箭头: 右 48">
            <a:extLst>
              <a:ext uri="{FF2B5EF4-FFF2-40B4-BE49-F238E27FC236}">
                <a16:creationId xmlns:a16="http://schemas.microsoft.com/office/drawing/2014/main" id="{7BD1946E-03AC-4F79-A8AA-FCCAA0EB85D8}"/>
              </a:ext>
            </a:extLst>
          </p:cNvPr>
          <p:cNvSpPr/>
          <p:nvPr/>
        </p:nvSpPr>
        <p:spPr>
          <a:xfrm>
            <a:off x="2800085" y="1500749"/>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EDBA31E7-B294-4E74-813C-37347A9C6B35}"/>
                  </a:ext>
                </a:extLst>
              </p:cNvPr>
              <p:cNvSpPr txBox="1"/>
              <p:nvPr/>
            </p:nvSpPr>
            <p:spPr>
              <a:xfrm>
                <a:off x="2400015" y="1439566"/>
                <a:ext cx="4028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50" name="文本框 49">
                <a:extLst>
                  <a:ext uri="{FF2B5EF4-FFF2-40B4-BE49-F238E27FC236}">
                    <a16:creationId xmlns:a16="http://schemas.microsoft.com/office/drawing/2014/main" id="{EDBA31E7-B294-4E74-813C-37347A9C6B35}"/>
                  </a:ext>
                </a:extLst>
              </p:cNvPr>
              <p:cNvSpPr txBox="1">
                <a:spLocks noRot="1" noChangeAspect="1" noMove="1" noResize="1" noEditPoints="1" noAdjustHandles="1" noChangeArrowheads="1" noChangeShapeType="1" noTextEdit="1"/>
              </p:cNvSpPr>
              <p:nvPr/>
            </p:nvSpPr>
            <p:spPr>
              <a:xfrm>
                <a:off x="2400015" y="1439566"/>
                <a:ext cx="402803" cy="369332"/>
              </a:xfrm>
              <a:prstGeom prst="rect">
                <a:avLst/>
              </a:prstGeom>
              <a:blipFill>
                <a:blip r:embed="rId11"/>
                <a:stretch>
                  <a:fillRect l="-18182" r="-18182" b="-6557"/>
                </a:stretch>
              </a:blipFill>
            </p:spPr>
            <p:txBody>
              <a:bodyPr/>
              <a:lstStyle/>
              <a:p>
                <a:r>
                  <a:rPr lang="zh-CN" altLang="en-US">
                    <a:noFill/>
                  </a:rPr>
                  <a:t> </a:t>
                </a:r>
              </a:p>
            </p:txBody>
          </p:sp>
        </mc:Fallback>
      </mc:AlternateContent>
      <p:sp>
        <p:nvSpPr>
          <p:cNvPr id="51" name="箭头: 右 50">
            <a:extLst>
              <a:ext uri="{FF2B5EF4-FFF2-40B4-BE49-F238E27FC236}">
                <a16:creationId xmlns:a16="http://schemas.microsoft.com/office/drawing/2014/main" id="{B71A15A8-5E55-46AD-BA4A-D3B9200A6049}"/>
              </a:ext>
            </a:extLst>
          </p:cNvPr>
          <p:cNvSpPr/>
          <p:nvPr/>
        </p:nvSpPr>
        <p:spPr>
          <a:xfrm>
            <a:off x="2800085" y="3564227"/>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843DC1D4-D969-4997-A2F8-93B3DF6FF9BA}"/>
                  </a:ext>
                </a:extLst>
              </p:cNvPr>
              <p:cNvSpPr txBox="1"/>
              <p:nvPr/>
            </p:nvSpPr>
            <p:spPr>
              <a:xfrm>
                <a:off x="2400013" y="3503044"/>
                <a:ext cx="4028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52" name="文本框 51">
                <a:extLst>
                  <a:ext uri="{FF2B5EF4-FFF2-40B4-BE49-F238E27FC236}">
                    <a16:creationId xmlns:a16="http://schemas.microsoft.com/office/drawing/2014/main" id="{843DC1D4-D969-4997-A2F8-93B3DF6FF9BA}"/>
                  </a:ext>
                </a:extLst>
              </p:cNvPr>
              <p:cNvSpPr txBox="1">
                <a:spLocks noRot="1" noChangeAspect="1" noMove="1" noResize="1" noEditPoints="1" noAdjustHandles="1" noChangeArrowheads="1" noChangeShapeType="1" noTextEdit="1"/>
              </p:cNvSpPr>
              <p:nvPr/>
            </p:nvSpPr>
            <p:spPr>
              <a:xfrm>
                <a:off x="2400013" y="3503044"/>
                <a:ext cx="402803" cy="369332"/>
              </a:xfrm>
              <a:prstGeom prst="rect">
                <a:avLst/>
              </a:prstGeom>
              <a:blipFill>
                <a:blip r:embed="rId12"/>
                <a:stretch>
                  <a:fillRect l="-18182" r="-18182"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TextBox 5">
                <a:extLst>
                  <a:ext uri="{FF2B5EF4-FFF2-40B4-BE49-F238E27FC236}">
                    <a16:creationId xmlns:a16="http://schemas.microsoft.com/office/drawing/2014/main" id="{8338848A-E1F3-4189-9D03-366B2AD41FE0}"/>
                  </a:ext>
                </a:extLst>
              </p:cNvPr>
              <p:cNvSpPr txBox="1"/>
              <p:nvPr/>
            </p:nvSpPr>
            <p:spPr>
              <a:xfrm>
                <a:off x="1240482" y="5695868"/>
                <a:ext cx="6663037" cy="599866"/>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14:m>
                  <m:oMath xmlns:m="http://schemas.openxmlformats.org/officeDocument/2006/math">
                    <m:r>
                      <a:rPr lang="en-US" b="0" i="1" smtClean="0">
                        <a:latin typeface="Cambria Math" panose="02040503050406030204" pitchFamily="18" charset="0"/>
                      </a:rPr>
                      <m:t>𝐺</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oMath>
                </a14:m>
                <a:r>
                  <a:rPr lang="en-US" dirty="0"/>
                  <a:t> is </a:t>
                </a:r>
                <a:r>
                  <a:rPr lang="en-US" i="1" dirty="0">
                    <a:solidFill>
                      <a:srgbClr val="DB560B"/>
                    </a:solidFill>
                  </a:rPr>
                  <a:t>analytic </a:t>
                </a:r>
                <a:r>
                  <a:rPr lang="en-US" dirty="0"/>
                  <a:t>and </a:t>
                </a:r>
                <a14:m>
                  <m:oMath xmlns:m="http://schemas.openxmlformats.org/officeDocument/2006/math">
                    <m:r>
                      <a:rPr lang="en-US" b="0" i="1">
                        <a:latin typeface="Cambria Math" panose="02040503050406030204" pitchFamily="18" charset="0"/>
                      </a:rPr>
                      <m:t>𝐺</m:t>
                    </m:r>
                    <m:d>
                      <m:dPr>
                        <m:ctrlPr>
                          <a:rPr lang="en-US" b="0" i="1">
                            <a:latin typeface="Cambria Math" panose="02040503050406030204" pitchFamily="18" charset="0"/>
                          </a:rPr>
                        </m:ctrlPr>
                      </m:dPr>
                      <m:e>
                        <m:r>
                          <a:rPr lang="en-US" b="0" i="1">
                            <a:latin typeface="Cambria Math" panose="02040503050406030204" pitchFamily="18" charset="0"/>
                          </a:rPr>
                          <m:t>1</m:t>
                        </m:r>
                      </m:e>
                    </m:d>
                    <m:r>
                      <a:rPr lang="en-US" b="0" i="1">
                        <a:latin typeface="Cambria Math" panose="02040503050406030204" pitchFamily="18" charset="0"/>
                      </a:rPr>
                      <m:t>=1</m:t>
                    </m:r>
                  </m:oMath>
                </a14:m>
                <a:endParaRPr lang="en-US" dirty="0"/>
              </a:p>
            </p:txBody>
          </p:sp>
        </mc:Choice>
        <mc:Fallback xmlns="">
          <p:sp>
            <p:nvSpPr>
              <p:cNvPr id="54" name="TextBox 5">
                <a:extLst>
                  <a:ext uri="{FF2B5EF4-FFF2-40B4-BE49-F238E27FC236}">
                    <a16:creationId xmlns:a16="http://schemas.microsoft.com/office/drawing/2014/main" id="{8338848A-E1F3-4189-9D03-366B2AD41FE0}"/>
                  </a:ext>
                </a:extLst>
              </p:cNvPr>
              <p:cNvSpPr txBox="1">
                <a:spLocks noRot="1" noChangeAspect="1" noMove="1" noResize="1" noEditPoints="1" noAdjustHandles="1" noChangeArrowheads="1" noChangeShapeType="1" noTextEdit="1"/>
              </p:cNvSpPr>
              <p:nvPr/>
            </p:nvSpPr>
            <p:spPr>
              <a:xfrm>
                <a:off x="1240482" y="5695868"/>
                <a:ext cx="6663037" cy="599866"/>
              </a:xfrm>
              <a:prstGeom prst="rect">
                <a:avLst/>
              </a:prstGeom>
              <a:blipFill>
                <a:blip r:embed="rId13"/>
                <a:stretch>
                  <a:fillRect t="-101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9881443F-E3C7-4C4C-96E0-C9197448479F}"/>
                  </a:ext>
                </a:extLst>
              </p:cNvPr>
              <p:cNvSpPr txBox="1"/>
              <p:nvPr/>
            </p:nvSpPr>
            <p:spPr>
              <a:xfrm>
                <a:off x="4838297" y="3498394"/>
                <a:ext cx="2328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22" name="文本框 21">
                <a:extLst>
                  <a:ext uri="{FF2B5EF4-FFF2-40B4-BE49-F238E27FC236}">
                    <a16:creationId xmlns:a16="http://schemas.microsoft.com/office/drawing/2014/main" id="{9881443F-E3C7-4C4C-96E0-C9197448479F}"/>
                  </a:ext>
                </a:extLst>
              </p:cNvPr>
              <p:cNvSpPr txBox="1">
                <a:spLocks noRot="1" noChangeAspect="1" noMove="1" noResize="1" noEditPoints="1" noAdjustHandles="1" noChangeArrowheads="1" noChangeShapeType="1" noTextEdit="1"/>
              </p:cNvSpPr>
              <p:nvPr/>
            </p:nvSpPr>
            <p:spPr>
              <a:xfrm>
                <a:off x="4838297" y="3498394"/>
                <a:ext cx="232884" cy="369332"/>
              </a:xfrm>
              <a:prstGeom prst="rect">
                <a:avLst/>
              </a:prstGeom>
              <a:blipFill>
                <a:blip r:embed="rId14"/>
                <a:stretch>
                  <a:fillRect l="-31579" r="-31579" b="-8333"/>
                </a:stretch>
              </a:blipFill>
            </p:spPr>
            <p:txBody>
              <a:bodyPr/>
              <a:lstStyle/>
              <a:p>
                <a:r>
                  <a:rPr lang="zh-CN" altLang="en-US">
                    <a:noFill/>
                  </a:rPr>
                  <a:t> </a:t>
                </a:r>
              </a:p>
            </p:txBody>
          </p:sp>
        </mc:Fallback>
      </mc:AlternateContent>
      <p:sp>
        <p:nvSpPr>
          <p:cNvPr id="23" name="箭头: 右 22">
            <a:extLst>
              <a:ext uri="{FF2B5EF4-FFF2-40B4-BE49-F238E27FC236}">
                <a16:creationId xmlns:a16="http://schemas.microsoft.com/office/drawing/2014/main" id="{F6EA4F66-B81B-43F6-A406-0ED0059A5D74}"/>
              </a:ext>
            </a:extLst>
          </p:cNvPr>
          <p:cNvSpPr/>
          <p:nvPr/>
        </p:nvSpPr>
        <p:spPr>
          <a:xfrm>
            <a:off x="4135490" y="3559324"/>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57009F54-6E32-453C-8CA8-BABE37963405}"/>
                  </a:ext>
                </a:extLst>
              </p:cNvPr>
              <p:cNvSpPr txBox="1"/>
              <p:nvPr/>
            </p:nvSpPr>
            <p:spPr>
              <a:xfrm>
                <a:off x="4840423" y="1435671"/>
                <a:ext cx="2328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24" name="文本框 23">
                <a:extLst>
                  <a:ext uri="{FF2B5EF4-FFF2-40B4-BE49-F238E27FC236}">
                    <a16:creationId xmlns:a16="http://schemas.microsoft.com/office/drawing/2014/main" id="{57009F54-6E32-453C-8CA8-BABE37963405}"/>
                  </a:ext>
                </a:extLst>
              </p:cNvPr>
              <p:cNvSpPr txBox="1">
                <a:spLocks noRot="1" noChangeAspect="1" noMove="1" noResize="1" noEditPoints="1" noAdjustHandles="1" noChangeArrowheads="1" noChangeShapeType="1" noTextEdit="1"/>
              </p:cNvSpPr>
              <p:nvPr/>
            </p:nvSpPr>
            <p:spPr>
              <a:xfrm>
                <a:off x="4840423" y="1435671"/>
                <a:ext cx="232884" cy="369332"/>
              </a:xfrm>
              <a:prstGeom prst="rect">
                <a:avLst/>
              </a:prstGeom>
              <a:blipFill>
                <a:blip r:embed="rId15"/>
                <a:stretch>
                  <a:fillRect l="-31579" r="-31579" b="-8333"/>
                </a:stretch>
              </a:blipFill>
            </p:spPr>
            <p:txBody>
              <a:bodyPr/>
              <a:lstStyle/>
              <a:p>
                <a:r>
                  <a:rPr lang="zh-CN" altLang="en-US">
                    <a:noFill/>
                  </a:rPr>
                  <a:t> </a:t>
                </a:r>
              </a:p>
            </p:txBody>
          </p:sp>
        </mc:Fallback>
      </mc:AlternateContent>
      <p:sp>
        <p:nvSpPr>
          <p:cNvPr id="25" name="箭头: 右 24">
            <a:extLst>
              <a:ext uri="{FF2B5EF4-FFF2-40B4-BE49-F238E27FC236}">
                <a16:creationId xmlns:a16="http://schemas.microsoft.com/office/drawing/2014/main" id="{65EDF1C1-5531-41FF-811B-728D001033A8}"/>
              </a:ext>
            </a:extLst>
          </p:cNvPr>
          <p:cNvSpPr/>
          <p:nvPr/>
        </p:nvSpPr>
        <p:spPr>
          <a:xfrm>
            <a:off x="4137616" y="1496601"/>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箭头: 右 25">
            <a:extLst>
              <a:ext uri="{FF2B5EF4-FFF2-40B4-BE49-F238E27FC236}">
                <a16:creationId xmlns:a16="http://schemas.microsoft.com/office/drawing/2014/main" id="{C0E7C0BA-24DA-4A0F-B5E3-E572A78EA27E}"/>
              </a:ext>
            </a:extLst>
          </p:cNvPr>
          <p:cNvSpPr/>
          <p:nvPr/>
        </p:nvSpPr>
        <p:spPr>
          <a:xfrm rot="10800000">
            <a:off x="4595610" y="2527962"/>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F79DE381-AA21-4F36-801E-14CCDA2DE9D8}"/>
                  </a:ext>
                </a:extLst>
              </p:cNvPr>
              <p:cNvSpPr txBox="1"/>
              <p:nvPr/>
            </p:nvSpPr>
            <p:spPr>
              <a:xfrm>
                <a:off x="4336532" y="2466779"/>
                <a:ext cx="2328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27" name="文本框 26">
                <a:extLst>
                  <a:ext uri="{FF2B5EF4-FFF2-40B4-BE49-F238E27FC236}">
                    <a16:creationId xmlns:a16="http://schemas.microsoft.com/office/drawing/2014/main" id="{F79DE381-AA21-4F36-801E-14CCDA2DE9D8}"/>
                  </a:ext>
                </a:extLst>
              </p:cNvPr>
              <p:cNvSpPr txBox="1">
                <a:spLocks noRot="1" noChangeAspect="1" noMove="1" noResize="1" noEditPoints="1" noAdjustHandles="1" noChangeArrowheads="1" noChangeShapeType="1" noTextEdit="1"/>
              </p:cNvSpPr>
              <p:nvPr/>
            </p:nvSpPr>
            <p:spPr>
              <a:xfrm>
                <a:off x="4336532" y="2466779"/>
                <a:ext cx="232884" cy="369332"/>
              </a:xfrm>
              <a:prstGeom prst="rect">
                <a:avLst/>
              </a:prstGeom>
              <a:blipFill>
                <a:blip r:embed="rId16"/>
                <a:stretch>
                  <a:fillRect l="-30769" r="-28205" b="-8333"/>
                </a:stretch>
              </a:blipFill>
            </p:spPr>
            <p:txBody>
              <a:bodyPr/>
              <a:lstStyle/>
              <a:p>
                <a:r>
                  <a:rPr lang="zh-CN" altLang="en-US">
                    <a:noFill/>
                  </a:rPr>
                  <a:t> </a:t>
                </a:r>
              </a:p>
            </p:txBody>
          </p:sp>
        </mc:Fallback>
      </mc:AlternateContent>
      <p:grpSp>
        <p:nvGrpSpPr>
          <p:cNvPr id="28" name="组合 27">
            <a:extLst>
              <a:ext uri="{FF2B5EF4-FFF2-40B4-BE49-F238E27FC236}">
                <a16:creationId xmlns:a16="http://schemas.microsoft.com/office/drawing/2014/main" id="{100528AD-0BCB-49D1-A8A5-9734F5CAB857}"/>
              </a:ext>
            </a:extLst>
          </p:cNvPr>
          <p:cNvGrpSpPr/>
          <p:nvPr/>
        </p:nvGrpSpPr>
        <p:grpSpPr>
          <a:xfrm>
            <a:off x="5091869" y="3108254"/>
            <a:ext cx="3733570" cy="605327"/>
            <a:chOff x="5066772" y="2885195"/>
            <a:chExt cx="3733570" cy="605327"/>
          </a:xfrm>
        </p:grpSpPr>
        <p:cxnSp>
          <p:nvCxnSpPr>
            <p:cNvPr id="31" name="连接符: 曲线 30">
              <a:extLst>
                <a:ext uri="{FF2B5EF4-FFF2-40B4-BE49-F238E27FC236}">
                  <a16:creationId xmlns:a16="http://schemas.microsoft.com/office/drawing/2014/main" id="{96B6879D-750B-4AE9-BCFC-8DC7944C3365}"/>
                </a:ext>
              </a:extLst>
            </p:cNvPr>
            <p:cNvCxnSpPr>
              <a:cxnSpLocks/>
            </p:cNvCxnSpPr>
            <p:nvPr/>
          </p:nvCxnSpPr>
          <p:spPr>
            <a:xfrm rot="10800000" flipV="1">
              <a:off x="5066772" y="3066643"/>
              <a:ext cx="575901" cy="423879"/>
            </a:xfrm>
            <a:prstGeom prst="curvedConnector3">
              <a:avLst>
                <a:gd name="adj1" fmla="val 50000"/>
              </a:avLst>
            </a:prstGeom>
            <a:ln w="19050">
              <a:solidFill>
                <a:srgbClr val="DB560B"/>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5">
              <a:extLst>
                <a:ext uri="{FF2B5EF4-FFF2-40B4-BE49-F238E27FC236}">
                  <a16:creationId xmlns:a16="http://schemas.microsoft.com/office/drawing/2014/main" id="{CA28B094-C95D-47CB-9ED9-904D64346F1F}"/>
                </a:ext>
              </a:extLst>
            </p:cNvPr>
            <p:cNvSpPr txBox="1"/>
            <p:nvPr/>
          </p:nvSpPr>
          <p:spPr>
            <a:xfrm>
              <a:off x="5397193" y="2885195"/>
              <a:ext cx="3403149"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u</a:t>
              </a:r>
              <a:r>
                <a:rPr lang="en-US" altLang="zh-CN" sz="1800" dirty="0">
                  <a:latin typeface="HelveticaNeueLT Std" panose="020B0604020202020204" pitchFamily="34" charset="0"/>
                  <a:ea typeface="Helvetica Neue" panose="02000503000000020004" pitchFamily="2" charset="0"/>
                  <a:cs typeface="Helvetica Neue" panose="02000503000000020004" pitchFamily="2" charset="0"/>
                </a:rPr>
                <a:t>nknown mean firing rate</a:t>
              </a:r>
              <a:endParaRPr lang="en-US" sz="180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spTree>
    <p:extLst>
      <p:ext uri="{BB962C8B-B14F-4D97-AF65-F5344CB8AC3E}">
        <p14:creationId xmlns:p14="http://schemas.microsoft.com/office/powerpoint/2010/main" val="657011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21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Replica-Mean-Field Limit</a:t>
            </a:r>
            <a:endParaRPr lang="zh-CN" altLang="en-US" dirty="0"/>
          </a:p>
        </p:txBody>
      </p:sp>
      <mc:AlternateContent xmlns:mc="http://schemas.openxmlformats.org/markup-compatibility/2006" xmlns:am3d="http://schemas.microsoft.com/office/drawing/2017/model3d">
        <mc:Choice Requires="am3d">
          <p:graphicFrame>
            <p:nvGraphicFramePr>
              <p:cNvPr id="9" name="3D 模型 8">
                <a:extLst>
                  <a:ext uri="{FF2B5EF4-FFF2-40B4-BE49-F238E27FC236}">
                    <a16:creationId xmlns:a16="http://schemas.microsoft.com/office/drawing/2014/main" id="{258204FF-1616-4CAB-8614-23361E10812F}"/>
                  </a:ext>
                </a:extLst>
              </p:cNvPr>
              <p:cNvGraphicFramePr>
                <a:graphicFrameLocks noChangeAspect="1"/>
              </p:cNvGraphicFramePr>
              <p:nvPr/>
            </p:nvGraphicFramePr>
            <p:xfrm>
              <a:off x="3505622" y="1328163"/>
              <a:ext cx="596036" cy="597615"/>
            </p:xfrm>
            <a:graphic>
              <a:graphicData uri="http://schemas.microsoft.com/office/drawing/2017/model3d">
                <am3d:model3d r:embed="rId3">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模型 8">
                <a:extLst>
                  <a:ext uri="{FF2B5EF4-FFF2-40B4-BE49-F238E27FC236}">
                    <a16:creationId xmlns:a16="http://schemas.microsoft.com/office/drawing/2014/main" id="{258204FF-1616-4CAB-8614-23361E10812F}"/>
                  </a:ext>
                </a:extLst>
              </p:cNvPr>
              <p:cNvPicPr>
                <a:picLocks noGrp="1" noRot="1" noChangeAspect="1" noMove="1" noResize="1" noEditPoints="1" noAdjustHandles="1" noChangeArrowheads="1" noChangeShapeType="1" noCrop="1"/>
              </p:cNvPicPr>
              <p:nvPr/>
            </p:nvPicPr>
            <p:blipFill>
              <a:blip r:embed="rId5"/>
              <a:stretch>
                <a:fillRect/>
              </a:stretch>
            </p:blipFill>
            <p:spPr>
              <a:xfrm>
                <a:off x="3505622" y="1328163"/>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 name="3D 模型 9">
                <a:extLst>
                  <a:ext uri="{FF2B5EF4-FFF2-40B4-BE49-F238E27FC236}">
                    <a16:creationId xmlns:a16="http://schemas.microsoft.com/office/drawing/2014/main" id="{8A760587-983F-4844-AF1B-F42016BACDD4}"/>
                  </a:ext>
                </a:extLst>
              </p:cNvPr>
              <p:cNvGraphicFramePr>
                <a:graphicFrameLocks noChangeAspect="1"/>
              </p:cNvGraphicFramePr>
              <p:nvPr/>
            </p:nvGraphicFramePr>
            <p:xfrm>
              <a:off x="5298911" y="2337691"/>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5"/>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模型 9">
                <a:extLst>
                  <a:ext uri="{FF2B5EF4-FFF2-40B4-BE49-F238E27FC236}">
                    <a16:creationId xmlns:a16="http://schemas.microsoft.com/office/drawing/2014/main" id="{8A760587-983F-4844-AF1B-F42016BACDD4}"/>
                  </a:ext>
                </a:extLst>
              </p:cNvPr>
              <p:cNvPicPr>
                <a:picLocks noGrp="1" noRot="1" noChangeAspect="1" noMove="1" noResize="1" noEditPoints="1" noAdjustHandles="1" noChangeArrowheads="1" noChangeShapeType="1" noCrop="1"/>
              </p:cNvPicPr>
              <p:nvPr/>
            </p:nvPicPr>
            <p:blipFill>
              <a:blip r:embed="rId5"/>
              <a:stretch>
                <a:fillRect/>
              </a:stretch>
            </p:blipFill>
            <p:spPr>
              <a:xfrm>
                <a:off x="5298911" y="2337691"/>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1" name="3D 模型 10">
                <a:extLst>
                  <a:ext uri="{FF2B5EF4-FFF2-40B4-BE49-F238E27FC236}">
                    <a16:creationId xmlns:a16="http://schemas.microsoft.com/office/drawing/2014/main" id="{B0503CA2-C73D-4BB9-AF5D-01F80826A89E}"/>
                  </a:ext>
                </a:extLst>
              </p:cNvPr>
              <p:cNvGraphicFramePr>
                <a:graphicFrameLocks noChangeAspect="1"/>
              </p:cNvGraphicFramePr>
              <p:nvPr/>
            </p:nvGraphicFramePr>
            <p:xfrm>
              <a:off x="3505623" y="3377854"/>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模型 10">
                <a:extLst>
                  <a:ext uri="{FF2B5EF4-FFF2-40B4-BE49-F238E27FC236}">
                    <a16:creationId xmlns:a16="http://schemas.microsoft.com/office/drawing/2014/main" id="{B0503CA2-C73D-4BB9-AF5D-01F80826A89E}"/>
                  </a:ext>
                </a:extLst>
              </p:cNvPr>
              <p:cNvPicPr>
                <a:picLocks noGrp="1" noRot="1" noChangeAspect="1" noMove="1" noResize="1" noEditPoints="1" noAdjustHandles="1" noChangeArrowheads="1" noChangeShapeType="1" noCrop="1"/>
              </p:cNvPicPr>
              <p:nvPr/>
            </p:nvPicPr>
            <p:blipFill>
              <a:blip r:embed="rId5"/>
              <a:stretch>
                <a:fillRect/>
              </a:stretch>
            </p:blipFill>
            <p:spPr>
              <a:xfrm>
                <a:off x="3505623" y="3377854"/>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837B913-08D7-4FB0-BDFE-3B353A83782C}"/>
                  </a:ext>
                </a:extLst>
              </p:cNvPr>
              <p:cNvSpPr txBox="1"/>
              <p:nvPr/>
            </p:nvSpPr>
            <p:spPr>
              <a:xfrm>
                <a:off x="3675171" y="1439566"/>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8" name="文本框 17">
                <a:extLst>
                  <a:ext uri="{FF2B5EF4-FFF2-40B4-BE49-F238E27FC236}">
                    <a16:creationId xmlns:a16="http://schemas.microsoft.com/office/drawing/2014/main" id="{B837B913-08D7-4FB0-BDFE-3B353A83782C}"/>
                  </a:ext>
                </a:extLst>
              </p:cNvPr>
              <p:cNvSpPr txBox="1">
                <a:spLocks noRot="1" noChangeAspect="1" noMove="1" noResize="1" noEditPoints="1" noAdjustHandles="1" noChangeArrowheads="1" noChangeShapeType="1" noTextEdit="1"/>
              </p:cNvSpPr>
              <p:nvPr/>
            </p:nvSpPr>
            <p:spPr>
              <a:xfrm>
                <a:off x="3675171" y="1439566"/>
                <a:ext cx="238848" cy="369332"/>
              </a:xfrm>
              <a:prstGeom prst="rect">
                <a:avLst/>
              </a:prstGeom>
              <a:blipFill>
                <a:blip r:embed="rId6"/>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3DD5FB0-DA28-40D1-9C8D-76AE4005B865}"/>
                  </a:ext>
                </a:extLst>
              </p:cNvPr>
              <p:cNvSpPr txBox="1"/>
              <p:nvPr/>
            </p:nvSpPr>
            <p:spPr>
              <a:xfrm>
                <a:off x="3675171" y="3491995"/>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9" name="文本框 18">
                <a:extLst>
                  <a:ext uri="{FF2B5EF4-FFF2-40B4-BE49-F238E27FC236}">
                    <a16:creationId xmlns:a16="http://schemas.microsoft.com/office/drawing/2014/main" id="{63DD5FB0-DA28-40D1-9C8D-76AE4005B865}"/>
                  </a:ext>
                </a:extLst>
              </p:cNvPr>
              <p:cNvSpPr txBox="1">
                <a:spLocks noRot="1" noChangeAspect="1" noMove="1" noResize="1" noEditPoints="1" noAdjustHandles="1" noChangeArrowheads="1" noChangeShapeType="1" noTextEdit="1"/>
              </p:cNvSpPr>
              <p:nvPr/>
            </p:nvSpPr>
            <p:spPr>
              <a:xfrm>
                <a:off x="3675171" y="3491995"/>
                <a:ext cx="238848" cy="369332"/>
              </a:xfrm>
              <a:prstGeom prst="rect">
                <a:avLst/>
              </a:prstGeom>
              <a:blipFill>
                <a:blip r:embed="rId7"/>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5AD1D0-7613-46D4-AA44-03B1AD142444}"/>
                  </a:ext>
                </a:extLst>
              </p:cNvPr>
              <p:cNvSpPr txBox="1"/>
              <p:nvPr/>
            </p:nvSpPr>
            <p:spPr>
              <a:xfrm>
                <a:off x="5482746" y="2449093"/>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20" name="文本框 19">
                <a:extLst>
                  <a:ext uri="{FF2B5EF4-FFF2-40B4-BE49-F238E27FC236}">
                    <a16:creationId xmlns:a16="http://schemas.microsoft.com/office/drawing/2014/main" id="{8D5AD1D0-7613-46D4-AA44-03B1AD142444}"/>
                  </a:ext>
                </a:extLst>
              </p:cNvPr>
              <p:cNvSpPr txBox="1">
                <a:spLocks noRot="1" noChangeAspect="1" noMove="1" noResize="1" noEditPoints="1" noAdjustHandles="1" noChangeArrowheads="1" noChangeShapeType="1" noTextEdit="1"/>
              </p:cNvSpPr>
              <p:nvPr/>
            </p:nvSpPr>
            <p:spPr>
              <a:xfrm>
                <a:off x="5482746" y="2449093"/>
                <a:ext cx="238848" cy="369332"/>
              </a:xfrm>
              <a:prstGeom prst="rect">
                <a:avLst/>
              </a:prstGeom>
              <a:blipFill>
                <a:blip r:embed="rId8"/>
                <a:stretch>
                  <a:fillRect l="-27500" r="-30000" b="-6667"/>
                </a:stretch>
              </a:blipFill>
            </p:spPr>
            <p:txBody>
              <a:bodyPr/>
              <a:lstStyle/>
              <a:p>
                <a:r>
                  <a:rPr lang="zh-CN" altLang="en-US">
                    <a:noFill/>
                  </a:rPr>
                  <a:t> </a:t>
                </a:r>
              </a:p>
            </p:txBody>
          </p:sp>
        </mc:Fallback>
      </mc:AlternateContent>
      <p:sp>
        <p:nvSpPr>
          <p:cNvPr id="30" name="TextBox 5">
            <a:extLst>
              <a:ext uri="{FF2B5EF4-FFF2-40B4-BE49-F238E27FC236}">
                <a16:creationId xmlns:a16="http://schemas.microsoft.com/office/drawing/2014/main" id="{31BCC49D-AA39-49C6-8094-EC9C605BBFC9}"/>
              </a:ext>
            </a:extLst>
          </p:cNvPr>
          <p:cNvSpPr txBox="1"/>
          <p:nvPr/>
        </p:nvSpPr>
        <p:spPr>
          <a:xfrm>
            <a:off x="2068981" y="432986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Self-consistent equation</a:t>
            </a:r>
          </a:p>
        </p:txBody>
      </p:sp>
      <p:sp>
        <p:nvSpPr>
          <p:cNvPr id="47" name="箭头: 右 46">
            <a:extLst>
              <a:ext uri="{FF2B5EF4-FFF2-40B4-BE49-F238E27FC236}">
                <a16:creationId xmlns:a16="http://schemas.microsoft.com/office/drawing/2014/main" id="{7AFE8334-E575-4E35-A941-E2538E8280F3}"/>
              </a:ext>
            </a:extLst>
          </p:cNvPr>
          <p:cNvSpPr/>
          <p:nvPr/>
        </p:nvSpPr>
        <p:spPr>
          <a:xfrm rot="10800000">
            <a:off x="5923901" y="2510276"/>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CD889FE1-228C-49F1-BE5F-59B252A12D87}"/>
                  </a:ext>
                </a:extLst>
              </p:cNvPr>
              <p:cNvSpPr txBox="1"/>
              <p:nvPr/>
            </p:nvSpPr>
            <p:spPr>
              <a:xfrm>
                <a:off x="6598247" y="2449093"/>
                <a:ext cx="4028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48" name="文本框 47">
                <a:extLst>
                  <a:ext uri="{FF2B5EF4-FFF2-40B4-BE49-F238E27FC236}">
                    <a16:creationId xmlns:a16="http://schemas.microsoft.com/office/drawing/2014/main" id="{CD889FE1-228C-49F1-BE5F-59B252A12D87}"/>
                  </a:ext>
                </a:extLst>
              </p:cNvPr>
              <p:cNvSpPr txBox="1">
                <a:spLocks noRot="1" noChangeAspect="1" noMove="1" noResize="1" noEditPoints="1" noAdjustHandles="1" noChangeArrowheads="1" noChangeShapeType="1" noTextEdit="1"/>
              </p:cNvSpPr>
              <p:nvPr/>
            </p:nvSpPr>
            <p:spPr>
              <a:xfrm>
                <a:off x="6598247" y="2449093"/>
                <a:ext cx="402803" cy="369332"/>
              </a:xfrm>
              <a:prstGeom prst="rect">
                <a:avLst/>
              </a:prstGeom>
              <a:blipFill>
                <a:blip r:embed="rId9"/>
                <a:stretch>
                  <a:fillRect l="-18182" r="-18182" b="-8333"/>
                </a:stretch>
              </a:blipFill>
            </p:spPr>
            <p:txBody>
              <a:bodyPr/>
              <a:lstStyle/>
              <a:p>
                <a:r>
                  <a:rPr lang="zh-CN" altLang="en-US">
                    <a:noFill/>
                  </a:rPr>
                  <a:t> </a:t>
                </a:r>
              </a:p>
            </p:txBody>
          </p:sp>
        </mc:Fallback>
      </mc:AlternateContent>
      <p:sp>
        <p:nvSpPr>
          <p:cNvPr id="49" name="箭头: 右 48">
            <a:extLst>
              <a:ext uri="{FF2B5EF4-FFF2-40B4-BE49-F238E27FC236}">
                <a16:creationId xmlns:a16="http://schemas.microsoft.com/office/drawing/2014/main" id="{7BD1946E-03AC-4F79-A8AA-FCCAA0EB85D8}"/>
              </a:ext>
            </a:extLst>
          </p:cNvPr>
          <p:cNvSpPr/>
          <p:nvPr/>
        </p:nvSpPr>
        <p:spPr>
          <a:xfrm>
            <a:off x="2800085" y="1500749"/>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EDBA31E7-B294-4E74-813C-37347A9C6B35}"/>
                  </a:ext>
                </a:extLst>
              </p:cNvPr>
              <p:cNvSpPr txBox="1"/>
              <p:nvPr/>
            </p:nvSpPr>
            <p:spPr>
              <a:xfrm>
                <a:off x="2400015" y="1439566"/>
                <a:ext cx="4028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50" name="文本框 49">
                <a:extLst>
                  <a:ext uri="{FF2B5EF4-FFF2-40B4-BE49-F238E27FC236}">
                    <a16:creationId xmlns:a16="http://schemas.microsoft.com/office/drawing/2014/main" id="{EDBA31E7-B294-4E74-813C-37347A9C6B35}"/>
                  </a:ext>
                </a:extLst>
              </p:cNvPr>
              <p:cNvSpPr txBox="1">
                <a:spLocks noRot="1" noChangeAspect="1" noMove="1" noResize="1" noEditPoints="1" noAdjustHandles="1" noChangeArrowheads="1" noChangeShapeType="1" noTextEdit="1"/>
              </p:cNvSpPr>
              <p:nvPr/>
            </p:nvSpPr>
            <p:spPr>
              <a:xfrm>
                <a:off x="2400015" y="1439566"/>
                <a:ext cx="402803" cy="369332"/>
              </a:xfrm>
              <a:prstGeom prst="rect">
                <a:avLst/>
              </a:prstGeom>
              <a:blipFill>
                <a:blip r:embed="rId10"/>
                <a:stretch>
                  <a:fillRect l="-18182" r="-18182" b="-6557"/>
                </a:stretch>
              </a:blipFill>
            </p:spPr>
            <p:txBody>
              <a:bodyPr/>
              <a:lstStyle/>
              <a:p>
                <a:r>
                  <a:rPr lang="zh-CN" altLang="en-US">
                    <a:noFill/>
                  </a:rPr>
                  <a:t> </a:t>
                </a:r>
              </a:p>
            </p:txBody>
          </p:sp>
        </mc:Fallback>
      </mc:AlternateContent>
      <p:sp>
        <p:nvSpPr>
          <p:cNvPr id="51" name="箭头: 右 50">
            <a:extLst>
              <a:ext uri="{FF2B5EF4-FFF2-40B4-BE49-F238E27FC236}">
                <a16:creationId xmlns:a16="http://schemas.microsoft.com/office/drawing/2014/main" id="{B71A15A8-5E55-46AD-BA4A-D3B9200A6049}"/>
              </a:ext>
            </a:extLst>
          </p:cNvPr>
          <p:cNvSpPr/>
          <p:nvPr/>
        </p:nvSpPr>
        <p:spPr>
          <a:xfrm>
            <a:off x="2800085" y="3564227"/>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843DC1D4-D969-4997-A2F8-93B3DF6FF9BA}"/>
                  </a:ext>
                </a:extLst>
              </p:cNvPr>
              <p:cNvSpPr txBox="1"/>
              <p:nvPr/>
            </p:nvSpPr>
            <p:spPr>
              <a:xfrm>
                <a:off x="2400013" y="3503044"/>
                <a:ext cx="4028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52" name="文本框 51">
                <a:extLst>
                  <a:ext uri="{FF2B5EF4-FFF2-40B4-BE49-F238E27FC236}">
                    <a16:creationId xmlns:a16="http://schemas.microsoft.com/office/drawing/2014/main" id="{843DC1D4-D969-4997-A2F8-93B3DF6FF9BA}"/>
                  </a:ext>
                </a:extLst>
              </p:cNvPr>
              <p:cNvSpPr txBox="1">
                <a:spLocks noRot="1" noChangeAspect="1" noMove="1" noResize="1" noEditPoints="1" noAdjustHandles="1" noChangeArrowheads="1" noChangeShapeType="1" noTextEdit="1"/>
              </p:cNvSpPr>
              <p:nvPr/>
            </p:nvSpPr>
            <p:spPr>
              <a:xfrm>
                <a:off x="2400013" y="3503044"/>
                <a:ext cx="402803" cy="369332"/>
              </a:xfrm>
              <a:prstGeom prst="rect">
                <a:avLst/>
              </a:prstGeom>
              <a:blipFill>
                <a:blip r:embed="rId11"/>
                <a:stretch>
                  <a:fillRect l="-18182" r="-18182"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TextBox 5">
                <a:extLst>
                  <a:ext uri="{FF2B5EF4-FFF2-40B4-BE49-F238E27FC236}">
                    <a16:creationId xmlns:a16="http://schemas.microsoft.com/office/drawing/2014/main" id="{8338848A-E1F3-4189-9D03-366B2AD41FE0}"/>
                  </a:ext>
                </a:extLst>
              </p:cNvPr>
              <p:cNvSpPr txBox="1"/>
              <p:nvPr/>
            </p:nvSpPr>
            <p:spPr>
              <a:xfrm>
                <a:off x="1240482" y="5695867"/>
                <a:ext cx="6663037"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14:m>
                  <m:oMath xmlns:m="http://schemas.openxmlformats.org/officeDocument/2006/math">
                    <m:r>
                      <a:rPr lang="en-US" altLang="zh-CN" b="0" i="1">
                        <a:latin typeface="Cambria Math" panose="02040503050406030204" pitchFamily="18" charset="0"/>
                      </a:rPr>
                      <m:t>𝛾</m:t>
                    </m:r>
                    <m:r>
                      <a:rPr lang="en-US" altLang="zh-CN" b="0" i="1">
                        <a:latin typeface="Cambria Math" panose="02040503050406030204" pitchFamily="18" charset="0"/>
                      </a:rPr>
                      <m:t>(</m:t>
                    </m:r>
                    <m:r>
                      <a:rPr lang="en-US" altLang="zh-CN" b="0" i="1">
                        <a:latin typeface="Cambria Math" panose="02040503050406030204" pitchFamily="18" charset="0"/>
                      </a:rPr>
                      <m:t>𝛼</m:t>
                    </m:r>
                    <m:r>
                      <a:rPr lang="en-US" altLang="zh-CN" b="0" i="1">
                        <a:latin typeface="Cambria Math" panose="02040503050406030204" pitchFamily="18" charset="0"/>
                      </a:rPr>
                      <m:t>,</m:t>
                    </m:r>
                    <m:r>
                      <a:rPr lang="en-US" altLang="zh-CN" b="0" i="1">
                        <a:latin typeface="Cambria Math" panose="02040503050406030204" pitchFamily="18" charset="0"/>
                      </a:rPr>
                      <m:t>𝑝</m:t>
                    </m:r>
                    <m:r>
                      <a:rPr lang="en-US" altLang="zh-CN" b="0" i="1">
                        <a:latin typeface="Cambria Math" panose="02040503050406030204" pitchFamily="18" charset="0"/>
                      </a:rPr>
                      <m:t>)</m:t>
                    </m:r>
                  </m:oMath>
                </a14:m>
                <a:r>
                  <a:rPr lang="en-US" altLang="zh-CN" dirty="0"/>
                  <a:t> is the lower incomplete gamma function</a:t>
                </a:r>
                <a:endParaRPr lang="en-US" dirty="0"/>
              </a:p>
            </p:txBody>
          </p:sp>
        </mc:Choice>
        <mc:Fallback xmlns="">
          <p:sp>
            <p:nvSpPr>
              <p:cNvPr id="54" name="TextBox 5">
                <a:extLst>
                  <a:ext uri="{FF2B5EF4-FFF2-40B4-BE49-F238E27FC236}">
                    <a16:creationId xmlns:a16="http://schemas.microsoft.com/office/drawing/2014/main" id="{8338848A-E1F3-4189-9D03-366B2AD41FE0}"/>
                  </a:ext>
                </a:extLst>
              </p:cNvPr>
              <p:cNvSpPr txBox="1">
                <a:spLocks noRot="1" noChangeAspect="1" noMove="1" noResize="1" noEditPoints="1" noAdjustHandles="1" noChangeArrowheads="1" noChangeShapeType="1" noTextEdit="1"/>
              </p:cNvSpPr>
              <p:nvPr/>
            </p:nvSpPr>
            <p:spPr>
              <a:xfrm>
                <a:off x="1240482" y="5695867"/>
                <a:ext cx="6663037" cy="399775"/>
              </a:xfrm>
              <a:prstGeom prst="rect">
                <a:avLst/>
              </a:prstGeom>
              <a:blipFill>
                <a:blip r:embed="rId12"/>
                <a:stretch>
                  <a:fillRect t="-15152" b="-7576"/>
                </a:stretch>
              </a:blipFill>
            </p:spPr>
            <p:txBody>
              <a:bodyPr/>
              <a:lstStyle/>
              <a:p>
                <a:r>
                  <a:rPr lang="en-US">
                    <a:noFill/>
                  </a:rPr>
                  <a:t> </a:t>
                </a:r>
              </a:p>
            </p:txBody>
          </p:sp>
        </mc:Fallback>
      </mc:AlternateContent>
      <p:grpSp>
        <p:nvGrpSpPr>
          <p:cNvPr id="4" name="组合 3">
            <a:extLst>
              <a:ext uri="{FF2B5EF4-FFF2-40B4-BE49-F238E27FC236}">
                <a16:creationId xmlns:a16="http://schemas.microsoft.com/office/drawing/2014/main" id="{3A535CA6-B9F9-44D9-93FA-6B0B265CD983}"/>
              </a:ext>
            </a:extLst>
          </p:cNvPr>
          <p:cNvGrpSpPr/>
          <p:nvPr/>
        </p:nvGrpSpPr>
        <p:grpSpPr>
          <a:xfrm>
            <a:off x="1722387" y="4856648"/>
            <a:ext cx="5701134" cy="647165"/>
            <a:chOff x="2116285" y="4856648"/>
            <a:chExt cx="5701134" cy="647165"/>
          </a:xfrm>
        </p:grpSpPr>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16CC2AC2-B6AE-4EF1-8C8A-CEA8418E1DE5}"/>
                    </a:ext>
                  </a:extLst>
                </p:cNvPr>
                <p:cNvSpPr txBox="1"/>
                <p:nvPr/>
              </p:nvSpPr>
              <p:spPr>
                <a:xfrm>
                  <a:off x="2116285" y="4856648"/>
                  <a:ext cx="1286186" cy="647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2000" b="0" i="1" smtClean="0">
                                <a:latin typeface="Cambria Math" panose="02040503050406030204" pitchFamily="18" charset="0"/>
                              </a:rPr>
                            </m:ctrlPr>
                          </m:fPr>
                          <m:num>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𝑒</m:t>
                                </m:r>
                              </m:e>
                              <m:sup>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𝑝</m:t>
                                </m:r>
                              </m:sup>
                            </m:sSup>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𝑝</m:t>
                                </m:r>
                              </m:e>
                              <m:sup>
                                <m:r>
                                  <a:rPr lang="en-US" altLang="zh-CN" sz="2000" b="0" i="1" smtClean="0">
                                    <a:latin typeface="Cambria Math" panose="02040503050406030204" pitchFamily="18" charset="0"/>
                                  </a:rPr>
                                  <m:t>𝛼</m:t>
                                </m:r>
                              </m:sup>
                            </m:sSup>
                          </m:num>
                          <m:den>
                            <m:r>
                              <a:rPr lang="en-US" altLang="zh-CN" sz="2000" b="0" i="1" smtClean="0">
                                <a:latin typeface="Cambria Math" panose="02040503050406030204" pitchFamily="18" charset="0"/>
                              </a:rPr>
                              <m:t>𝛾</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𝛼</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𝑝</m:t>
                            </m:r>
                            <m:r>
                              <a:rPr lang="en-US" altLang="zh-CN" sz="2000" b="0" i="1" smtClean="0">
                                <a:latin typeface="Cambria Math" panose="02040503050406030204" pitchFamily="18" charset="0"/>
                              </a:rPr>
                              <m:t>)</m:t>
                            </m:r>
                          </m:den>
                        </m:f>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𝜆</m:t>
                        </m:r>
                      </m:oMath>
                    </m:oMathPara>
                  </a14:m>
                  <a:endParaRPr lang="zh-CN" altLang="en-US" sz="2000" dirty="0"/>
                </a:p>
              </p:txBody>
            </p:sp>
          </mc:Choice>
          <mc:Fallback xmlns="">
            <p:sp>
              <p:nvSpPr>
                <p:cNvPr id="29" name="文本框 28">
                  <a:extLst>
                    <a:ext uri="{FF2B5EF4-FFF2-40B4-BE49-F238E27FC236}">
                      <a16:creationId xmlns:a16="http://schemas.microsoft.com/office/drawing/2014/main" id="{16CC2AC2-B6AE-4EF1-8C8A-CEA8418E1DE5}"/>
                    </a:ext>
                  </a:extLst>
                </p:cNvPr>
                <p:cNvSpPr txBox="1">
                  <a:spLocks noRot="1" noChangeAspect="1" noMove="1" noResize="1" noEditPoints="1" noAdjustHandles="1" noChangeArrowheads="1" noChangeShapeType="1" noTextEdit="1"/>
                </p:cNvSpPr>
                <p:nvPr/>
              </p:nvSpPr>
              <p:spPr>
                <a:xfrm>
                  <a:off x="2116285" y="4856648"/>
                  <a:ext cx="1286186" cy="6471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9B5E6CD7-87EA-41E1-B50E-FB9669A37E78}"/>
                    </a:ext>
                  </a:extLst>
                </p:cNvPr>
                <p:cNvSpPr txBox="1"/>
                <p:nvPr/>
              </p:nvSpPr>
              <p:spPr>
                <a:xfrm>
                  <a:off x="4221050" y="4857481"/>
                  <a:ext cx="3596369" cy="64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𝑝</m:t>
                        </m:r>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𝜆</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𝐾</m:t>
                                </m:r>
                                <m:r>
                                  <a:rPr lang="en-US" altLang="zh-CN" sz="2000" b="0" i="1" smtClean="0">
                                    <a:latin typeface="Cambria Math" panose="02040503050406030204" pitchFamily="18" charset="0"/>
                                  </a:rPr>
                                  <m:t>−1</m:t>
                                </m:r>
                              </m:e>
                            </m:d>
                          </m:num>
                          <m:den>
                            <m:r>
                              <a:rPr lang="en-US" altLang="zh-CN" sz="2000" b="0" i="1" smtClean="0">
                                <a:latin typeface="Cambria Math" panose="02040503050406030204" pitchFamily="18" charset="0"/>
                              </a:rPr>
                              <m:t>𝜇</m:t>
                            </m:r>
                          </m:den>
                        </m:f>
                        <m:r>
                          <a:rPr lang="en-US" altLang="zh-CN" sz="2000" i="1">
                            <a:latin typeface="Cambria Math" panose="02040503050406030204" pitchFamily="18" charset="0"/>
                          </a:rPr>
                          <m:t>,</m:t>
                        </m:r>
                        <m:r>
                          <a:rPr lang="en-US" altLang="zh-CN" sz="2000" i="1">
                            <a:latin typeface="Cambria Math" panose="02040503050406030204" pitchFamily="18" charset="0"/>
                          </a:rPr>
                          <m:t>𝛼</m:t>
                        </m:r>
                        <m:r>
                          <a:rPr lang="en-US" altLang="zh-CN" sz="2000" i="1">
                            <a:latin typeface="Cambria Math" panose="02040503050406030204" pitchFamily="18" charset="0"/>
                          </a:rPr>
                          <m:t>=</m:t>
                        </m:r>
                        <m:f>
                          <m:fPr>
                            <m:ctrlPr>
                              <a:rPr lang="en-US" altLang="zh-CN" sz="2000" i="1">
                                <a:latin typeface="Cambria Math" panose="02040503050406030204" pitchFamily="18" charset="0"/>
                              </a:rPr>
                            </m:ctrlPr>
                          </m:fPr>
                          <m:num>
                            <m:r>
                              <a:rPr lang="en-US" altLang="zh-CN" sz="2000" i="1">
                                <a:latin typeface="Cambria Math" panose="02040503050406030204" pitchFamily="18" charset="0"/>
                              </a:rPr>
                              <m:t>𝜆</m:t>
                            </m:r>
                            <m:d>
                              <m:dPr>
                                <m:ctrlPr>
                                  <a:rPr lang="en-US" altLang="zh-CN" sz="2000" i="1">
                                    <a:latin typeface="Cambria Math" panose="02040503050406030204" pitchFamily="18" charset="0"/>
                                  </a:rPr>
                                </m:ctrlPr>
                              </m:dPr>
                              <m:e>
                                <m:r>
                                  <a:rPr lang="en-US" altLang="zh-CN" sz="2000" i="1">
                                    <a:latin typeface="Cambria Math" panose="02040503050406030204" pitchFamily="18" charset="0"/>
                                  </a:rPr>
                                  <m:t>𝐾</m:t>
                                </m:r>
                                <m:r>
                                  <a:rPr lang="en-US" altLang="zh-CN" sz="2000" i="1">
                                    <a:latin typeface="Cambria Math" panose="02040503050406030204" pitchFamily="18" charset="0"/>
                                  </a:rPr>
                                  <m:t>−1</m:t>
                                </m:r>
                              </m:e>
                            </m:d>
                            <m:r>
                              <a:rPr lang="en-US" altLang="zh-CN" sz="2000" i="1">
                                <a:latin typeface="Cambria Math" panose="02040503050406030204" pitchFamily="18" charset="0"/>
                              </a:rPr>
                              <m:t>+</m:t>
                            </m:r>
                            <m:r>
                              <a:rPr lang="en-US" altLang="zh-CN" sz="2000" i="1">
                                <a:latin typeface="Cambria Math" panose="02040503050406030204" pitchFamily="18" charset="0"/>
                              </a:rPr>
                              <m:t>𝑏</m:t>
                            </m:r>
                          </m:num>
                          <m:den>
                            <m:r>
                              <a:rPr lang="en-US" altLang="zh-CN" sz="2000" i="1">
                                <a:latin typeface="Cambria Math" panose="02040503050406030204" pitchFamily="18" charset="0"/>
                              </a:rPr>
                              <m:t>𝜇</m:t>
                            </m:r>
                          </m:den>
                        </m:f>
                      </m:oMath>
                    </m:oMathPara>
                  </a14:m>
                  <a:endParaRPr lang="zh-CN" altLang="en-US" sz="2000" dirty="0"/>
                </a:p>
              </p:txBody>
            </p:sp>
          </mc:Choice>
          <mc:Fallback xmlns="">
            <p:sp>
              <p:nvSpPr>
                <p:cNvPr id="21" name="文本框 20">
                  <a:extLst>
                    <a:ext uri="{FF2B5EF4-FFF2-40B4-BE49-F238E27FC236}">
                      <a16:creationId xmlns:a16="http://schemas.microsoft.com/office/drawing/2014/main" id="{9B5E6CD7-87EA-41E1-B50E-FB9669A37E78}"/>
                    </a:ext>
                  </a:extLst>
                </p:cNvPr>
                <p:cNvSpPr txBox="1">
                  <a:spLocks noRot="1" noChangeAspect="1" noMove="1" noResize="1" noEditPoints="1" noAdjustHandles="1" noChangeArrowheads="1" noChangeShapeType="1" noTextEdit="1"/>
                </p:cNvSpPr>
                <p:nvPr/>
              </p:nvSpPr>
              <p:spPr>
                <a:xfrm>
                  <a:off x="4221050" y="4857481"/>
                  <a:ext cx="3596369" cy="645498"/>
                </a:xfrm>
                <a:prstGeom prst="rect">
                  <a:avLst/>
                </a:prstGeom>
                <a:blipFill>
                  <a:blip r:embed="rId14"/>
                  <a:stretch>
                    <a:fillRect/>
                  </a:stretch>
                </a:blipFill>
              </p:spPr>
              <p:txBody>
                <a:bodyPr/>
                <a:lstStyle/>
                <a:p>
                  <a:r>
                    <a:rPr lang="en-US">
                      <a:noFill/>
                    </a:rPr>
                    <a:t> </a:t>
                  </a:r>
                </a:p>
              </p:txBody>
            </p:sp>
          </mc:Fallback>
        </mc:AlternateContent>
        <p:sp>
          <p:nvSpPr>
            <p:cNvPr id="23" name="TextBox 5">
              <a:extLst>
                <a:ext uri="{FF2B5EF4-FFF2-40B4-BE49-F238E27FC236}">
                  <a16:creationId xmlns:a16="http://schemas.microsoft.com/office/drawing/2014/main" id="{21A5874C-FD48-4040-B697-8B65CD061A8E}"/>
                </a:ext>
              </a:extLst>
            </p:cNvPr>
            <p:cNvSpPr txBox="1"/>
            <p:nvPr/>
          </p:nvSpPr>
          <p:spPr>
            <a:xfrm>
              <a:off x="3469060" y="5048426"/>
              <a:ext cx="676099"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altLang="zh-CN" dirty="0"/>
                <a:t>with</a:t>
              </a:r>
              <a:endParaRPr lang="en-US" dirty="0"/>
            </a:p>
          </p:txBody>
        </p:sp>
      </p:gr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E207C326-4096-4B4A-83EF-919B6C6E14E7}"/>
                  </a:ext>
                </a:extLst>
              </p:cNvPr>
              <p:cNvSpPr txBox="1"/>
              <p:nvPr/>
            </p:nvSpPr>
            <p:spPr>
              <a:xfrm>
                <a:off x="4838297" y="3498394"/>
                <a:ext cx="2328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22" name="文本框 21">
                <a:extLst>
                  <a:ext uri="{FF2B5EF4-FFF2-40B4-BE49-F238E27FC236}">
                    <a16:creationId xmlns:a16="http://schemas.microsoft.com/office/drawing/2014/main" id="{E207C326-4096-4B4A-83EF-919B6C6E14E7}"/>
                  </a:ext>
                </a:extLst>
              </p:cNvPr>
              <p:cNvSpPr txBox="1">
                <a:spLocks noRot="1" noChangeAspect="1" noMove="1" noResize="1" noEditPoints="1" noAdjustHandles="1" noChangeArrowheads="1" noChangeShapeType="1" noTextEdit="1"/>
              </p:cNvSpPr>
              <p:nvPr/>
            </p:nvSpPr>
            <p:spPr>
              <a:xfrm>
                <a:off x="4838297" y="3498394"/>
                <a:ext cx="232884" cy="369332"/>
              </a:xfrm>
              <a:prstGeom prst="rect">
                <a:avLst/>
              </a:prstGeom>
              <a:blipFill>
                <a:blip r:embed="rId12"/>
                <a:stretch>
                  <a:fillRect l="-31579" r="-31579" b="-8333"/>
                </a:stretch>
              </a:blipFill>
            </p:spPr>
            <p:txBody>
              <a:bodyPr/>
              <a:lstStyle/>
              <a:p>
                <a:r>
                  <a:rPr lang="zh-CN" altLang="en-US">
                    <a:noFill/>
                  </a:rPr>
                  <a:t> </a:t>
                </a:r>
              </a:p>
            </p:txBody>
          </p:sp>
        </mc:Fallback>
      </mc:AlternateContent>
      <p:sp>
        <p:nvSpPr>
          <p:cNvPr id="24" name="箭头: 右 23">
            <a:extLst>
              <a:ext uri="{FF2B5EF4-FFF2-40B4-BE49-F238E27FC236}">
                <a16:creationId xmlns:a16="http://schemas.microsoft.com/office/drawing/2014/main" id="{8B4CD3B8-4D39-4DFF-9FAA-97B0991F2C80}"/>
              </a:ext>
            </a:extLst>
          </p:cNvPr>
          <p:cNvSpPr/>
          <p:nvPr/>
        </p:nvSpPr>
        <p:spPr>
          <a:xfrm>
            <a:off x="4135490" y="3559324"/>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0D67BBF3-2DF2-4A24-8038-0E24F33ADC8C}"/>
                  </a:ext>
                </a:extLst>
              </p:cNvPr>
              <p:cNvSpPr txBox="1"/>
              <p:nvPr/>
            </p:nvSpPr>
            <p:spPr>
              <a:xfrm>
                <a:off x="4840423" y="1435671"/>
                <a:ext cx="2328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25" name="文本框 24">
                <a:extLst>
                  <a:ext uri="{FF2B5EF4-FFF2-40B4-BE49-F238E27FC236}">
                    <a16:creationId xmlns:a16="http://schemas.microsoft.com/office/drawing/2014/main" id="{0D67BBF3-2DF2-4A24-8038-0E24F33ADC8C}"/>
                  </a:ext>
                </a:extLst>
              </p:cNvPr>
              <p:cNvSpPr txBox="1">
                <a:spLocks noRot="1" noChangeAspect="1" noMove="1" noResize="1" noEditPoints="1" noAdjustHandles="1" noChangeArrowheads="1" noChangeShapeType="1" noTextEdit="1"/>
              </p:cNvSpPr>
              <p:nvPr/>
            </p:nvSpPr>
            <p:spPr>
              <a:xfrm>
                <a:off x="4840423" y="1435671"/>
                <a:ext cx="232884" cy="369332"/>
              </a:xfrm>
              <a:prstGeom prst="rect">
                <a:avLst/>
              </a:prstGeom>
              <a:blipFill>
                <a:blip r:embed="rId13"/>
                <a:stretch>
                  <a:fillRect l="-31579" r="-31579" b="-8333"/>
                </a:stretch>
              </a:blipFill>
            </p:spPr>
            <p:txBody>
              <a:bodyPr/>
              <a:lstStyle/>
              <a:p>
                <a:r>
                  <a:rPr lang="zh-CN" altLang="en-US">
                    <a:noFill/>
                  </a:rPr>
                  <a:t> </a:t>
                </a:r>
              </a:p>
            </p:txBody>
          </p:sp>
        </mc:Fallback>
      </mc:AlternateContent>
      <p:sp>
        <p:nvSpPr>
          <p:cNvPr id="26" name="箭头: 右 25">
            <a:extLst>
              <a:ext uri="{FF2B5EF4-FFF2-40B4-BE49-F238E27FC236}">
                <a16:creationId xmlns:a16="http://schemas.microsoft.com/office/drawing/2014/main" id="{467B24FD-6830-4E35-8F9B-C762E02F033E}"/>
              </a:ext>
            </a:extLst>
          </p:cNvPr>
          <p:cNvSpPr/>
          <p:nvPr/>
        </p:nvSpPr>
        <p:spPr>
          <a:xfrm>
            <a:off x="4137616" y="1496601"/>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右 26">
            <a:extLst>
              <a:ext uri="{FF2B5EF4-FFF2-40B4-BE49-F238E27FC236}">
                <a16:creationId xmlns:a16="http://schemas.microsoft.com/office/drawing/2014/main" id="{340B1685-C4C3-4E4C-A6D0-C47818C80FF8}"/>
              </a:ext>
            </a:extLst>
          </p:cNvPr>
          <p:cNvSpPr/>
          <p:nvPr/>
        </p:nvSpPr>
        <p:spPr>
          <a:xfrm rot="10800000">
            <a:off x="4595610" y="2527962"/>
            <a:ext cx="668975" cy="246966"/>
          </a:xfrm>
          <a:prstGeom prst="rightArrow">
            <a:avLst>
              <a:gd name="adj1" fmla="val 19482"/>
              <a:gd name="adj2" fmla="val 6629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88887EBC-1252-431D-B421-8CDFE2B77C28}"/>
                  </a:ext>
                </a:extLst>
              </p:cNvPr>
              <p:cNvSpPr txBox="1"/>
              <p:nvPr/>
            </p:nvSpPr>
            <p:spPr>
              <a:xfrm>
                <a:off x="4336532" y="2466779"/>
                <a:ext cx="2328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𝜆</m:t>
                      </m:r>
                    </m:oMath>
                  </m:oMathPara>
                </a14:m>
                <a:endParaRPr lang="zh-CN" altLang="en-US" sz="2400" dirty="0"/>
              </a:p>
            </p:txBody>
          </p:sp>
        </mc:Choice>
        <mc:Fallback xmlns="">
          <p:sp>
            <p:nvSpPr>
              <p:cNvPr id="28" name="文本框 27">
                <a:extLst>
                  <a:ext uri="{FF2B5EF4-FFF2-40B4-BE49-F238E27FC236}">
                    <a16:creationId xmlns:a16="http://schemas.microsoft.com/office/drawing/2014/main" id="{88887EBC-1252-431D-B421-8CDFE2B77C28}"/>
                  </a:ext>
                </a:extLst>
              </p:cNvPr>
              <p:cNvSpPr txBox="1">
                <a:spLocks noRot="1" noChangeAspect="1" noMove="1" noResize="1" noEditPoints="1" noAdjustHandles="1" noChangeArrowheads="1" noChangeShapeType="1" noTextEdit="1"/>
              </p:cNvSpPr>
              <p:nvPr/>
            </p:nvSpPr>
            <p:spPr>
              <a:xfrm>
                <a:off x="4336532" y="2466779"/>
                <a:ext cx="232884" cy="369332"/>
              </a:xfrm>
              <a:prstGeom prst="rect">
                <a:avLst/>
              </a:prstGeom>
              <a:blipFill>
                <a:blip r:embed="rId14"/>
                <a:stretch>
                  <a:fillRect l="-30769" r="-28205" b="-8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55418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手机屏幕截图&#10;&#10;描述已自动生成">
            <a:extLst>
              <a:ext uri="{FF2B5EF4-FFF2-40B4-BE49-F238E27FC236}">
                <a16:creationId xmlns:a16="http://schemas.microsoft.com/office/drawing/2014/main" id="{14CD950D-85C2-4D7D-8C8F-7B6D2CE155CC}"/>
              </a:ext>
            </a:extLst>
          </p:cNvPr>
          <p:cNvPicPr>
            <a:picLocks noChangeAspect="1"/>
          </p:cNvPicPr>
          <p:nvPr/>
        </p:nvPicPr>
        <p:blipFill>
          <a:blip r:embed="rId3"/>
          <a:stretch>
            <a:fillRect/>
          </a:stretch>
        </p:blipFill>
        <p:spPr>
          <a:xfrm>
            <a:off x="862026" y="1740407"/>
            <a:ext cx="7419947" cy="4575634"/>
          </a:xfrm>
          <a:prstGeom prst="rect">
            <a:avLst/>
          </a:prstGeom>
        </p:spPr>
      </p:pic>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22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Linear Counting Neurons</a:t>
            </a:r>
            <a:endParaRPr lang="zh-CN" altLang="en-US" dirty="0"/>
          </a:p>
        </p:txBody>
      </p:sp>
      <mc:AlternateContent xmlns:mc="http://schemas.openxmlformats.org/markup-compatibility/2006" xmlns:a14="http://schemas.microsoft.com/office/drawing/2010/main">
        <mc:Choice Requires="a14">
          <p:sp>
            <p:nvSpPr>
              <p:cNvPr id="11" name="TextBox 5">
                <a:extLst>
                  <a:ext uri="{FF2B5EF4-FFF2-40B4-BE49-F238E27FC236}">
                    <a16:creationId xmlns:a16="http://schemas.microsoft.com/office/drawing/2014/main" id="{1D182721-7CC2-4D24-A5AC-7F51128CE406}"/>
                  </a:ext>
                </a:extLst>
              </p:cNvPr>
              <p:cNvSpPr txBox="1"/>
              <p:nvPr/>
            </p:nvSpPr>
            <p:spPr>
              <a:xfrm>
                <a:off x="2068980" y="932112"/>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100 identical neurons, </a:t>
                </a:r>
                <a14:m>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=0.05</m:t>
                    </m:r>
                  </m:oMath>
                </a14:m>
                <a:r>
                  <a:rPr lang="en-US" b="0" dirty="0"/>
                  <a:t>, </a:t>
                </a:r>
                <a14:m>
                  <m:oMath xmlns:m="http://schemas.openxmlformats.org/officeDocument/2006/math">
                    <m:r>
                      <a:rPr lang="en-US" altLang="zh-CN" b="0" i="1">
                        <a:latin typeface="Cambria Math" panose="02040503050406030204" pitchFamily="18" charset="0"/>
                      </a:rPr>
                      <m:t>𝜇</m:t>
                    </m:r>
                    <m:r>
                      <a:rPr lang="en-US" altLang="zh-CN" b="0" i="1">
                        <a:latin typeface="Cambria Math" panose="02040503050406030204" pitchFamily="18" charset="0"/>
                      </a:rPr>
                      <m:t>=1.00</m:t>
                    </m:r>
                  </m:oMath>
                </a14:m>
                <a:endParaRPr lang="en-US" b="0" dirty="0"/>
              </a:p>
            </p:txBody>
          </p:sp>
        </mc:Choice>
        <mc:Fallback xmlns="">
          <p:sp>
            <p:nvSpPr>
              <p:cNvPr id="11" name="TextBox 5">
                <a:extLst>
                  <a:ext uri="{FF2B5EF4-FFF2-40B4-BE49-F238E27FC236}">
                    <a16:creationId xmlns:a16="http://schemas.microsoft.com/office/drawing/2014/main" id="{1D182721-7CC2-4D24-A5AC-7F51128CE406}"/>
                  </a:ext>
                </a:extLst>
              </p:cNvPr>
              <p:cNvSpPr txBox="1">
                <a:spLocks noRot="1" noChangeAspect="1" noMove="1" noResize="1" noEditPoints="1" noAdjustHandles="1" noChangeArrowheads="1" noChangeShapeType="1" noTextEdit="1"/>
              </p:cNvSpPr>
              <p:nvPr/>
            </p:nvSpPr>
            <p:spPr>
              <a:xfrm>
                <a:off x="2068980" y="932112"/>
                <a:ext cx="5006038" cy="399775"/>
              </a:xfrm>
              <a:prstGeom prst="rect">
                <a:avLst/>
              </a:prstGeom>
              <a:blipFill>
                <a:blip r:embed="rId4"/>
                <a:stretch>
                  <a:fillRect t="-16923"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5">
                <a:extLst>
                  <a:ext uri="{FF2B5EF4-FFF2-40B4-BE49-F238E27FC236}">
                    <a16:creationId xmlns:a16="http://schemas.microsoft.com/office/drawing/2014/main" id="{79996377-80D3-404E-8EBD-5A36B45EC820}"/>
                  </a:ext>
                </a:extLst>
              </p:cNvPr>
              <p:cNvSpPr txBox="1"/>
              <p:nvPr/>
            </p:nvSpPr>
            <p:spPr>
              <a:xfrm>
                <a:off x="2068980" y="1340632"/>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14:m>
                  <m:oMath xmlns:m="http://schemas.openxmlformats.org/officeDocument/2006/math">
                    <m:r>
                      <a:rPr lang="en-US" b="0" i="1" smtClean="0">
                        <a:latin typeface="Cambria Math" panose="02040503050406030204" pitchFamily="18" charset="0"/>
                      </a:rPr>
                      <m:t>2×1</m:t>
                    </m:r>
                    <m:sSup>
                      <m:sSupPr>
                        <m:ctrlPr>
                          <a:rPr lang="en-US" b="0" i="1" smtClean="0">
                            <a:latin typeface="Cambria Math" panose="02040503050406030204" pitchFamily="18" charset="0"/>
                          </a:rPr>
                        </m:ctrlPr>
                      </m:sSupPr>
                      <m:e>
                        <m:r>
                          <a:rPr lang="en-US" b="0" i="1" smtClean="0">
                            <a:latin typeface="Cambria Math" panose="02040503050406030204" pitchFamily="18" charset="0"/>
                          </a:rPr>
                          <m:t>0</m:t>
                        </m:r>
                      </m:e>
                      <m:sup>
                        <m:r>
                          <a:rPr lang="en-US" b="0" i="1" smtClean="0">
                            <a:latin typeface="Cambria Math" panose="02040503050406030204" pitchFamily="18" charset="0"/>
                          </a:rPr>
                          <m:t>6</m:t>
                        </m:r>
                      </m:sup>
                    </m:sSup>
                  </m:oMath>
                </a14:m>
                <a:r>
                  <a:rPr lang="en-US" dirty="0"/>
                  <a:t> spike events </a:t>
                </a:r>
                <a:r>
                  <a:rPr lang="en-US" altLang="zh-CN" dirty="0"/>
                  <a:t>simulated</a:t>
                </a:r>
                <a:endParaRPr lang="en-US" dirty="0"/>
              </a:p>
            </p:txBody>
          </p:sp>
        </mc:Choice>
        <mc:Fallback xmlns="">
          <p:sp>
            <p:nvSpPr>
              <p:cNvPr id="12" name="TextBox 5">
                <a:extLst>
                  <a:ext uri="{FF2B5EF4-FFF2-40B4-BE49-F238E27FC236}">
                    <a16:creationId xmlns:a16="http://schemas.microsoft.com/office/drawing/2014/main" id="{79996377-80D3-404E-8EBD-5A36B45EC820}"/>
                  </a:ext>
                </a:extLst>
              </p:cNvPr>
              <p:cNvSpPr txBox="1">
                <a:spLocks noRot="1" noChangeAspect="1" noMove="1" noResize="1" noEditPoints="1" noAdjustHandles="1" noChangeArrowheads="1" noChangeShapeType="1" noTextEdit="1"/>
              </p:cNvSpPr>
              <p:nvPr/>
            </p:nvSpPr>
            <p:spPr>
              <a:xfrm>
                <a:off x="2068980" y="1340632"/>
                <a:ext cx="5006038" cy="399775"/>
              </a:xfrm>
              <a:prstGeom prst="rect">
                <a:avLst/>
              </a:prstGeom>
              <a:blipFill>
                <a:blip r:embed="rId5"/>
                <a:stretch>
                  <a:fillRect t="-16923" b="-9231"/>
                </a:stretch>
              </a:blipFill>
            </p:spPr>
            <p:txBody>
              <a:bodyPr/>
              <a:lstStyle/>
              <a:p>
                <a:r>
                  <a:rPr lang="en-US">
                    <a:noFill/>
                  </a:rPr>
                  <a:t> </a:t>
                </a:r>
              </a:p>
            </p:txBody>
          </p:sp>
        </mc:Fallback>
      </mc:AlternateContent>
      <p:grpSp>
        <p:nvGrpSpPr>
          <p:cNvPr id="19" name="组合 18">
            <a:extLst>
              <a:ext uri="{FF2B5EF4-FFF2-40B4-BE49-F238E27FC236}">
                <a16:creationId xmlns:a16="http://schemas.microsoft.com/office/drawing/2014/main" id="{C386CE1B-6B9F-474A-91BF-0AE7485AC111}"/>
              </a:ext>
            </a:extLst>
          </p:cNvPr>
          <p:cNvGrpSpPr/>
          <p:nvPr/>
        </p:nvGrpSpPr>
        <p:grpSpPr>
          <a:xfrm>
            <a:off x="5031714" y="4421284"/>
            <a:ext cx="2513124" cy="529565"/>
            <a:chOff x="5217713" y="4308286"/>
            <a:chExt cx="2513124" cy="529565"/>
          </a:xfrm>
        </p:grpSpPr>
        <p:sp>
          <p:nvSpPr>
            <p:cNvPr id="13" name="TextBox 5">
              <a:extLst>
                <a:ext uri="{FF2B5EF4-FFF2-40B4-BE49-F238E27FC236}">
                  <a16:creationId xmlns:a16="http://schemas.microsoft.com/office/drawing/2014/main" id="{DFDAD5F3-9466-4888-B34A-D6D236D34587}"/>
                </a:ext>
              </a:extLst>
            </p:cNvPr>
            <p:cNvSpPr txBox="1"/>
            <p:nvPr/>
          </p:nvSpPr>
          <p:spPr>
            <a:xfrm>
              <a:off x="5217713" y="4555437"/>
              <a:ext cx="2306551" cy="282414"/>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1400" b="0" dirty="0">
                  <a:solidFill>
                    <a:srgbClr val="F8961E"/>
                  </a:solidFill>
                </a:rPr>
                <a:t>Replica limit calculation</a:t>
              </a:r>
            </a:p>
          </p:txBody>
        </p:sp>
        <p:sp>
          <p:nvSpPr>
            <p:cNvPr id="14" name="TextBox 5">
              <a:extLst>
                <a:ext uri="{FF2B5EF4-FFF2-40B4-BE49-F238E27FC236}">
                  <a16:creationId xmlns:a16="http://schemas.microsoft.com/office/drawing/2014/main" id="{3386B8A7-FBBB-43C4-85BA-608B50D94F61}"/>
                </a:ext>
              </a:extLst>
            </p:cNvPr>
            <p:cNvSpPr txBox="1"/>
            <p:nvPr/>
          </p:nvSpPr>
          <p:spPr>
            <a:xfrm>
              <a:off x="6329736" y="4308286"/>
              <a:ext cx="1112232" cy="299889"/>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1400" b="0" dirty="0"/>
                <a:t>Simulation</a:t>
              </a:r>
            </a:p>
          </p:txBody>
        </p:sp>
        <p:cxnSp>
          <p:nvCxnSpPr>
            <p:cNvPr id="15" name="直接连接符 14">
              <a:extLst>
                <a:ext uri="{FF2B5EF4-FFF2-40B4-BE49-F238E27FC236}">
                  <a16:creationId xmlns:a16="http://schemas.microsoft.com/office/drawing/2014/main" id="{38A5096A-10FA-4782-8D48-06B388143087}"/>
                </a:ext>
              </a:extLst>
            </p:cNvPr>
            <p:cNvCxnSpPr>
              <a:cxnSpLocks/>
            </p:cNvCxnSpPr>
            <p:nvPr/>
          </p:nvCxnSpPr>
          <p:spPr>
            <a:xfrm>
              <a:off x="7414260" y="4712259"/>
              <a:ext cx="316577" cy="0"/>
            </a:xfrm>
            <a:prstGeom prst="line">
              <a:avLst/>
            </a:prstGeom>
            <a:ln w="19050">
              <a:solidFill>
                <a:srgbClr val="F89418"/>
              </a:solidFill>
              <a:prstDash val="dash"/>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B5A9101C-C45E-475F-81DD-8D7152995028}"/>
                </a:ext>
              </a:extLst>
            </p:cNvPr>
            <p:cNvSpPr/>
            <p:nvPr/>
          </p:nvSpPr>
          <p:spPr>
            <a:xfrm>
              <a:off x="7544838" y="4421284"/>
              <a:ext cx="55418" cy="554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67347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23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Replica-Mean-Field Limit</a:t>
            </a:r>
            <a:endParaRPr lang="zh-CN" altLang="en-US" dirty="0"/>
          </a:p>
        </p:txBody>
      </p:sp>
      <mc:AlternateContent xmlns:mc="http://schemas.openxmlformats.org/markup-compatibility/2006" xmlns:a14="http://schemas.microsoft.com/office/drawing/2010/main">
        <mc:Choice Requires="a14">
          <p:sp>
            <p:nvSpPr>
              <p:cNvPr id="30" name="TextBox 5">
                <a:extLst>
                  <a:ext uri="{FF2B5EF4-FFF2-40B4-BE49-F238E27FC236}">
                    <a16:creationId xmlns:a16="http://schemas.microsoft.com/office/drawing/2014/main" id="{31BCC49D-AA39-49C6-8094-EC9C605BBFC9}"/>
                  </a:ext>
                </a:extLst>
              </p:cNvPr>
              <p:cNvSpPr txBox="1"/>
              <p:nvPr/>
            </p:nvSpPr>
            <p:spPr>
              <a:xfrm>
                <a:off x="2072262" y="2605021"/>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write the equation of </a:t>
                </a:r>
                <a14:m>
                  <m:oMath xmlns:m="http://schemas.openxmlformats.org/officeDocument/2006/math">
                    <m:r>
                      <a:rPr lang="en-US" b="0" i="1" smtClean="0">
                        <a:latin typeface="Cambria Math" panose="02040503050406030204" pitchFamily="18" charset="0"/>
                      </a:rPr>
                      <m:t>𝐺</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oMath>
                </a14:m>
                <a:endParaRPr lang="en-US" b="0" dirty="0"/>
              </a:p>
            </p:txBody>
          </p:sp>
        </mc:Choice>
        <mc:Fallback xmlns="">
          <p:sp>
            <p:nvSpPr>
              <p:cNvPr id="30" name="TextBox 5">
                <a:extLst>
                  <a:ext uri="{FF2B5EF4-FFF2-40B4-BE49-F238E27FC236}">
                    <a16:creationId xmlns:a16="http://schemas.microsoft.com/office/drawing/2014/main" id="{31BCC49D-AA39-49C6-8094-EC9C605BBFC9}"/>
                  </a:ext>
                </a:extLst>
              </p:cNvPr>
              <p:cNvSpPr txBox="1">
                <a:spLocks noRot="1" noChangeAspect="1" noMove="1" noResize="1" noEditPoints="1" noAdjustHandles="1" noChangeArrowheads="1" noChangeShapeType="1" noTextEdit="1"/>
              </p:cNvSpPr>
              <p:nvPr/>
            </p:nvSpPr>
            <p:spPr>
              <a:xfrm>
                <a:off x="2072262" y="2605021"/>
                <a:ext cx="5006038" cy="399775"/>
              </a:xfrm>
              <a:prstGeom prst="rect">
                <a:avLst/>
              </a:prstGeom>
              <a:blipFill>
                <a:blip r:embed="rId3"/>
                <a:stretch>
                  <a:fillRect t="-15152" b="-7576"/>
                </a:stretch>
              </a:blipFill>
            </p:spPr>
            <p:txBody>
              <a:bodyPr/>
              <a:lstStyle/>
              <a:p>
                <a:r>
                  <a:rPr lang="en-US">
                    <a:noFill/>
                  </a:rPr>
                  <a:t> </a:t>
                </a:r>
              </a:p>
            </p:txBody>
          </p:sp>
        </mc:Fallback>
      </mc:AlternateContent>
      <p:sp>
        <p:nvSpPr>
          <p:cNvPr id="31" name="TextBox 5">
            <a:extLst>
              <a:ext uri="{FF2B5EF4-FFF2-40B4-BE49-F238E27FC236}">
                <a16:creationId xmlns:a16="http://schemas.microsoft.com/office/drawing/2014/main" id="{FF8EC61B-C270-4CF0-9067-54045AFCF419}"/>
              </a:ext>
            </a:extLst>
          </p:cNvPr>
          <p:cNvSpPr txBox="1"/>
          <p:nvPr/>
        </p:nvSpPr>
        <p:spPr>
          <a:xfrm>
            <a:off x="2072262" y="163738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a given network model</a:t>
            </a:r>
            <a:endParaRPr lang="en-US" b="0" dirty="0"/>
          </a:p>
        </p:txBody>
      </p:sp>
      <mc:AlternateContent xmlns:mc="http://schemas.openxmlformats.org/markup-compatibility/2006" xmlns:a14="http://schemas.microsoft.com/office/drawing/2010/main">
        <mc:Choice Requires="a14">
          <p:sp>
            <p:nvSpPr>
              <p:cNvPr id="32" name="TextBox 5">
                <a:extLst>
                  <a:ext uri="{FF2B5EF4-FFF2-40B4-BE49-F238E27FC236}">
                    <a16:creationId xmlns:a16="http://schemas.microsoft.com/office/drawing/2014/main" id="{E619D90A-3DD4-4BB2-8621-A21834332811}"/>
                  </a:ext>
                </a:extLst>
              </p:cNvPr>
              <p:cNvSpPr txBox="1"/>
              <p:nvPr/>
            </p:nvSpPr>
            <p:spPr>
              <a:xfrm>
                <a:off x="2072262" y="357265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infinitely </a:t>
                </a:r>
                <a:r>
                  <a:rPr lang="en-US" altLang="zh-CN" dirty="0"/>
                  <a:t>many </a:t>
                </a:r>
                <a:r>
                  <a:rPr lang="en-US" dirty="0"/>
                  <a:t>solutions depending on </a:t>
                </a:r>
                <a14:m>
                  <m:oMath xmlns:m="http://schemas.openxmlformats.org/officeDocument/2006/math">
                    <m:r>
                      <a:rPr lang="en-US" b="0" i="1" smtClean="0">
                        <a:latin typeface="Cambria Math" panose="02040503050406030204" pitchFamily="18" charset="0"/>
                      </a:rPr>
                      <m:t>𝜆</m:t>
                    </m:r>
                  </m:oMath>
                </a14:m>
                <a:endParaRPr lang="en-US" b="0" dirty="0"/>
              </a:p>
            </p:txBody>
          </p:sp>
        </mc:Choice>
        <mc:Fallback xmlns="">
          <p:sp>
            <p:nvSpPr>
              <p:cNvPr id="32" name="TextBox 5">
                <a:extLst>
                  <a:ext uri="{FF2B5EF4-FFF2-40B4-BE49-F238E27FC236}">
                    <a16:creationId xmlns:a16="http://schemas.microsoft.com/office/drawing/2014/main" id="{E619D90A-3DD4-4BB2-8621-A21834332811}"/>
                  </a:ext>
                </a:extLst>
              </p:cNvPr>
              <p:cNvSpPr txBox="1">
                <a:spLocks noRot="1" noChangeAspect="1" noMove="1" noResize="1" noEditPoints="1" noAdjustHandles="1" noChangeArrowheads="1" noChangeShapeType="1" noTextEdit="1"/>
              </p:cNvSpPr>
              <p:nvPr/>
            </p:nvSpPr>
            <p:spPr>
              <a:xfrm>
                <a:off x="2072262" y="3572656"/>
                <a:ext cx="5006038" cy="399775"/>
              </a:xfrm>
              <a:prstGeom prst="rect">
                <a:avLst/>
              </a:prstGeom>
              <a:blipFill>
                <a:blip r:embed="rId4"/>
                <a:stretch>
                  <a:fillRect t="-15152" b="-7576"/>
                </a:stretch>
              </a:blipFill>
            </p:spPr>
            <p:txBody>
              <a:bodyPr/>
              <a:lstStyle/>
              <a:p>
                <a:r>
                  <a:rPr lang="en-US">
                    <a:noFill/>
                  </a:rPr>
                  <a:t> </a:t>
                </a:r>
              </a:p>
            </p:txBody>
          </p:sp>
        </mc:Fallback>
      </mc:AlternateContent>
      <p:sp>
        <p:nvSpPr>
          <p:cNvPr id="33" name="TextBox 5">
            <a:extLst>
              <a:ext uri="{FF2B5EF4-FFF2-40B4-BE49-F238E27FC236}">
                <a16:creationId xmlns:a16="http://schemas.microsoft.com/office/drawing/2014/main" id="{0C4A4A14-6B3E-49B7-9FC3-920FA078BC01}"/>
              </a:ext>
            </a:extLst>
          </p:cNvPr>
          <p:cNvSpPr txBox="1"/>
          <p:nvPr/>
        </p:nvSpPr>
        <p:spPr>
          <a:xfrm>
            <a:off x="2072262" y="4540291"/>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one feasible solution</a:t>
            </a:r>
            <a:endParaRPr lang="en-US" b="0" dirty="0"/>
          </a:p>
        </p:txBody>
      </p:sp>
      <mc:AlternateContent xmlns:mc="http://schemas.openxmlformats.org/markup-compatibility/2006" xmlns:a14="http://schemas.microsoft.com/office/drawing/2010/main">
        <mc:Choice Requires="a14">
          <p:sp>
            <p:nvSpPr>
              <p:cNvPr id="34" name="TextBox 5">
                <a:extLst>
                  <a:ext uri="{FF2B5EF4-FFF2-40B4-BE49-F238E27FC236}">
                    <a16:creationId xmlns:a16="http://schemas.microsoft.com/office/drawing/2014/main" id="{34F2EB62-20EC-4723-A6FD-F20F244ECFBD}"/>
                  </a:ext>
                </a:extLst>
              </p:cNvPr>
              <p:cNvSpPr txBox="1"/>
              <p:nvPr/>
            </p:nvSpPr>
            <p:spPr>
              <a:xfrm>
                <a:off x="2072262" y="5507923"/>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self-consistent equation of</a:t>
                </a:r>
                <a:r>
                  <a:rPr lang="zh-CN" altLang="en-US" dirty="0"/>
                  <a:t> </a:t>
                </a:r>
                <a14:m>
                  <m:oMath xmlns:m="http://schemas.openxmlformats.org/officeDocument/2006/math">
                    <m:r>
                      <a:rPr lang="en-US" b="0" i="1">
                        <a:latin typeface="Cambria Math" panose="02040503050406030204" pitchFamily="18" charset="0"/>
                      </a:rPr>
                      <m:t>𝜆</m:t>
                    </m:r>
                  </m:oMath>
                </a14:m>
                <a:endParaRPr lang="en-US" b="0" dirty="0"/>
              </a:p>
            </p:txBody>
          </p:sp>
        </mc:Choice>
        <mc:Fallback xmlns="">
          <p:sp>
            <p:nvSpPr>
              <p:cNvPr id="34" name="TextBox 5">
                <a:extLst>
                  <a:ext uri="{FF2B5EF4-FFF2-40B4-BE49-F238E27FC236}">
                    <a16:creationId xmlns:a16="http://schemas.microsoft.com/office/drawing/2014/main" id="{34F2EB62-20EC-4723-A6FD-F20F244ECFBD}"/>
                  </a:ext>
                </a:extLst>
              </p:cNvPr>
              <p:cNvSpPr txBox="1">
                <a:spLocks noRot="1" noChangeAspect="1" noMove="1" noResize="1" noEditPoints="1" noAdjustHandles="1" noChangeArrowheads="1" noChangeShapeType="1" noTextEdit="1"/>
              </p:cNvSpPr>
              <p:nvPr/>
            </p:nvSpPr>
            <p:spPr>
              <a:xfrm>
                <a:off x="2072262" y="5507923"/>
                <a:ext cx="5006038" cy="399775"/>
              </a:xfrm>
              <a:prstGeom prst="rect">
                <a:avLst/>
              </a:prstGeom>
              <a:blipFill>
                <a:blip r:embed="rId5"/>
                <a:stretch>
                  <a:fillRect t="-16923" b="-9231"/>
                </a:stretch>
              </a:blipFill>
            </p:spPr>
            <p:txBody>
              <a:bodyPr/>
              <a:lstStyle/>
              <a:p>
                <a:r>
                  <a:rPr lang="en-US">
                    <a:noFill/>
                  </a:rPr>
                  <a:t> </a:t>
                </a:r>
              </a:p>
            </p:txBody>
          </p:sp>
        </mc:Fallback>
      </mc:AlternateContent>
      <p:cxnSp>
        <p:nvCxnSpPr>
          <p:cNvPr id="35" name="Straight Connector 6">
            <a:extLst>
              <a:ext uri="{FF2B5EF4-FFF2-40B4-BE49-F238E27FC236}">
                <a16:creationId xmlns:a16="http://schemas.microsoft.com/office/drawing/2014/main" id="{77EDF798-79C0-412C-81DF-92D37960E6F8}"/>
              </a:ext>
            </a:extLst>
          </p:cNvPr>
          <p:cNvCxnSpPr>
            <a:cxnSpLocks/>
          </p:cNvCxnSpPr>
          <p:nvPr/>
        </p:nvCxnSpPr>
        <p:spPr>
          <a:xfrm>
            <a:off x="2878935" y="1300067"/>
            <a:ext cx="3386130" cy="0"/>
          </a:xfrm>
          <a:prstGeom prst="line">
            <a:avLst/>
          </a:prstGeom>
          <a:ln w="19050">
            <a:solidFill>
              <a:srgbClr val="DB560B"/>
            </a:solidFill>
          </a:ln>
        </p:spPr>
        <p:style>
          <a:lnRef idx="1">
            <a:schemeClr val="accent1"/>
          </a:lnRef>
          <a:fillRef idx="0">
            <a:schemeClr val="accent1"/>
          </a:fillRef>
          <a:effectRef idx="0">
            <a:schemeClr val="accent1"/>
          </a:effectRef>
          <a:fontRef idx="minor">
            <a:schemeClr val="tx1"/>
          </a:fontRef>
        </p:style>
      </p:cxnSp>
      <p:sp>
        <p:nvSpPr>
          <p:cNvPr id="36" name="箭头: 右 35">
            <a:extLst>
              <a:ext uri="{FF2B5EF4-FFF2-40B4-BE49-F238E27FC236}">
                <a16:creationId xmlns:a16="http://schemas.microsoft.com/office/drawing/2014/main" id="{C6DFD818-8EDB-42D6-9AD3-632BD1F35E98}"/>
              </a:ext>
            </a:extLst>
          </p:cNvPr>
          <p:cNvSpPr/>
          <p:nvPr/>
        </p:nvSpPr>
        <p:spPr>
          <a:xfrm rot="5400000">
            <a:off x="4375393" y="2227167"/>
            <a:ext cx="399776" cy="187847"/>
          </a:xfrm>
          <a:prstGeom prst="rightArrow">
            <a:avLst>
              <a:gd name="adj1" fmla="val 32561"/>
              <a:gd name="adj2" fmla="val 70241"/>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箭头: 右 36">
            <a:extLst>
              <a:ext uri="{FF2B5EF4-FFF2-40B4-BE49-F238E27FC236}">
                <a16:creationId xmlns:a16="http://schemas.microsoft.com/office/drawing/2014/main" id="{510D3E5C-9B87-491D-A648-078B002B2094}"/>
              </a:ext>
            </a:extLst>
          </p:cNvPr>
          <p:cNvSpPr/>
          <p:nvPr/>
        </p:nvSpPr>
        <p:spPr>
          <a:xfrm rot="5400000">
            <a:off x="4375393" y="3194802"/>
            <a:ext cx="399776" cy="187847"/>
          </a:xfrm>
          <a:prstGeom prst="rightArrow">
            <a:avLst>
              <a:gd name="adj1" fmla="val 32561"/>
              <a:gd name="adj2" fmla="val 70241"/>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箭头: 右 37">
            <a:extLst>
              <a:ext uri="{FF2B5EF4-FFF2-40B4-BE49-F238E27FC236}">
                <a16:creationId xmlns:a16="http://schemas.microsoft.com/office/drawing/2014/main" id="{917120E0-6EFA-434F-A6F4-ECA97005B032}"/>
              </a:ext>
            </a:extLst>
          </p:cNvPr>
          <p:cNvSpPr/>
          <p:nvPr/>
        </p:nvSpPr>
        <p:spPr>
          <a:xfrm rot="5400000">
            <a:off x="4375393" y="4162437"/>
            <a:ext cx="399776" cy="187847"/>
          </a:xfrm>
          <a:prstGeom prst="rightArrow">
            <a:avLst>
              <a:gd name="adj1" fmla="val 32561"/>
              <a:gd name="adj2" fmla="val 70241"/>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箭头: 右 38">
            <a:extLst>
              <a:ext uri="{FF2B5EF4-FFF2-40B4-BE49-F238E27FC236}">
                <a16:creationId xmlns:a16="http://schemas.microsoft.com/office/drawing/2014/main" id="{D3A3D7BD-64BF-44A8-BC8A-B3411709BC36}"/>
              </a:ext>
            </a:extLst>
          </p:cNvPr>
          <p:cNvSpPr/>
          <p:nvPr/>
        </p:nvSpPr>
        <p:spPr>
          <a:xfrm rot="5400000">
            <a:off x="4375393" y="5130072"/>
            <a:ext cx="399776" cy="187847"/>
          </a:xfrm>
          <a:prstGeom prst="rightArrow">
            <a:avLst>
              <a:gd name="adj1" fmla="val 32561"/>
              <a:gd name="adj2" fmla="val 70241"/>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5">
            <a:extLst>
              <a:ext uri="{FF2B5EF4-FFF2-40B4-BE49-F238E27FC236}">
                <a16:creationId xmlns:a16="http://schemas.microsoft.com/office/drawing/2014/main" id="{DABE753E-0EF8-47EA-AD5D-C9B567ABD4BF}"/>
              </a:ext>
            </a:extLst>
          </p:cNvPr>
          <p:cNvSpPr txBox="1"/>
          <p:nvPr/>
        </p:nvSpPr>
        <p:spPr>
          <a:xfrm>
            <a:off x="4819342" y="2183743"/>
            <a:ext cx="1898044" cy="274693"/>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pPr algn="l"/>
            <a:r>
              <a:rPr lang="en-US" sz="1400" dirty="0">
                <a:latin typeface="HelveticaNeueLT Std Lt" panose="020B0403020202020204" pitchFamily="34" charset="0"/>
              </a:rPr>
              <a:t>under replica limit</a:t>
            </a:r>
          </a:p>
        </p:txBody>
      </p:sp>
      <p:sp>
        <p:nvSpPr>
          <p:cNvPr id="41" name="TextBox 5">
            <a:extLst>
              <a:ext uri="{FF2B5EF4-FFF2-40B4-BE49-F238E27FC236}">
                <a16:creationId xmlns:a16="http://schemas.microsoft.com/office/drawing/2014/main" id="{CEDFCAD0-BABF-46B2-800E-B88EAA93E0CC}"/>
              </a:ext>
            </a:extLst>
          </p:cNvPr>
          <p:cNvSpPr txBox="1"/>
          <p:nvPr/>
        </p:nvSpPr>
        <p:spPr>
          <a:xfrm>
            <a:off x="4819342" y="3151378"/>
            <a:ext cx="1898044" cy="274693"/>
          </a:xfrm>
          <a:prstGeom prst="rect">
            <a:avLst/>
          </a:prstGeom>
        </p:spPr>
        <p:txBody>
          <a:bodyPr/>
          <a:lstStyle>
            <a:defPPr>
              <a:defRPr lang="en-US"/>
            </a:defPPr>
            <a:lvl1pPr defTabSz="914400">
              <a:lnSpc>
                <a:spcPct val="90000"/>
              </a:lnSpc>
              <a:spcBef>
                <a:spcPct val="0"/>
              </a:spcBef>
              <a:buNone/>
              <a:defRPr sz="1200" b="1" i="0">
                <a:latin typeface="HelveticaNeueLT Std Lt" panose="020B0403020202020204" pitchFamily="34" charset="0"/>
                <a:ea typeface="Helvetica Neue" panose="02000503000000020004" pitchFamily="2" charset="0"/>
                <a:cs typeface="Helvetica Neue" panose="02000503000000020004" pitchFamily="2" charset="0"/>
              </a:defRPr>
            </a:lvl1pPr>
          </a:lstStyle>
          <a:p>
            <a:r>
              <a:rPr lang="en-US" sz="1400" dirty="0"/>
              <a:t>solve ODE</a:t>
            </a:r>
          </a:p>
        </p:txBody>
      </p:sp>
      <mc:AlternateContent xmlns:mc="http://schemas.openxmlformats.org/markup-compatibility/2006" xmlns:a14="http://schemas.microsoft.com/office/drawing/2010/main">
        <mc:Choice Requires="a14">
          <p:sp>
            <p:nvSpPr>
              <p:cNvPr id="42" name="TextBox 5">
                <a:extLst>
                  <a:ext uri="{FF2B5EF4-FFF2-40B4-BE49-F238E27FC236}">
                    <a16:creationId xmlns:a16="http://schemas.microsoft.com/office/drawing/2014/main" id="{AA731BE4-3761-4B46-B72D-1BAD97C3F85F}"/>
                  </a:ext>
                </a:extLst>
              </p:cNvPr>
              <p:cNvSpPr txBox="1"/>
              <p:nvPr/>
            </p:nvSpPr>
            <p:spPr>
              <a:xfrm>
                <a:off x="4819342" y="4119013"/>
                <a:ext cx="3129645" cy="274693"/>
              </a:xfrm>
              <a:prstGeom prst="rect">
                <a:avLst/>
              </a:prstGeom>
            </p:spPr>
            <p:txBody>
              <a:bodyPr/>
              <a:lstStyle>
                <a:defPPr>
                  <a:defRPr lang="en-US"/>
                </a:defPPr>
                <a:lvl1pPr defTabSz="914400">
                  <a:lnSpc>
                    <a:spcPct val="90000"/>
                  </a:lnSpc>
                  <a:spcBef>
                    <a:spcPct val="0"/>
                  </a:spcBef>
                  <a:buNone/>
                  <a:defRPr sz="1200" b="1" i="0">
                    <a:latin typeface="HelveticaNeueLT Std Lt" panose="020B0403020202020204" pitchFamily="34" charset="0"/>
                    <a:ea typeface="Helvetica Neue" panose="02000503000000020004" pitchFamily="2" charset="0"/>
                    <a:cs typeface="Helvetica Neue" panose="02000503000000020004" pitchFamily="2" charset="0"/>
                  </a:defRPr>
                </a:lvl1pPr>
              </a:lstStyle>
              <a:p>
                <a:r>
                  <a:rPr lang="en-US" sz="1400" dirty="0"/>
                  <a:t>analyticity of </a:t>
                </a:r>
                <a14:m>
                  <m:oMath xmlns:m="http://schemas.openxmlformats.org/officeDocument/2006/math">
                    <m:r>
                      <a:rPr lang="en-US" sz="1400" b="0" i="1" smtClean="0">
                        <a:latin typeface="Cambria Math" panose="02040503050406030204" pitchFamily="18" charset="0"/>
                      </a:rPr>
                      <m:t>𝐺</m:t>
                    </m:r>
                    <m:r>
                      <a:rPr lang="en-US" sz="1400" b="0" i="1" smtClean="0">
                        <a:latin typeface="Cambria Math" panose="02040503050406030204" pitchFamily="18" charset="0"/>
                      </a:rPr>
                      <m:t>(</m:t>
                    </m:r>
                    <m:r>
                      <a:rPr lang="en-US" sz="1400" b="0" i="1" smtClean="0">
                        <a:latin typeface="Cambria Math" panose="02040503050406030204" pitchFamily="18" charset="0"/>
                      </a:rPr>
                      <m:t>𝑧</m:t>
                    </m:r>
                    <m:r>
                      <a:rPr lang="en-US" sz="1400" b="0" i="1" smtClean="0">
                        <a:latin typeface="Cambria Math" panose="02040503050406030204" pitchFamily="18" charset="0"/>
                      </a:rPr>
                      <m:t>)</m:t>
                    </m:r>
                  </m:oMath>
                </a14:m>
                <a:endParaRPr lang="en-US" sz="1400" b="0" dirty="0"/>
              </a:p>
            </p:txBody>
          </p:sp>
        </mc:Choice>
        <mc:Fallback xmlns="">
          <p:sp>
            <p:nvSpPr>
              <p:cNvPr id="42" name="TextBox 5">
                <a:extLst>
                  <a:ext uri="{FF2B5EF4-FFF2-40B4-BE49-F238E27FC236}">
                    <a16:creationId xmlns:a16="http://schemas.microsoft.com/office/drawing/2014/main" id="{AA731BE4-3761-4B46-B72D-1BAD97C3F85F}"/>
                  </a:ext>
                </a:extLst>
              </p:cNvPr>
              <p:cNvSpPr txBox="1">
                <a:spLocks noRot="1" noChangeAspect="1" noMove="1" noResize="1" noEditPoints="1" noAdjustHandles="1" noChangeArrowheads="1" noChangeShapeType="1" noTextEdit="1"/>
              </p:cNvSpPr>
              <p:nvPr/>
            </p:nvSpPr>
            <p:spPr>
              <a:xfrm>
                <a:off x="4819342" y="4119013"/>
                <a:ext cx="3129645" cy="274693"/>
              </a:xfrm>
              <a:prstGeom prst="rect">
                <a:avLst/>
              </a:prstGeom>
              <a:blipFill>
                <a:blip r:embed="rId6"/>
                <a:stretch>
                  <a:fillRect l="-585" t="-13333" b="-2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5">
                <a:extLst>
                  <a:ext uri="{FF2B5EF4-FFF2-40B4-BE49-F238E27FC236}">
                    <a16:creationId xmlns:a16="http://schemas.microsoft.com/office/drawing/2014/main" id="{DE937F0A-EA31-41A5-BC89-88BF904B05D6}"/>
                  </a:ext>
                </a:extLst>
              </p:cNvPr>
              <p:cNvSpPr txBox="1"/>
              <p:nvPr/>
            </p:nvSpPr>
            <p:spPr>
              <a:xfrm>
                <a:off x="4819341" y="5083267"/>
                <a:ext cx="3129645" cy="274693"/>
              </a:xfrm>
              <a:prstGeom prst="rect">
                <a:avLst/>
              </a:prstGeom>
            </p:spPr>
            <p:txBody>
              <a:bodyPr/>
              <a:lstStyle>
                <a:defPPr>
                  <a:defRPr lang="en-US"/>
                </a:defPPr>
                <a:lvl1pPr defTabSz="914400">
                  <a:lnSpc>
                    <a:spcPct val="90000"/>
                  </a:lnSpc>
                  <a:spcBef>
                    <a:spcPct val="0"/>
                  </a:spcBef>
                  <a:buNone/>
                  <a:defRPr sz="1200" b="1" i="0">
                    <a:latin typeface="HelveticaNeueLT Std Lt" panose="020B0403020202020204" pitchFamily="34" charset="0"/>
                    <a:ea typeface="Helvetica Neue" panose="02000503000000020004" pitchFamily="2" charset="0"/>
                    <a:cs typeface="Helvetica Neue" panose="02000503000000020004" pitchFamily="2" charset="0"/>
                  </a:defRPr>
                </a:lvl1pPr>
              </a:lstStyle>
              <a:p>
                <a:r>
                  <a:rPr lang="en-US" sz="1400" dirty="0"/>
                  <a:t>normalization of </a:t>
                </a:r>
                <a14:m>
                  <m:oMath xmlns:m="http://schemas.openxmlformats.org/officeDocument/2006/math">
                    <m:r>
                      <a:rPr lang="en-US" sz="1400" b="0" i="1" smtClean="0">
                        <a:latin typeface="Cambria Math" panose="02040503050406030204" pitchFamily="18" charset="0"/>
                      </a:rPr>
                      <m:t>𝐺</m:t>
                    </m:r>
                    <m:r>
                      <a:rPr lang="en-US" sz="1400" b="0" i="1" smtClean="0">
                        <a:latin typeface="Cambria Math" panose="02040503050406030204" pitchFamily="18" charset="0"/>
                      </a:rPr>
                      <m:t>(</m:t>
                    </m:r>
                    <m:r>
                      <a:rPr lang="en-US" sz="1400" b="0" i="1" smtClean="0">
                        <a:latin typeface="Cambria Math" panose="02040503050406030204" pitchFamily="18" charset="0"/>
                      </a:rPr>
                      <m:t>𝑧</m:t>
                    </m:r>
                    <m:r>
                      <a:rPr lang="en-US" sz="1400" b="0" i="1" smtClean="0">
                        <a:latin typeface="Cambria Math" panose="02040503050406030204" pitchFamily="18" charset="0"/>
                      </a:rPr>
                      <m:t>)</m:t>
                    </m:r>
                  </m:oMath>
                </a14:m>
                <a:endParaRPr lang="en-US" sz="1400" b="0" dirty="0"/>
              </a:p>
            </p:txBody>
          </p:sp>
        </mc:Choice>
        <mc:Fallback xmlns="">
          <p:sp>
            <p:nvSpPr>
              <p:cNvPr id="43" name="TextBox 5">
                <a:extLst>
                  <a:ext uri="{FF2B5EF4-FFF2-40B4-BE49-F238E27FC236}">
                    <a16:creationId xmlns:a16="http://schemas.microsoft.com/office/drawing/2014/main" id="{DE937F0A-EA31-41A5-BC89-88BF904B05D6}"/>
                  </a:ext>
                </a:extLst>
              </p:cNvPr>
              <p:cNvSpPr txBox="1">
                <a:spLocks noRot="1" noChangeAspect="1" noMove="1" noResize="1" noEditPoints="1" noAdjustHandles="1" noChangeArrowheads="1" noChangeShapeType="1" noTextEdit="1"/>
              </p:cNvSpPr>
              <p:nvPr/>
            </p:nvSpPr>
            <p:spPr>
              <a:xfrm>
                <a:off x="4819341" y="5083267"/>
                <a:ext cx="3129645" cy="274693"/>
              </a:xfrm>
              <a:prstGeom prst="rect">
                <a:avLst/>
              </a:prstGeom>
              <a:blipFill>
                <a:blip r:embed="rId7"/>
                <a:stretch>
                  <a:fillRect l="-585" t="-13333" b="-24444"/>
                </a:stretch>
              </a:blipFill>
            </p:spPr>
            <p:txBody>
              <a:bodyPr/>
              <a:lstStyle/>
              <a:p>
                <a:r>
                  <a:rPr lang="en-US">
                    <a:noFill/>
                  </a:rPr>
                  <a:t> </a:t>
                </a:r>
              </a:p>
            </p:txBody>
          </p:sp>
        </mc:Fallback>
      </mc:AlternateContent>
    </p:spTree>
    <p:extLst>
      <p:ext uri="{BB962C8B-B14F-4D97-AF65-F5344CB8AC3E}">
        <p14:creationId xmlns:p14="http://schemas.microsoft.com/office/powerpoint/2010/main" val="245000181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24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Summary of Counting Neurons Model</a:t>
            </a:r>
            <a:endParaRPr lang="zh-CN" altLang="en-US" dirty="0"/>
          </a:p>
        </p:txBody>
      </p:sp>
      <p:sp>
        <p:nvSpPr>
          <p:cNvPr id="5" name="TextBox 5">
            <a:extLst>
              <a:ext uri="{FF2B5EF4-FFF2-40B4-BE49-F238E27FC236}">
                <a16:creationId xmlns:a16="http://schemas.microsoft.com/office/drawing/2014/main" id="{4EC9C9F3-6B4A-4EAC-B642-EB54DE5F9CBE}"/>
              </a:ext>
            </a:extLst>
          </p:cNvPr>
          <p:cNvSpPr txBox="1"/>
          <p:nvPr/>
        </p:nvSpPr>
        <p:spPr>
          <a:xfrm>
            <a:off x="4061636" y="1902943"/>
            <a:ext cx="1020726"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2000" dirty="0">
                <a:solidFill>
                  <a:srgbClr val="DB560B"/>
                </a:solidFill>
                <a:latin typeface="HelveticaNeueLT Std Blk" panose="020B0904020202020204" pitchFamily="34" charset="0"/>
              </a:rPr>
              <a:t>Pros</a:t>
            </a:r>
            <a:endParaRPr lang="en-US" dirty="0">
              <a:solidFill>
                <a:srgbClr val="DB560B"/>
              </a:solidFill>
              <a:latin typeface="HelveticaNeueLT Std Blk" panose="020B0904020202020204" pitchFamily="34" charset="0"/>
            </a:endParaRPr>
          </a:p>
        </p:txBody>
      </p:sp>
      <p:grpSp>
        <p:nvGrpSpPr>
          <p:cNvPr id="6" name="组合 5">
            <a:extLst>
              <a:ext uri="{FF2B5EF4-FFF2-40B4-BE49-F238E27FC236}">
                <a16:creationId xmlns:a16="http://schemas.microsoft.com/office/drawing/2014/main" id="{03558436-9164-4B2A-922A-F9D9F45F40DA}"/>
              </a:ext>
            </a:extLst>
          </p:cNvPr>
          <p:cNvGrpSpPr/>
          <p:nvPr/>
        </p:nvGrpSpPr>
        <p:grpSpPr>
          <a:xfrm>
            <a:off x="491439" y="2461188"/>
            <a:ext cx="8454087" cy="863496"/>
            <a:chOff x="491439" y="1898489"/>
            <a:chExt cx="8454087" cy="863496"/>
          </a:xfrm>
        </p:grpSpPr>
        <p:sp>
          <p:nvSpPr>
            <p:cNvPr id="7" name="TextBox 5">
              <a:extLst>
                <a:ext uri="{FF2B5EF4-FFF2-40B4-BE49-F238E27FC236}">
                  <a16:creationId xmlns:a16="http://schemas.microsoft.com/office/drawing/2014/main" id="{CBEE8BE9-BE43-4E02-8385-B828618CCF1D}"/>
                </a:ext>
              </a:extLst>
            </p:cNvPr>
            <p:cNvSpPr txBox="1"/>
            <p:nvPr/>
          </p:nvSpPr>
          <p:spPr>
            <a:xfrm>
              <a:off x="576500" y="1898489"/>
              <a:ext cx="8180264"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pPr algn="l"/>
              <a:r>
                <a:rPr lang="en-US" altLang="zh-CN" dirty="0"/>
                <a:t>Simple self-consistent equation and it agrees with simulation; </a:t>
              </a:r>
              <a:endParaRPr lang="en-US" dirty="0"/>
            </a:p>
          </p:txBody>
        </p:sp>
        <p:sp>
          <p:nvSpPr>
            <p:cNvPr id="8" name="椭圆 7">
              <a:extLst>
                <a:ext uri="{FF2B5EF4-FFF2-40B4-BE49-F238E27FC236}">
                  <a16:creationId xmlns:a16="http://schemas.microsoft.com/office/drawing/2014/main" id="{A1035238-0437-4443-8A65-E408A0B9CCC9}"/>
                </a:ext>
              </a:extLst>
            </p:cNvPr>
            <p:cNvSpPr/>
            <p:nvPr/>
          </p:nvSpPr>
          <p:spPr>
            <a:xfrm>
              <a:off x="491439" y="2013533"/>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5">
                  <a:extLst>
                    <a:ext uri="{FF2B5EF4-FFF2-40B4-BE49-F238E27FC236}">
                      <a16:creationId xmlns:a16="http://schemas.microsoft.com/office/drawing/2014/main" id="{197E3DAC-6D53-4602-B3BB-0AD53E5C0B36}"/>
                    </a:ext>
                  </a:extLst>
                </p:cNvPr>
                <p:cNvSpPr txBox="1"/>
                <p:nvPr/>
              </p:nvSpPr>
              <p:spPr>
                <a:xfrm>
                  <a:off x="576500" y="2362210"/>
                  <a:ext cx="8369026"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pPr algn="l"/>
                  <a:r>
                    <a:rPr lang="en-US" dirty="0"/>
                    <a:t>Allows heterogeneity to a certain degree ( </a:t>
                  </a:r>
                  <a14:m>
                    <m:oMath xmlns:m="http://schemas.openxmlformats.org/officeDocument/2006/math">
                      <m:r>
                        <a:rPr lang="en-US" b="0" i="1">
                          <a:latin typeface="Cambria Math" panose="02040503050406030204" pitchFamily="18" charset="0"/>
                        </a:rPr>
                        <m:t>𝑏</m:t>
                      </m:r>
                      <m:r>
                        <a:rPr lang="en-US" b="0" i="1">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𝑏</m:t>
                          </m:r>
                        </m:e>
                        <m:sub>
                          <m:r>
                            <a:rPr lang="en-US" b="0" i="1">
                              <a:latin typeface="Cambria Math" panose="02040503050406030204" pitchFamily="18" charset="0"/>
                            </a:rPr>
                            <m:t>𝑖</m:t>
                          </m:r>
                        </m:sub>
                      </m:sSub>
                      <m:r>
                        <a:rPr lang="en-US" b="0" i="1">
                          <a:latin typeface="Cambria Math" panose="02040503050406030204" pitchFamily="18" charset="0"/>
                        </a:rPr>
                        <m:t>, </m:t>
                      </m:r>
                      <m:r>
                        <a:rPr lang="en-US" b="0" i="1">
                          <a:latin typeface="Cambria Math" panose="02040503050406030204" pitchFamily="18" charset="0"/>
                        </a:rPr>
                        <m:t>𝜇</m:t>
                      </m:r>
                      <m:r>
                        <a:rPr lang="en-US" b="0" i="1">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𝜇</m:t>
                          </m:r>
                        </m:e>
                        <m:sub>
                          <m:r>
                            <a:rPr lang="en-US" b="0" i="1">
                              <a:latin typeface="Cambria Math" panose="02040503050406030204" pitchFamily="18" charset="0"/>
                            </a:rPr>
                            <m:t>𝑖</m:t>
                          </m:r>
                        </m:sub>
                      </m:sSub>
                      <m:r>
                        <a:rPr lang="en-US" b="0" i="1">
                          <a:latin typeface="Cambria Math" panose="02040503050406030204" pitchFamily="18" charset="0"/>
                        </a:rPr>
                        <m:t>,</m:t>
                      </m:r>
                    </m:oMath>
                  </a14:m>
                  <a:r>
                    <a:rPr lang="en-US" dirty="0"/>
                    <a:t> connectivity, etc. );</a:t>
                  </a:r>
                </a:p>
              </p:txBody>
            </p:sp>
          </mc:Choice>
          <mc:Fallback xmlns="">
            <p:sp>
              <p:nvSpPr>
                <p:cNvPr id="9" name="TextBox 5">
                  <a:extLst>
                    <a:ext uri="{FF2B5EF4-FFF2-40B4-BE49-F238E27FC236}">
                      <a16:creationId xmlns:a16="http://schemas.microsoft.com/office/drawing/2014/main" id="{197E3DAC-6D53-4602-B3BB-0AD53E5C0B36}"/>
                    </a:ext>
                  </a:extLst>
                </p:cNvPr>
                <p:cNvSpPr txBox="1">
                  <a:spLocks noRot="1" noChangeAspect="1" noMove="1" noResize="1" noEditPoints="1" noAdjustHandles="1" noChangeArrowheads="1" noChangeShapeType="1" noTextEdit="1"/>
                </p:cNvSpPr>
                <p:nvPr/>
              </p:nvSpPr>
              <p:spPr>
                <a:xfrm>
                  <a:off x="576500" y="2362210"/>
                  <a:ext cx="8369026" cy="399775"/>
                </a:xfrm>
                <a:prstGeom prst="rect">
                  <a:avLst/>
                </a:prstGeom>
                <a:blipFill>
                  <a:blip r:embed="rId3"/>
                  <a:stretch>
                    <a:fillRect l="-656" t="-15152" b="-7576"/>
                  </a:stretch>
                </a:blipFill>
              </p:spPr>
              <p:txBody>
                <a:bodyPr/>
                <a:lstStyle/>
                <a:p>
                  <a:r>
                    <a:rPr lang="en-US">
                      <a:noFill/>
                    </a:rPr>
                    <a:t> </a:t>
                  </a:r>
                </a:p>
              </p:txBody>
            </p:sp>
          </mc:Fallback>
        </mc:AlternateContent>
        <p:sp>
          <p:nvSpPr>
            <p:cNvPr id="11" name="椭圆 10">
              <a:extLst>
                <a:ext uri="{FF2B5EF4-FFF2-40B4-BE49-F238E27FC236}">
                  <a16:creationId xmlns:a16="http://schemas.microsoft.com/office/drawing/2014/main" id="{9370868A-76E4-401C-AEC7-81605F6CD75B}"/>
                </a:ext>
              </a:extLst>
            </p:cNvPr>
            <p:cNvSpPr/>
            <p:nvPr/>
          </p:nvSpPr>
          <p:spPr>
            <a:xfrm>
              <a:off x="491439" y="2495851"/>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5">
            <a:extLst>
              <a:ext uri="{FF2B5EF4-FFF2-40B4-BE49-F238E27FC236}">
                <a16:creationId xmlns:a16="http://schemas.microsoft.com/office/drawing/2014/main" id="{06432CF1-5FD3-4D63-AAEE-6C3D9B6DD53B}"/>
              </a:ext>
            </a:extLst>
          </p:cNvPr>
          <p:cNvSpPr txBox="1"/>
          <p:nvPr/>
        </p:nvSpPr>
        <p:spPr>
          <a:xfrm>
            <a:off x="4061637" y="3938446"/>
            <a:ext cx="1020726"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2000" dirty="0">
                <a:solidFill>
                  <a:srgbClr val="DB560B"/>
                </a:solidFill>
                <a:latin typeface="HelveticaNeueLT Std Blk" panose="020B0904020202020204" pitchFamily="34" charset="0"/>
              </a:rPr>
              <a:t>Cons</a:t>
            </a:r>
            <a:endParaRPr lang="en-US" dirty="0">
              <a:solidFill>
                <a:srgbClr val="DB560B"/>
              </a:solidFill>
              <a:latin typeface="HelveticaNeueLT Std Blk" panose="020B0904020202020204" pitchFamily="34" charset="0"/>
            </a:endParaRPr>
          </a:p>
        </p:txBody>
      </p:sp>
      <p:sp>
        <p:nvSpPr>
          <p:cNvPr id="17" name="TextBox 5">
            <a:extLst>
              <a:ext uri="{FF2B5EF4-FFF2-40B4-BE49-F238E27FC236}">
                <a16:creationId xmlns:a16="http://schemas.microsoft.com/office/drawing/2014/main" id="{1A93C400-5F14-4328-99CB-07847F351932}"/>
              </a:ext>
            </a:extLst>
          </p:cNvPr>
          <p:cNvSpPr txBox="1"/>
          <p:nvPr/>
        </p:nvSpPr>
        <p:spPr>
          <a:xfrm>
            <a:off x="576785" y="4542691"/>
            <a:ext cx="8179979"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pPr algn="l"/>
            <a:r>
              <a:rPr lang="en-US" altLang="zh-CN" dirty="0"/>
              <a:t>PGF only takes non-negative exponents, inhibition is problematic.</a:t>
            </a:r>
          </a:p>
        </p:txBody>
      </p:sp>
      <p:sp>
        <p:nvSpPr>
          <p:cNvPr id="18" name="椭圆 17">
            <a:extLst>
              <a:ext uri="{FF2B5EF4-FFF2-40B4-BE49-F238E27FC236}">
                <a16:creationId xmlns:a16="http://schemas.microsoft.com/office/drawing/2014/main" id="{4ACCDDCA-4F57-43C4-9E4E-63B9B890C2DA}"/>
              </a:ext>
            </a:extLst>
          </p:cNvPr>
          <p:cNvSpPr/>
          <p:nvPr/>
        </p:nvSpPr>
        <p:spPr>
          <a:xfrm>
            <a:off x="491724" y="4674210"/>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6">
            <a:extLst>
              <a:ext uri="{FF2B5EF4-FFF2-40B4-BE49-F238E27FC236}">
                <a16:creationId xmlns:a16="http://schemas.microsoft.com/office/drawing/2014/main" id="{ED9AC8DC-0E1F-4AF4-9828-144C3A37ACA3}"/>
              </a:ext>
            </a:extLst>
          </p:cNvPr>
          <p:cNvCxnSpPr>
            <a:cxnSpLocks/>
          </p:cNvCxnSpPr>
          <p:nvPr/>
        </p:nvCxnSpPr>
        <p:spPr>
          <a:xfrm>
            <a:off x="2878935" y="1302620"/>
            <a:ext cx="3386130" cy="0"/>
          </a:xfrm>
          <a:prstGeom prst="line">
            <a:avLst/>
          </a:prstGeom>
          <a:ln w="19050">
            <a:solidFill>
              <a:srgbClr val="DB56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25703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p:txBody>
          <a:bodyPr/>
          <a:lstStyle/>
          <a:p>
            <a:r>
              <a:rPr lang="en-US" dirty="0"/>
              <a:t>25 / 35</a:t>
            </a:r>
          </a:p>
        </p:txBody>
      </p:sp>
      <p:grpSp>
        <p:nvGrpSpPr>
          <p:cNvPr id="34" name="组合 33">
            <a:extLst>
              <a:ext uri="{FF2B5EF4-FFF2-40B4-BE49-F238E27FC236}">
                <a16:creationId xmlns:a16="http://schemas.microsoft.com/office/drawing/2014/main" id="{9C7B4602-B3DA-477B-9D09-DAC4BA0EE694}"/>
              </a:ext>
            </a:extLst>
          </p:cNvPr>
          <p:cNvGrpSpPr/>
          <p:nvPr/>
        </p:nvGrpSpPr>
        <p:grpSpPr>
          <a:xfrm>
            <a:off x="471081" y="2417432"/>
            <a:ext cx="7567396" cy="707886"/>
            <a:chOff x="427936" y="3501786"/>
            <a:chExt cx="7567396" cy="707886"/>
          </a:xfrm>
        </p:grpSpPr>
        <p:sp>
          <p:nvSpPr>
            <p:cNvPr id="26" name="TextBox 5">
              <a:extLst>
                <a:ext uri="{FF2B5EF4-FFF2-40B4-BE49-F238E27FC236}">
                  <a16:creationId xmlns:a16="http://schemas.microsoft.com/office/drawing/2014/main" id="{F010E459-F54B-4885-BF4F-98BCBDBF9295}"/>
                </a:ext>
              </a:extLst>
            </p:cNvPr>
            <p:cNvSpPr txBox="1"/>
            <p:nvPr/>
          </p:nvSpPr>
          <p:spPr>
            <a:xfrm>
              <a:off x="512997" y="3501786"/>
              <a:ext cx="7482335" cy="707886"/>
            </a:xfrm>
            <a:prstGeom prst="rect">
              <a:avLst/>
            </a:prstGeom>
          </p:spPr>
          <p:txBody>
            <a:bodyPr wrap="square">
              <a:spAutoFit/>
            </a:bodyPr>
            <a:lstStyle>
              <a:defPPr>
                <a:defRPr lang="en-US"/>
              </a:defPPr>
              <a:lvl1pPr algn="r">
                <a:defRPr sz="1200">
                  <a:solidFill>
                    <a:srgbClr val="222222"/>
                  </a:solidFill>
                  <a:latin typeface="HelveticaNeueLT Std Thin" panose="020B0403020202020204" pitchFamily="34" charset="0"/>
                </a:defRPr>
              </a:lvl1pPr>
            </a:lstStyle>
            <a:p>
              <a:pPr algn="l"/>
              <a:r>
                <a:rPr lang="en-US" sz="1400" b="1" dirty="0">
                  <a:solidFill>
                    <a:schemeClr val="tx1"/>
                  </a:solidFill>
                  <a:latin typeface="HelveticaNeueLT Std" panose="020B0604020202020204" pitchFamily="34" charset="0"/>
                </a:rPr>
                <a:t>Two-fold effects of </a:t>
              </a:r>
              <a:r>
                <a:rPr lang="en-US" sz="1400" b="1" i="1" dirty="0">
                  <a:solidFill>
                    <a:srgbClr val="DB560B"/>
                  </a:solidFill>
                  <a:latin typeface="HelveticaNeueLT Std" panose="020B0604020202020204" pitchFamily="34" charset="0"/>
                </a:rPr>
                <a:t>inhibitory</a:t>
              </a:r>
              <a:r>
                <a:rPr lang="en-US" sz="1400" b="1" dirty="0">
                  <a:solidFill>
                    <a:schemeClr val="tx1"/>
                  </a:solidFill>
                  <a:latin typeface="HelveticaNeueLT Std" panose="020B0604020202020204" pitchFamily="34" charset="0"/>
                </a:rPr>
                <a:t> </a:t>
              </a:r>
              <a:r>
                <a:rPr lang="en-US" sz="1400" b="1" i="1" dirty="0">
                  <a:solidFill>
                    <a:srgbClr val="DB560B"/>
                  </a:solidFill>
                  <a:latin typeface="HelveticaNeueLT Std" panose="020B0604020202020204" pitchFamily="34" charset="0"/>
                </a:rPr>
                <a:t>neurons</a:t>
              </a:r>
              <a:r>
                <a:rPr lang="en-US" sz="1400" b="1" dirty="0">
                  <a:solidFill>
                    <a:schemeClr val="tx1"/>
                  </a:solidFill>
                  <a:latin typeface="HelveticaNeueLT Std" panose="020B0604020202020204" pitchFamily="34" charset="0"/>
                </a:rPr>
                <a:t> on the onset of synchronization in </a:t>
              </a:r>
              <a:r>
                <a:rPr lang="en-US" sz="1400" b="1" dirty="0" err="1">
                  <a:solidFill>
                    <a:schemeClr val="tx1"/>
                  </a:solidFill>
                  <a:latin typeface="HelveticaNeueLT Std" panose="020B0604020202020204" pitchFamily="34" charset="0"/>
                </a:rPr>
                <a:t>Izhikevich</a:t>
              </a:r>
              <a:r>
                <a:rPr lang="en-US" sz="1400" b="1" dirty="0">
                  <a:solidFill>
                    <a:schemeClr val="tx1"/>
                  </a:solidFill>
                  <a:latin typeface="HelveticaNeueLT Std" panose="020B0604020202020204" pitchFamily="34" charset="0"/>
                </a:rPr>
                <a:t> neuronal networks. </a:t>
              </a:r>
            </a:p>
            <a:p>
              <a:pPr algn="l"/>
              <a:r>
                <a:rPr lang="en-US" dirty="0"/>
                <a:t>Lin, P. X., Wang, C. Y., &amp; Wu, Z. X. (2019). </a:t>
              </a:r>
              <a:r>
                <a:rPr lang="en-US" b="1" i="1" dirty="0">
                  <a:latin typeface="HelveticaNeueLT Std Lt" panose="020B0403020202020204" pitchFamily="34" charset="0"/>
                </a:rPr>
                <a:t>The European Physical Journal B</a:t>
              </a:r>
              <a:r>
                <a:rPr lang="en-US" dirty="0"/>
                <a:t>, 92(5), 113.</a:t>
              </a:r>
            </a:p>
          </p:txBody>
        </p:sp>
        <p:sp>
          <p:nvSpPr>
            <p:cNvPr id="27" name="椭圆 26">
              <a:extLst>
                <a:ext uri="{FF2B5EF4-FFF2-40B4-BE49-F238E27FC236}">
                  <a16:creationId xmlns:a16="http://schemas.microsoft.com/office/drawing/2014/main" id="{8D57C159-6BEE-46CF-BB04-88DC03DC641A}"/>
                </a:ext>
              </a:extLst>
            </p:cNvPr>
            <p:cNvSpPr/>
            <p:nvPr/>
          </p:nvSpPr>
          <p:spPr>
            <a:xfrm>
              <a:off x="427936" y="3627069"/>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组合 34">
            <a:extLst>
              <a:ext uri="{FF2B5EF4-FFF2-40B4-BE49-F238E27FC236}">
                <a16:creationId xmlns:a16="http://schemas.microsoft.com/office/drawing/2014/main" id="{869E5307-8573-403E-9025-06CAB3B5751A}"/>
              </a:ext>
            </a:extLst>
          </p:cNvPr>
          <p:cNvGrpSpPr/>
          <p:nvPr/>
        </p:nvGrpSpPr>
        <p:grpSpPr>
          <a:xfrm>
            <a:off x="471081" y="1634318"/>
            <a:ext cx="8297882" cy="492443"/>
            <a:chOff x="423059" y="4624005"/>
            <a:chExt cx="8297882" cy="492443"/>
          </a:xfrm>
        </p:grpSpPr>
        <p:sp>
          <p:nvSpPr>
            <p:cNvPr id="28" name="TextBox 5">
              <a:extLst>
                <a:ext uri="{FF2B5EF4-FFF2-40B4-BE49-F238E27FC236}">
                  <a16:creationId xmlns:a16="http://schemas.microsoft.com/office/drawing/2014/main" id="{8C7D9C11-B7F9-464D-A1C2-9BCA05F0BFFD}"/>
                </a:ext>
              </a:extLst>
            </p:cNvPr>
            <p:cNvSpPr txBox="1"/>
            <p:nvPr/>
          </p:nvSpPr>
          <p:spPr>
            <a:xfrm>
              <a:off x="512997" y="4624005"/>
              <a:ext cx="8207944" cy="492443"/>
            </a:xfrm>
            <a:prstGeom prst="rect">
              <a:avLst/>
            </a:prstGeom>
          </p:spPr>
          <p:txBody>
            <a:bodyPr wrap="square">
              <a:spAutoFit/>
            </a:bodyPr>
            <a:lstStyle>
              <a:defPPr>
                <a:defRPr lang="en-US"/>
              </a:defPPr>
              <a:lvl1pPr algn="r">
                <a:defRPr sz="1200">
                  <a:solidFill>
                    <a:srgbClr val="222222"/>
                  </a:solidFill>
                  <a:latin typeface="HelveticaNeueLT Std Thin" panose="020B0403020202020204" pitchFamily="34" charset="0"/>
                </a:defRPr>
              </a:lvl1pPr>
            </a:lstStyle>
            <a:p>
              <a:pPr algn="l"/>
              <a:r>
                <a:rPr lang="en-US" sz="1400" b="1" dirty="0">
                  <a:solidFill>
                    <a:schemeClr val="tx1"/>
                  </a:solidFill>
                  <a:latin typeface="HelveticaNeueLT Std" panose="020B0604020202020204" pitchFamily="34" charset="0"/>
                </a:rPr>
                <a:t>Moderation of neural excitation promotes longevity</a:t>
              </a:r>
            </a:p>
            <a:p>
              <a:pPr algn="l"/>
              <a:r>
                <a:rPr lang="en-US" dirty="0" err="1"/>
                <a:t>Tavernarakis</a:t>
              </a:r>
              <a:r>
                <a:rPr lang="en-US" dirty="0"/>
                <a:t>, N. (2019) </a:t>
              </a:r>
              <a:r>
                <a:rPr lang="en-US" b="1" i="1" dirty="0">
                  <a:latin typeface="HelveticaNeueLT Std Lt" panose="020B0403020202020204" pitchFamily="34" charset="0"/>
                </a:rPr>
                <a:t>Nature</a:t>
              </a:r>
              <a:r>
                <a:rPr lang="en-US" dirty="0"/>
                <a:t>, 574, 338-340</a:t>
              </a:r>
            </a:p>
          </p:txBody>
        </p:sp>
        <p:sp>
          <p:nvSpPr>
            <p:cNvPr id="29" name="椭圆 28">
              <a:extLst>
                <a:ext uri="{FF2B5EF4-FFF2-40B4-BE49-F238E27FC236}">
                  <a16:creationId xmlns:a16="http://schemas.microsoft.com/office/drawing/2014/main" id="{8FF12C51-34C2-4E58-B0C9-66725CA68469}"/>
                </a:ext>
              </a:extLst>
            </p:cNvPr>
            <p:cNvSpPr/>
            <p:nvPr/>
          </p:nvSpPr>
          <p:spPr>
            <a:xfrm>
              <a:off x="423059" y="4741473"/>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组合 35">
            <a:extLst>
              <a:ext uri="{FF2B5EF4-FFF2-40B4-BE49-F238E27FC236}">
                <a16:creationId xmlns:a16="http://schemas.microsoft.com/office/drawing/2014/main" id="{E7383EE8-9835-41F4-ABA8-B3393E530397}"/>
              </a:ext>
            </a:extLst>
          </p:cNvPr>
          <p:cNvGrpSpPr/>
          <p:nvPr/>
        </p:nvGrpSpPr>
        <p:grpSpPr>
          <a:xfrm>
            <a:off x="471081" y="3415989"/>
            <a:ext cx="8126616" cy="892552"/>
            <a:chOff x="427936" y="5431496"/>
            <a:chExt cx="8126616" cy="892552"/>
          </a:xfrm>
        </p:grpSpPr>
        <p:sp>
          <p:nvSpPr>
            <p:cNvPr id="30" name="TextBox 5">
              <a:extLst>
                <a:ext uri="{FF2B5EF4-FFF2-40B4-BE49-F238E27FC236}">
                  <a16:creationId xmlns:a16="http://schemas.microsoft.com/office/drawing/2014/main" id="{440268D6-BBCC-41BB-8133-DF1C4D6332BB}"/>
                </a:ext>
              </a:extLst>
            </p:cNvPr>
            <p:cNvSpPr txBox="1"/>
            <p:nvPr/>
          </p:nvSpPr>
          <p:spPr>
            <a:xfrm>
              <a:off x="512997" y="5431496"/>
              <a:ext cx="8041555" cy="892552"/>
            </a:xfrm>
            <a:prstGeom prst="rect">
              <a:avLst/>
            </a:prstGeom>
          </p:spPr>
          <p:txBody>
            <a:bodyPr wrap="square">
              <a:spAutoFit/>
            </a:bodyPr>
            <a:lstStyle>
              <a:defPPr>
                <a:defRPr lang="en-US"/>
              </a:defPPr>
              <a:lvl1pPr algn="r">
                <a:defRPr sz="1200">
                  <a:solidFill>
                    <a:srgbClr val="222222"/>
                  </a:solidFill>
                  <a:latin typeface="HelveticaNeueLT Std Thin" panose="020B0403020202020204" pitchFamily="34" charset="0"/>
                </a:defRPr>
              </a:lvl1pPr>
            </a:lstStyle>
            <a:p>
              <a:pPr algn="l"/>
              <a:r>
                <a:rPr lang="en-US" sz="1400" b="1" i="1" dirty="0">
                  <a:solidFill>
                    <a:srgbClr val="DB560B"/>
                  </a:solidFill>
                  <a:latin typeface="HelveticaNeueLT Std" panose="020B0604020202020204" pitchFamily="34" charset="0"/>
                </a:rPr>
                <a:t>Inhibitory</a:t>
              </a:r>
              <a:r>
                <a:rPr lang="en-US" sz="1400" b="1" dirty="0">
                  <a:solidFill>
                    <a:schemeClr val="tx1"/>
                  </a:solidFill>
                  <a:latin typeface="HelveticaNeueLT Std" panose="020B0604020202020204" pitchFamily="34" charset="0"/>
                </a:rPr>
                <a:t> </a:t>
              </a:r>
              <a:r>
                <a:rPr lang="en-US" sz="1400" b="1" i="1" dirty="0">
                  <a:solidFill>
                    <a:srgbClr val="DB560B"/>
                  </a:solidFill>
                  <a:latin typeface="HelveticaNeueLT Std" panose="020B0604020202020204" pitchFamily="34" charset="0"/>
                </a:rPr>
                <a:t>neuron</a:t>
              </a:r>
              <a:r>
                <a:rPr lang="en-US" sz="1400" b="1" dirty="0">
                  <a:solidFill>
                    <a:schemeClr val="tx1"/>
                  </a:solidFill>
                  <a:latin typeface="HelveticaNeueLT Std" panose="020B0604020202020204" pitchFamily="34" charset="0"/>
                </a:rPr>
                <a:t> transplantation into adult visual cortex creates a new critical period that rescues impaired vision. </a:t>
              </a:r>
            </a:p>
            <a:p>
              <a:pPr algn="l"/>
              <a:r>
                <a:rPr lang="en-US" dirty="0"/>
                <a:t>Davis, M. F., Velez, D. X. F., Guevarra, R. P., Yang, M. C., Habeeb, M., </a:t>
              </a:r>
              <a:r>
                <a:rPr lang="en-US" dirty="0" err="1"/>
                <a:t>Carathedathu</a:t>
              </a:r>
              <a:r>
                <a:rPr lang="en-US" dirty="0"/>
                <a:t>, M. C., &amp; Gandhi, S. P. (2015). </a:t>
              </a:r>
              <a:r>
                <a:rPr lang="en-US" b="1" i="1" dirty="0">
                  <a:latin typeface="HelveticaNeueLT Std Lt" panose="020B0403020202020204" pitchFamily="34" charset="0"/>
                </a:rPr>
                <a:t>Neuron</a:t>
              </a:r>
              <a:r>
                <a:rPr lang="en-US" dirty="0"/>
                <a:t>, 86(4), 1055-1066.</a:t>
              </a:r>
            </a:p>
          </p:txBody>
        </p:sp>
        <p:sp>
          <p:nvSpPr>
            <p:cNvPr id="31" name="椭圆 30">
              <a:extLst>
                <a:ext uri="{FF2B5EF4-FFF2-40B4-BE49-F238E27FC236}">
                  <a16:creationId xmlns:a16="http://schemas.microsoft.com/office/drawing/2014/main" id="{9ECB28A6-AB5C-4EF4-A4CB-75156FD9C79B}"/>
                </a:ext>
              </a:extLst>
            </p:cNvPr>
            <p:cNvSpPr/>
            <p:nvPr/>
          </p:nvSpPr>
          <p:spPr>
            <a:xfrm>
              <a:off x="427936" y="5549533"/>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组合 36">
            <a:extLst>
              <a:ext uri="{FF2B5EF4-FFF2-40B4-BE49-F238E27FC236}">
                <a16:creationId xmlns:a16="http://schemas.microsoft.com/office/drawing/2014/main" id="{1FDE6601-3953-432E-B892-EB56BF3535DA}"/>
              </a:ext>
            </a:extLst>
          </p:cNvPr>
          <p:cNvGrpSpPr/>
          <p:nvPr/>
        </p:nvGrpSpPr>
        <p:grpSpPr>
          <a:xfrm>
            <a:off x="471081" y="4599212"/>
            <a:ext cx="8293005" cy="492443"/>
            <a:chOff x="427936" y="6023543"/>
            <a:chExt cx="8293005" cy="492443"/>
          </a:xfrm>
        </p:grpSpPr>
        <p:sp>
          <p:nvSpPr>
            <p:cNvPr id="32" name="TextBox 5">
              <a:extLst>
                <a:ext uri="{FF2B5EF4-FFF2-40B4-BE49-F238E27FC236}">
                  <a16:creationId xmlns:a16="http://schemas.microsoft.com/office/drawing/2014/main" id="{AACB3D83-7204-43DB-AE64-47C060C60F14}"/>
                </a:ext>
              </a:extLst>
            </p:cNvPr>
            <p:cNvSpPr txBox="1"/>
            <p:nvPr/>
          </p:nvSpPr>
          <p:spPr>
            <a:xfrm>
              <a:off x="512997" y="6023543"/>
              <a:ext cx="8207944" cy="492443"/>
            </a:xfrm>
            <a:prstGeom prst="rect">
              <a:avLst/>
            </a:prstGeom>
          </p:spPr>
          <p:txBody>
            <a:bodyPr wrap="square">
              <a:spAutoFit/>
            </a:bodyPr>
            <a:lstStyle>
              <a:defPPr>
                <a:defRPr lang="en-US"/>
              </a:defPPr>
              <a:lvl1pPr algn="r">
                <a:defRPr sz="1200">
                  <a:solidFill>
                    <a:srgbClr val="222222"/>
                  </a:solidFill>
                  <a:latin typeface="HelveticaNeueLT Std Thin" panose="020B0403020202020204" pitchFamily="34" charset="0"/>
                </a:defRPr>
              </a:lvl1pPr>
            </a:lstStyle>
            <a:p>
              <a:pPr algn="l"/>
              <a:r>
                <a:rPr lang="en-US" sz="1400" b="1" dirty="0">
                  <a:solidFill>
                    <a:schemeClr val="tx1"/>
                  </a:solidFill>
                  <a:latin typeface="HelveticaNeueLT Std" panose="020B0604020202020204" pitchFamily="34" charset="0"/>
                </a:rPr>
                <a:t>How </a:t>
              </a:r>
              <a:r>
                <a:rPr lang="en-US" sz="1400" b="1" i="1" dirty="0">
                  <a:solidFill>
                    <a:srgbClr val="DB560B"/>
                  </a:solidFill>
                  <a:latin typeface="HelveticaNeueLT Std" panose="020B0604020202020204" pitchFamily="34" charset="0"/>
                </a:rPr>
                <a:t>inhibition</a:t>
              </a:r>
              <a:r>
                <a:rPr lang="en-US" sz="1400" b="1" dirty="0">
                  <a:solidFill>
                    <a:schemeClr val="tx1"/>
                  </a:solidFill>
                  <a:latin typeface="HelveticaNeueLT Std" panose="020B0604020202020204" pitchFamily="34" charset="0"/>
                </a:rPr>
                <a:t> shapes cortical activity. </a:t>
              </a:r>
            </a:p>
            <a:p>
              <a:pPr algn="l"/>
              <a:r>
                <a:rPr lang="en-US" dirty="0"/>
                <a:t>Isaacson, J. S., &amp; </a:t>
              </a:r>
              <a:r>
                <a:rPr lang="en-US" dirty="0" err="1"/>
                <a:t>Scanziani</a:t>
              </a:r>
              <a:r>
                <a:rPr lang="en-US" dirty="0"/>
                <a:t>, M. (2011). </a:t>
              </a:r>
              <a:r>
                <a:rPr lang="en-US" b="1" i="1" dirty="0">
                  <a:latin typeface="HelveticaNeueLT Std Lt" panose="020B0403020202020204" pitchFamily="34" charset="0"/>
                </a:rPr>
                <a:t>Neuron</a:t>
              </a:r>
              <a:r>
                <a:rPr lang="en-US" dirty="0"/>
                <a:t>, 72(2), 231-243.</a:t>
              </a:r>
            </a:p>
          </p:txBody>
        </p:sp>
        <p:sp>
          <p:nvSpPr>
            <p:cNvPr id="33" name="椭圆 32">
              <a:extLst>
                <a:ext uri="{FF2B5EF4-FFF2-40B4-BE49-F238E27FC236}">
                  <a16:creationId xmlns:a16="http://schemas.microsoft.com/office/drawing/2014/main" id="{3CDB3D21-3CFF-4646-BF25-5BAE0C9B6A9C}"/>
                </a:ext>
              </a:extLst>
            </p:cNvPr>
            <p:cNvSpPr/>
            <p:nvPr/>
          </p:nvSpPr>
          <p:spPr>
            <a:xfrm>
              <a:off x="427936" y="6131384"/>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组合 21">
            <a:extLst>
              <a:ext uri="{FF2B5EF4-FFF2-40B4-BE49-F238E27FC236}">
                <a16:creationId xmlns:a16="http://schemas.microsoft.com/office/drawing/2014/main" id="{8AF5A309-5209-4250-8B43-F4844FD65031}"/>
              </a:ext>
            </a:extLst>
          </p:cNvPr>
          <p:cNvGrpSpPr/>
          <p:nvPr/>
        </p:nvGrpSpPr>
        <p:grpSpPr>
          <a:xfrm>
            <a:off x="471081" y="5382327"/>
            <a:ext cx="8388432" cy="492443"/>
            <a:chOff x="427936" y="3501786"/>
            <a:chExt cx="8388432" cy="492443"/>
          </a:xfrm>
        </p:grpSpPr>
        <p:sp>
          <p:nvSpPr>
            <p:cNvPr id="38" name="TextBox 5">
              <a:extLst>
                <a:ext uri="{FF2B5EF4-FFF2-40B4-BE49-F238E27FC236}">
                  <a16:creationId xmlns:a16="http://schemas.microsoft.com/office/drawing/2014/main" id="{313A4D87-A7E2-4C3D-8794-0A325CC88654}"/>
                </a:ext>
              </a:extLst>
            </p:cNvPr>
            <p:cNvSpPr txBox="1"/>
            <p:nvPr/>
          </p:nvSpPr>
          <p:spPr>
            <a:xfrm>
              <a:off x="512997" y="3501786"/>
              <a:ext cx="8303371" cy="492443"/>
            </a:xfrm>
            <a:prstGeom prst="rect">
              <a:avLst/>
            </a:prstGeom>
          </p:spPr>
          <p:txBody>
            <a:bodyPr wrap="square">
              <a:spAutoFit/>
            </a:bodyPr>
            <a:lstStyle>
              <a:defPPr>
                <a:defRPr lang="en-US"/>
              </a:defPPr>
              <a:lvl1pPr algn="r">
                <a:defRPr sz="1200">
                  <a:solidFill>
                    <a:srgbClr val="222222"/>
                  </a:solidFill>
                  <a:latin typeface="HelveticaNeueLT Std Thin" panose="020B0403020202020204" pitchFamily="34" charset="0"/>
                </a:defRPr>
              </a:lvl1pPr>
            </a:lstStyle>
            <a:p>
              <a:pPr algn="l"/>
              <a:r>
                <a:rPr lang="en-US" sz="1400" b="1" dirty="0">
                  <a:solidFill>
                    <a:schemeClr val="tx1"/>
                  </a:solidFill>
                  <a:latin typeface="HelveticaNeueLT Std" panose="020B0604020202020204" pitchFamily="34" charset="0"/>
                </a:rPr>
                <a:t>Cortical plasticity induced by </a:t>
              </a:r>
              <a:r>
                <a:rPr lang="en-US" sz="1400" b="1" i="1" dirty="0">
                  <a:solidFill>
                    <a:srgbClr val="DB560B"/>
                  </a:solidFill>
                  <a:latin typeface="HelveticaNeueLT Std" panose="020B0604020202020204" pitchFamily="34" charset="0"/>
                </a:rPr>
                <a:t>inhibitory</a:t>
              </a:r>
              <a:r>
                <a:rPr lang="en-US" sz="1400" b="1" dirty="0">
                  <a:solidFill>
                    <a:schemeClr val="tx1"/>
                  </a:solidFill>
                  <a:latin typeface="HelveticaNeueLT Std" panose="020B0604020202020204" pitchFamily="34" charset="0"/>
                </a:rPr>
                <a:t> </a:t>
              </a:r>
              <a:r>
                <a:rPr lang="en-US" sz="1400" b="1" i="1" dirty="0">
                  <a:solidFill>
                    <a:srgbClr val="DB560B"/>
                  </a:solidFill>
                  <a:latin typeface="HelveticaNeueLT Std" panose="020B0604020202020204" pitchFamily="34" charset="0"/>
                </a:rPr>
                <a:t>neuron</a:t>
              </a:r>
              <a:r>
                <a:rPr lang="en-US" sz="1400" b="1" dirty="0">
                  <a:solidFill>
                    <a:schemeClr val="tx1"/>
                  </a:solidFill>
                  <a:latin typeface="HelveticaNeueLT Std" panose="020B0604020202020204" pitchFamily="34" charset="0"/>
                </a:rPr>
                <a:t> transplantation.</a:t>
              </a:r>
            </a:p>
            <a:p>
              <a:pPr algn="l"/>
              <a:r>
                <a:rPr lang="en-US" dirty="0" err="1"/>
                <a:t>Southwell</a:t>
              </a:r>
              <a:r>
                <a:rPr lang="en-US" dirty="0"/>
                <a:t>, D. G., </a:t>
              </a:r>
              <a:r>
                <a:rPr lang="en-US" dirty="0" err="1"/>
                <a:t>Froemke</a:t>
              </a:r>
              <a:r>
                <a:rPr lang="en-US" dirty="0"/>
                <a:t>, R. C., Alvarez-</a:t>
              </a:r>
              <a:r>
                <a:rPr lang="en-US" dirty="0" err="1"/>
                <a:t>Buylla</a:t>
              </a:r>
              <a:r>
                <a:rPr lang="en-US" dirty="0"/>
                <a:t>, A., Stryker, M. P., &amp; Gandhi, S. P. (2010). </a:t>
              </a:r>
              <a:r>
                <a:rPr lang="en-US" b="1" i="1" dirty="0">
                  <a:latin typeface="HelveticaNeueLT Std Lt" panose="020B0403020202020204" pitchFamily="34" charset="0"/>
                </a:rPr>
                <a:t>Science</a:t>
              </a:r>
              <a:r>
                <a:rPr lang="en-US" dirty="0"/>
                <a:t>, 327(5969), 1145-1148.</a:t>
              </a:r>
            </a:p>
          </p:txBody>
        </p:sp>
        <p:sp>
          <p:nvSpPr>
            <p:cNvPr id="39" name="椭圆 38">
              <a:extLst>
                <a:ext uri="{FF2B5EF4-FFF2-40B4-BE49-F238E27FC236}">
                  <a16:creationId xmlns:a16="http://schemas.microsoft.com/office/drawing/2014/main" id="{33CE1B74-94AD-4D7D-8F18-78695D200D42}"/>
                </a:ext>
              </a:extLst>
            </p:cNvPr>
            <p:cNvSpPr/>
            <p:nvPr/>
          </p:nvSpPr>
          <p:spPr>
            <a:xfrm>
              <a:off x="427936" y="3627069"/>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0" name="Straight Connector 6">
            <a:extLst>
              <a:ext uri="{FF2B5EF4-FFF2-40B4-BE49-F238E27FC236}">
                <a16:creationId xmlns:a16="http://schemas.microsoft.com/office/drawing/2014/main" id="{72FCA744-3CD0-4E3F-AD87-FF9C54FCC7FD}"/>
              </a:ext>
            </a:extLst>
          </p:cNvPr>
          <p:cNvCxnSpPr>
            <a:cxnSpLocks/>
          </p:cNvCxnSpPr>
          <p:nvPr/>
        </p:nvCxnSpPr>
        <p:spPr>
          <a:xfrm>
            <a:off x="2878935" y="1302620"/>
            <a:ext cx="3386130" cy="0"/>
          </a:xfrm>
          <a:prstGeom prst="line">
            <a:avLst/>
          </a:prstGeom>
          <a:ln w="19050">
            <a:solidFill>
              <a:srgbClr val="DB560B"/>
            </a:solidFill>
          </a:ln>
        </p:spPr>
        <p:style>
          <a:lnRef idx="1">
            <a:schemeClr val="accent1"/>
          </a:lnRef>
          <a:fillRef idx="0">
            <a:schemeClr val="accent1"/>
          </a:fillRef>
          <a:effectRef idx="0">
            <a:schemeClr val="accent1"/>
          </a:effectRef>
          <a:fontRef idx="minor">
            <a:schemeClr val="tx1"/>
          </a:fontRef>
        </p:style>
      </p:cxnSp>
      <p:sp>
        <p:nvSpPr>
          <p:cNvPr id="41" name="标题 2">
            <a:extLst>
              <a:ext uri="{FF2B5EF4-FFF2-40B4-BE49-F238E27FC236}">
                <a16:creationId xmlns:a16="http://schemas.microsoft.com/office/drawing/2014/main" id="{C3CEDCD4-2BE4-4662-8095-A4B6E5A44D8E}"/>
              </a:ext>
            </a:extLst>
          </p:cNvPr>
          <p:cNvSpPr>
            <a:spLocks noGrp="1"/>
          </p:cNvSpPr>
          <p:nvPr>
            <p:ph type="title"/>
          </p:nvPr>
        </p:nvSpPr>
        <p:spPr>
          <a:xfrm>
            <a:off x="363794" y="293172"/>
            <a:ext cx="6823587" cy="375417"/>
          </a:xfrm>
        </p:spPr>
        <p:txBody>
          <a:bodyPr/>
          <a:lstStyle/>
          <a:p>
            <a:r>
              <a:rPr lang="en-US" altLang="zh-CN" dirty="0"/>
              <a:t>Summary of Counting Neurons Model</a:t>
            </a:r>
            <a:endParaRPr lang="zh-CN" altLang="en-US" dirty="0"/>
          </a:p>
        </p:txBody>
      </p:sp>
    </p:spTree>
    <p:extLst>
      <p:ext uri="{BB962C8B-B14F-4D97-AF65-F5344CB8AC3E}">
        <p14:creationId xmlns:p14="http://schemas.microsoft.com/office/powerpoint/2010/main" val="192503642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30004D7-7E71-4317-AF33-2F87D1FCC083}"/>
              </a:ext>
            </a:extLst>
          </p:cNvPr>
          <p:cNvGrpSpPr/>
          <p:nvPr/>
        </p:nvGrpSpPr>
        <p:grpSpPr>
          <a:xfrm>
            <a:off x="-3418339" y="-1371888"/>
            <a:ext cx="9340135" cy="10387884"/>
            <a:chOff x="-816297" y="-2745239"/>
            <a:chExt cx="9340135" cy="10387884"/>
          </a:xfrm>
        </p:grpSpPr>
        <p:grpSp>
          <p:nvGrpSpPr>
            <p:cNvPr id="42" name="组合 41">
              <a:extLst>
                <a:ext uri="{FF2B5EF4-FFF2-40B4-BE49-F238E27FC236}">
                  <a16:creationId xmlns:a16="http://schemas.microsoft.com/office/drawing/2014/main" id="{588A6E59-FCFB-4311-9DF3-2B3CDF06ADF2}"/>
                </a:ext>
              </a:extLst>
            </p:cNvPr>
            <p:cNvGrpSpPr/>
            <p:nvPr/>
          </p:nvGrpSpPr>
          <p:grpSpPr>
            <a:xfrm rot="7156578">
              <a:off x="89253" y="-534362"/>
              <a:ext cx="9340135" cy="4918381"/>
              <a:chOff x="-816297" y="-7789"/>
              <a:chExt cx="9340135" cy="4918381"/>
            </a:xfrm>
          </p:grpSpPr>
          <p:sp>
            <p:nvSpPr>
              <p:cNvPr id="43" name="弧形 42">
                <a:extLst>
                  <a:ext uri="{FF2B5EF4-FFF2-40B4-BE49-F238E27FC236}">
                    <a16:creationId xmlns:a16="http://schemas.microsoft.com/office/drawing/2014/main" id="{AFFF9223-724C-4DC7-867B-1A17C7478256}"/>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4" name="弧形 43">
                <a:extLst>
                  <a:ext uri="{FF2B5EF4-FFF2-40B4-BE49-F238E27FC236}">
                    <a16:creationId xmlns:a16="http://schemas.microsoft.com/office/drawing/2014/main" id="{B3761B80-30D4-45C4-B957-E6EC18B5A74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75E40397-BE4C-43D9-B0C3-7E0FE397F1AE}"/>
                </a:ext>
              </a:extLst>
            </p:cNvPr>
            <p:cNvGrpSpPr/>
            <p:nvPr/>
          </p:nvGrpSpPr>
          <p:grpSpPr>
            <a:xfrm rot="3416954">
              <a:off x="78616" y="513387"/>
              <a:ext cx="9340135" cy="4918381"/>
              <a:chOff x="-816297" y="-7789"/>
              <a:chExt cx="9340135" cy="4918381"/>
            </a:xfrm>
          </p:grpSpPr>
          <p:sp>
            <p:nvSpPr>
              <p:cNvPr id="40" name="弧形 39">
                <a:extLst>
                  <a:ext uri="{FF2B5EF4-FFF2-40B4-BE49-F238E27FC236}">
                    <a16:creationId xmlns:a16="http://schemas.microsoft.com/office/drawing/2014/main" id="{6698CEA9-925B-4EEC-A0D1-1C3DDBDA76FD}"/>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1" name="弧形 40">
                <a:extLst>
                  <a:ext uri="{FF2B5EF4-FFF2-40B4-BE49-F238E27FC236}">
                    <a16:creationId xmlns:a16="http://schemas.microsoft.com/office/drawing/2014/main" id="{AD2A5D68-E3FF-4FE8-BFBC-832BB01CE2C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590D4545-6F0F-4E51-BDFC-9E3A86380495}"/>
                </a:ext>
              </a:extLst>
            </p:cNvPr>
            <p:cNvGrpSpPr/>
            <p:nvPr/>
          </p:nvGrpSpPr>
          <p:grpSpPr>
            <a:xfrm>
              <a:off x="-816297" y="-7789"/>
              <a:ext cx="9340135" cy="4918381"/>
              <a:chOff x="-816297" y="-7789"/>
              <a:chExt cx="9340135" cy="4918381"/>
            </a:xfrm>
          </p:grpSpPr>
          <p:sp>
            <p:nvSpPr>
              <p:cNvPr id="38" name="弧形 37">
                <a:extLst>
                  <a:ext uri="{FF2B5EF4-FFF2-40B4-BE49-F238E27FC236}">
                    <a16:creationId xmlns:a16="http://schemas.microsoft.com/office/drawing/2014/main" id="{2CFA0AF8-31C2-42D3-A399-2985550D7DE2}"/>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4" name="弧形 13">
                <a:extLst>
                  <a:ext uri="{FF2B5EF4-FFF2-40B4-BE49-F238E27FC236}">
                    <a16:creationId xmlns:a16="http://schemas.microsoft.com/office/drawing/2014/main" id="{30D5D59C-7858-4AC9-9031-0715432A22BF}"/>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26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Rectified Linear Counting Neurons</a:t>
            </a:r>
            <a:endParaRPr lang="zh-CN" altLang="en-US" dirty="0"/>
          </a:p>
        </p:txBody>
      </p:sp>
      <mc:AlternateContent xmlns:mc="http://schemas.openxmlformats.org/markup-compatibility/2006" xmlns:am3d="http://schemas.microsoft.com/office/drawing/2017/model3d">
        <mc:Choice Requires="am3d">
          <p:graphicFrame>
            <p:nvGraphicFramePr>
              <p:cNvPr id="9" name="3D 模型 8">
                <a:extLst>
                  <a:ext uri="{FF2B5EF4-FFF2-40B4-BE49-F238E27FC236}">
                    <a16:creationId xmlns:a16="http://schemas.microsoft.com/office/drawing/2014/main" id="{258204FF-1616-4CAB-8614-23361E10812F}"/>
                  </a:ext>
                </a:extLst>
              </p:cNvPr>
              <p:cNvGraphicFramePr>
                <a:graphicFrameLocks noChangeAspect="1"/>
              </p:cNvGraphicFramePr>
              <p:nvPr/>
            </p:nvGraphicFramePr>
            <p:xfrm>
              <a:off x="955426" y="2490979"/>
              <a:ext cx="596036" cy="597615"/>
            </p:xfrm>
            <a:graphic>
              <a:graphicData uri="http://schemas.microsoft.com/office/drawing/2017/model3d">
                <am3d:model3d r:embed="rId3">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模型 8">
                <a:extLst>
                  <a:ext uri="{FF2B5EF4-FFF2-40B4-BE49-F238E27FC236}">
                    <a16:creationId xmlns:a16="http://schemas.microsoft.com/office/drawing/2014/main" id="{258204FF-1616-4CAB-8614-23361E10812F}"/>
                  </a:ext>
                </a:extLst>
              </p:cNvPr>
              <p:cNvPicPr>
                <a:picLocks noGrp="1" noRot="1" noChangeAspect="1" noMove="1" noResize="1" noEditPoints="1" noAdjustHandles="1" noChangeArrowheads="1" noChangeShapeType="1" noCrop="1"/>
              </p:cNvPicPr>
              <p:nvPr/>
            </p:nvPicPr>
            <p:blipFill>
              <a:blip r:embed="rId5"/>
              <a:stretch>
                <a:fillRect/>
              </a:stretch>
            </p:blipFill>
            <p:spPr>
              <a:xfrm>
                <a:off x="955426" y="2490979"/>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 name="3D 模型 9">
                <a:extLst>
                  <a:ext uri="{FF2B5EF4-FFF2-40B4-BE49-F238E27FC236}">
                    <a16:creationId xmlns:a16="http://schemas.microsoft.com/office/drawing/2014/main" id="{8A760587-983F-4844-AF1B-F42016BACDD4}"/>
                  </a:ext>
                </a:extLst>
              </p:cNvPr>
              <p:cNvGraphicFramePr>
                <a:graphicFrameLocks noChangeAspect="1"/>
              </p:cNvGraphicFramePr>
              <p:nvPr/>
            </p:nvGraphicFramePr>
            <p:xfrm>
              <a:off x="2748715" y="3500507"/>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5"/>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模型 9">
                <a:extLst>
                  <a:ext uri="{FF2B5EF4-FFF2-40B4-BE49-F238E27FC236}">
                    <a16:creationId xmlns:a16="http://schemas.microsoft.com/office/drawing/2014/main" id="{8A760587-983F-4844-AF1B-F42016BACDD4}"/>
                  </a:ext>
                </a:extLst>
              </p:cNvPr>
              <p:cNvPicPr>
                <a:picLocks noGrp="1" noRot="1" noChangeAspect="1" noMove="1" noResize="1" noEditPoints="1" noAdjustHandles="1" noChangeArrowheads="1" noChangeShapeType="1" noCrop="1"/>
              </p:cNvPicPr>
              <p:nvPr/>
            </p:nvPicPr>
            <p:blipFill>
              <a:blip r:embed="rId5"/>
              <a:stretch>
                <a:fillRect/>
              </a:stretch>
            </p:blipFill>
            <p:spPr>
              <a:xfrm>
                <a:off x="2748715" y="3500507"/>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p:spPr>
          </p:pic>
        </mc:Fallback>
      </mc:AlternateContent>
      <mc:AlternateContent xmlns:mc="http://schemas.openxmlformats.org/markup-compatibility/2006" xmlns:am3d="http://schemas.microsoft.com/office/drawing/2017/model3d">
        <mc:Choice Requires="am3d">
          <p:graphicFrame>
            <p:nvGraphicFramePr>
              <p:cNvPr id="11" name="3D 模型 10">
                <a:extLst>
                  <a:ext uri="{FF2B5EF4-FFF2-40B4-BE49-F238E27FC236}">
                    <a16:creationId xmlns:a16="http://schemas.microsoft.com/office/drawing/2014/main" id="{B0503CA2-C73D-4BB9-AF5D-01F80826A89E}"/>
                  </a:ext>
                </a:extLst>
              </p:cNvPr>
              <p:cNvGraphicFramePr>
                <a:graphicFrameLocks noChangeAspect="1"/>
              </p:cNvGraphicFramePr>
              <p:nvPr/>
            </p:nvGraphicFramePr>
            <p:xfrm>
              <a:off x="955427" y="4540670"/>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5"/>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模型 10">
                <a:extLst>
                  <a:ext uri="{FF2B5EF4-FFF2-40B4-BE49-F238E27FC236}">
                    <a16:creationId xmlns:a16="http://schemas.microsoft.com/office/drawing/2014/main" id="{B0503CA2-C73D-4BB9-AF5D-01F80826A89E}"/>
                  </a:ext>
                </a:extLst>
              </p:cNvPr>
              <p:cNvPicPr>
                <a:picLocks noGrp="1" noRot="1" noChangeAspect="1" noMove="1" noResize="1" noEditPoints="1" noAdjustHandles="1" noChangeArrowheads="1" noChangeShapeType="1" noCrop="1"/>
              </p:cNvPicPr>
              <p:nvPr/>
            </p:nvPicPr>
            <p:blipFill>
              <a:blip r:embed="rId5"/>
              <a:stretch>
                <a:fillRect/>
              </a:stretch>
            </p:blipFill>
            <p:spPr>
              <a:xfrm>
                <a:off x="955427" y="4540670"/>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837B913-08D7-4FB0-BDFE-3B353A83782C}"/>
                  </a:ext>
                </a:extLst>
              </p:cNvPr>
              <p:cNvSpPr txBox="1"/>
              <p:nvPr/>
            </p:nvSpPr>
            <p:spPr>
              <a:xfrm>
                <a:off x="1124975" y="2602382"/>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8" name="文本框 17">
                <a:extLst>
                  <a:ext uri="{FF2B5EF4-FFF2-40B4-BE49-F238E27FC236}">
                    <a16:creationId xmlns:a16="http://schemas.microsoft.com/office/drawing/2014/main" id="{B837B913-08D7-4FB0-BDFE-3B353A83782C}"/>
                  </a:ext>
                </a:extLst>
              </p:cNvPr>
              <p:cNvSpPr txBox="1">
                <a:spLocks noRot="1" noChangeAspect="1" noMove="1" noResize="1" noEditPoints="1" noAdjustHandles="1" noChangeArrowheads="1" noChangeShapeType="1" noTextEdit="1"/>
              </p:cNvSpPr>
              <p:nvPr/>
            </p:nvSpPr>
            <p:spPr>
              <a:xfrm>
                <a:off x="1124975" y="2602382"/>
                <a:ext cx="238848" cy="369332"/>
              </a:xfrm>
              <a:prstGeom prst="rect">
                <a:avLst/>
              </a:prstGeom>
              <a:blipFill>
                <a:blip r:embed="rId6"/>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3DD5FB0-DA28-40D1-9C8D-76AE4005B865}"/>
                  </a:ext>
                </a:extLst>
              </p:cNvPr>
              <p:cNvSpPr txBox="1"/>
              <p:nvPr/>
            </p:nvSpPr>
            <p:spPr>
              <a:xfrm>
                <a:off x="1124975" y="4654811"/>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9" name="文本框 18">
                <a:extLst>
                  <a:ext uri="{FF2B5EF4-FFF2-40B4-BE49-F238E27FC236}">
                    <a16:creationId xmlns:a16="http://schemas.microsoft.com/office/drawing/2014/main" id="{63DD5FB0-DA28-40D1-9C8D-76AE4005B865}"/>
                  </a:ext>
                </a:extLst>
              </p:cNvPr>
              <p:cNvSpPr txBox="1">
                <a:spLocks noRot="1" noChangeAspect="1" noMove="1" noResize="1" noEditPoints="1" noAdjustHandles="1" noChangeArrowheads="1" noChangeShapeType="1" noTextEdit="1"/>
              </p:cNvSpPr>
              <p:nvPr/>
            </p:nvSpPr>
            <p:spPr>
              <a:xfrm>
                <a:off x="1124975" y="4654811"/>
                <a:ext cx="238848" cy="369332"/>
              </a:xfrm>
              <a:prstGeom prst="rect">
                <a:avLst/>
              </a:prstGeom>
              <a:blipFill>
                <a:blip r:embed="rId7"/>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5AD1D0-7613-46D4-AA44-03B1AD142444}"/>
                  </a:ext>
                </a:extLst>
              </p:cNvPr>
              <p:cNvSpPr txBox="1"/>
              <p:nvPr/>
            </p:nvSpPr>
            <p:spPr>
              <a:xfrm>
                <a:off x="2932550" y="3611909"/>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20" name="文本框 19">
                <a:extLst>
                  <a:ext uri="{FF2B5EF4-FFF2-40B4-BE49-F238E27FC236}">
                    <a16:creationId xmlns:a16="http://schemas.microsoft.com/office/drawing/2014/main" id="{8D5AD1D0-7613-46D4-AA44-03B1AD142444}"/>
                  </a:ext>
                </a:extLst>
              </p:cNvPr>
              <p:cNvSpPr txBox="1">
                <a:spLocks noRot="1" noChangeAspect="1" noMove="1" noResize="1" noEditPoints="1" noAdjustHandles="1" noChangeArrowheads="1" noChangeShapeType="1" noTextEdit="1"/>
              </p:cNvSpPr>
              <p:nvPr/>
            </p:nvSpPr>
            <p:spPr>
              <a:xfrm>
                <a:off x="2932550" y="3611909"/>
                <a:ext cx="238848" cy="369332"/>
              </a:xfrm>
              <a:prstGeom prst="rect">
                <a:avLst/>
              </a:prstGeom>
              <a:blipFill>
                <a:blip r:embed="rId8"/>
                <a:stretch>
                  <a:fillRect l="-28205" r="-33333"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40A57A6D-3072-40E0-B03B-1A278185D55B}"/>
                  </a:ext>
                </a:extLst>
              </p:cNvPr>
              <p:cNvSpPr/>
              <p:nvPr/>
            </p:nvSpPr>
            <p:spPr>
              <a:xfrm>
                <a:off x="1288780" y="1252061"/>
                <a:ext cx="6566682" cy="609635"/>
              </a:xfrm>
              <a:prstGeom prst="rect">
                <a:avLst/>
              </a:prstGeom>
            </p:spPr>
            <p:txBody>
              <a:bodyPr/>
              <a:lstStyle/>
              <a:p>
                <a:pPr algn="ctr" defTabSz="914400">
                  <a:lnSpc>
                    <a:spcPct val="90000"/>
                  </a:lnSpc>
                  <a:spcBef>
                    <a:spcPct val="0"/>
                  </a:spcBef>
                </a:pPr>
                <a14:m>
                  <m:oMath xmlns:m="http://schemas.openxmlformats.org/officeDocument/2006/math">
                    <m:sSub>
                      <m:sSubPr>
                        <m:ctrlPr>
                          <a:rPr lang="en-US" altLang="zh-CN" b="1" i="1" smtClean="0">
                            <a:latin typeface="Cambria Math" panose="02040503050406030204" pitchFamily="18" charset="0"/>
                          </a:rPr>
                        </m:ctrlPr>
                      </m:sSubPr>
                      <m:e>
                        <m:r>
                          <a:rPr lang="en-US" altLang="zh-CN" b="0" i="1" smtClean="0">
                            <a:latin typeface="Cambria Math" panose="02040503050406030204" pitchFamily="18" charset="0"/>
                          </a:rPr>
                          <m:t>𝐾</m:t>
                        </m:r>
                      </m:e>
                      <m:sub>
                        <m:r>
                          <a:rPr lang="en-US" altLang="zh-CN" b="1" i="0" smtClean="0">
                            <a:latin typeface="Cambria Math" panose="02040503050406030204" pitchFamily="18" charset="0"/>
                          </a:rPr>
                          <m:t>+</m:t>
                        </m:r>
                      </m:sub>
                    </m:sSub>
                  </m:oMath>
                </a14:m>
                <a:r>
                  <a:rPr lang="en-US" altLang="zh-CN" b="1" i="1" dirty="0">
                    <a:solidFill>
                      <a:srgbClr val="DB560B"/>
                    </a:solidFill>
                    <a:latin typeface="HelveticaNeueLT Std" panose="020B0604020202020204" pitchFamily="34" charset="0"/>
                  </a:rPr>
                  <a:t> excitatory </a:t>
                </a:r>
                <a:r>
                  <a:rPr lang="en-US" altLang="zh-CN" b="1" dirty="0">
                    <a:solidFill>
                      <a:schemeClr val="tx1"/>
                    </a:solidFill>
                    <a:latin typeface="HelveticaNeueLT Std" panose="020B0604020202020204" pitchFamily="34" charset="0"/>
                  </a:rPr>
                  <a:t>and </a:t>
                </a:r>
                <a14:m>
                  <m:oMath xmlns:m="http://schemas.openxmlformats.org/officeDocument/2006/math">
                    <m:sSub>
                      <m:sSubPr>
                        <m:ctrlPr>
                          <a:rPr lang="en-US" altLang="zh-CN"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𝐾</m:t>
                        </m:r>
                      </m:e>
                      <m:sub>
                        <m:r>
                          <a:rPr lang="en-US" altLang="zh-CN" b="0" i="1" smtClean="0">
                            <a:solidFill>
                              <a:schemeClr val="tx1"/>
                            </a:solidFill>
                            <a:latin typeface="Cambria Math" panose="02040503050406030204" pitchFamily="18" charset="0"/>
                          </a:rPr>
                          <m:t>−</m:t>
                        </m:r>
                      </m:sub>
                    </m:sSub>
                  </m:oMath>
                </a14:m>
                <a:r>
                  <a:rPr lang="zh-CN" altLang="en-US" i="1" dirty="0">
                    <a:latin typeface="HelveticaNeueLT Std" panose="020B0604020202020204" pitchFamily="34" charset="0"/>
                  </a:rPr>
                  <a:t> </a:t>
                </a:r>
                <a:r>
                  <a:rPr lang="en-US" altLang="zh-CN" b="1" i="1" dirty="0">
                    <a:solidFill>
                      <a:srgbClr val="DB560B"/>
                    </a:solidFill>
                    <a:latin typeface="HelveticaNeueLT Std" panose="020B0604020202020204" pitchFamily="34" charset="0"/>
                  </a:rPr>
                  <a:t>inhibitory</a:t>
                </a:r>
                <a:r>
                  <a:rPr lang="zh-CN" altLang="en-US" b="1" dirty="0">
                    <a:latin typeface="HelveticaNeueLT Std" panose="020B0604020202020204" pitchFamily="34" charset="0"/>
                  </a:rPr>
                  <a:t> </a:t>
                </a:r>
                <a:r>
                  <a:rPr lang="en-US" altLang="zh-CN" b="1" dirty="0">
                    <a:latin typeface="HelveticaNeueLT Std" panose="020B0604020202020204" pitchFamily="34" charset="0"/>
                  </a:rPr>
                  <a:t>fully connected neurons,</a:t>
                </a:r>
              </a:p>
              <a:p>
                <a:pPr algn="ctr" defTabSz="914400">
                  <a:lnSpc>
                    <a:spcPct val="90000"/>
                  </a:lnSpc>
                  <a:spcBef>
                    <a:spcPct val="0"/>
                  </a:spcBef>
                </a:pPr>
                <a:r>
                  <a:rPr lang="en-US" altLang="zh-CN" b="1" dirty="0">
                    <a:latin typeface="HelveticaNeueLT Std" panose="020B0604020202020204" pitchFamily="34" charset="0"/>
                  </a:rPr>
                  <a:t>homogeneous synaptic strength </a:t>
                </a:r>
                <a14:m>
                  <m:oMath xmlns:m="http://schemas.openxmlformats.org/officeDocument/2006/math">
                    <m:r>
                      <a:rPr lang="en-US" altLang="zh-CN" b="0" i="1" smtClean="0">
                        <a:latin typeface="Cambria Math" panose="02040503050406030204" pitchFamily="18" charset="0"/>
                      </a:rPr>
                      <m:t>𝜇</m:t>
                    </m:r>
                  </m:oMath>
                </a14:m>
                <a:endParaRPr lang="en-US" altLang="zh-CN" dirty="0">
                  <a:latin typeface="HelveticaNeueLT Std" panose="020B0604020202020204" pitchFamily="34" charset="0"/>
                </a:endParaRPr>
              </a:p>
            </p:txBody>
          </p:sp>
        </mc:Choice>
        <mc:Fallback xmlns="">
          <p:sp>
            <p:nvSpPr>
              <p:cNvPr id="28" name="矩形 27">
                <a:extLst>
                  <a:ext uri="{FF2B5EF4-FFF2-40B4-BE49-F238E27FC236}">
                    <a16:creationId xmlns:a16="http://schemas.microsoft.com/office/drawing/2014/main" id="{40A57A6D-3072-40E0-B03B-1A278185D55B}"/>
                  </a:ext>
                </a:extLst>
              </p:cNvPr>
              <p:cNvSpPr>
                <a:spLocks noRot="1" noChangeAspect="1" noMove="1" noResize="1" noEditPoints="1" noAdjustHandles="1" noChangeArrowheads="1" noChangeShapeType="1" noTextEdit="1"/>
              </p:cNvSpPr>
              <p:nvPr/>
            </p:nvSpPr>
            <p:spPr>
              <a:xfrm>
                <a:off x="1288780" y="1252061"/>
                <a:ext cx="6566682" cy="609635"/>
              </a:xfrm>
              <a:prstGeom prst="rect">
                <a:avLst/>
              </a:prstGeom>
              <a:blipFill>
                <a:blip r:embed="rId9"/>
                <a:stretch>
                  <a:fillRect t="-10000" b="-12000"/>
                </a:stretch>
              </a:blipFill>
            </p:spPr>
            <p:txBody>
              <a:bodyPr/>
              <a:lstStyle/>
              <a:p>
                <a:r>
                  <a:rPr lang="zh-CN" altLang="en-US">
                    <a:noFill/>
                  </a:rPr>
                  <a:t> </a:t>
                </a:r>
              </a:p>
            </p:txBody>
          </p:sp>
        </mc:Fallback>
      </mc:AlternateContent>
      <p:grpSp>
        <p:nvGrpSpPr>
          <p:cNvPr id="29" name="组合 28">
            <a:extLst>
              <a:ext uri="{FF2B5EF4-FFF2-40B4-BE49-F238E27FC236}">
                <a16:creationId xmlns:a16="http://schemas.microsoft.com/office/drawing/2014/main" id="{9F04B508-4875-422F-B666-F6F4FEF5C158}"/>
              </a:ext>
            </a:extLst>
          </p:cNvPr>
          <p:cNvGrpSpPr/>
          <p:nvPr/>
        </p:nvGrpSpPr>
        <p:grpSpPr>
          <a:xfrm>
            <a:off x="4837139" y="2337956"/>
            <a:ext cx="2825778" cy="737523"/>
            <a:chOff x="4911363" y="4882293"/>
            <a:chExt cx="2825778" cy="737523"/>
          </a:xfrm>
        </p:grpSpPr>
        <p:sp>
          <p:nvSpPr>
            <p:cNvPr id="30" name="TextBox 5">
              <a:extLst>
                <a:ext uri="{FF2B5EF4-FFF2-40B4-BE49-F238E27FC236}">
                  <a16:creationId xmlns:a16="http://schemas.microsoft.com/office/drawing/2014/main" id="{BA1000B2-4FF9-4354-B7EB-696ECDB2ADA9}"/>
                </a:ext>
              </a:extLst>
            </p:cNvPr>
            <p:cNvSpPr txBox="1"/>
            <p:nvPr/>
          </p:nvSpPr>
          <p:spPr>
            <a:xfrm>
              <a:off x="4911363" y="4882293"/>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Stochastic intensity</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BE952AB1-6E87-4BE4-8C57-0FDA956AC5AE}"/>
                    </a:ext>
                  </a:extLst>
                </p:cNvPr>
                <p:cNvSpPr/>
                <p:nvPr/>
              </p:nvSpPr>
              <p:spPr>
                <a:xfrm>
                  <a:off x="5268802" y="5250484"/>
                  <a:ext cx="21108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𝜆</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i="1">
                            <a:latin typeface="Cambria Math" panose="02040503050406030204" pitchFamily="18" charset="0"/>
                            <a:ea typeface="Helvetica Neue" panose="02000503000000020004" pitchFamily="2" charset="0"/>
                            <a:cs typeface="Helvetica Neue" panose="02000503000000020004" pitchFamily="2" charset="0"/>
                          </a:rPr>
                          <m:t>=</m:t>
                        </m:r>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𝑏</m:t>
                        </m:r>
                        <m:r>
                          <a:rPr lang="en-US" altLang="zh-CN" i="1">
                            <a:latin typeface="Cambria Math" panose="02040503050406030204" pitchFamily="18" charset="0"/>
                            <a:ea typeface="Helvetica Neue" panose="02000503000000020004" pitchFamily="2" charset="0"/>
                            <a:cs typeface="Helvetica Neue" panose="02000503000000020004" pitchFamily="2" charset="0"/>
                          </a:rPr>
                          <m:t>+</m:t>
                        </m:r>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𝜇</m:t>
                        </m:r>
                        <m:sSub>
                          <m:sSub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oMath>
                    </m:oMathPara>
                  </a14:m>
                  <a:endParaRPr lang="zh-CN" altLang="en-US" dirty="0"/>
                </a:p>
              </p:txBody>
            </p:sp>
          </mc:Choice>
          <mc:Fallback xmlns="">
            <p:sp>
              <p:nvSpPr>
                <p:cNvPr id="31" name="矩形 30">
                  <a:extLst>
                    <a:ext uri="{FF2B5EF4-FFF2-40B4-BE49-F238E27FC236}">
                      <a16:creationId xmlns:a16="http://schemas.microsoft.com/office/drawing/2014/main" id="{BE952AB1-6E87-4BE4-8C57-0FDA956AC5AE}"/>
                    </a:ext>
                  </a:extLst>
                </p:cNvPr>
                <p:cNvSpPr>
                  <a:spLocks noRot="1" noChangeAspect="1" noMove="1" noResize="1" noEditPoints="1" noAdjustHandles="1" noChangeArrowheads="1" noChangeShapeType="1" noTextEdit="1"/>
                </p:cNvSpPr>
                <p:nvPr/>
              </p:nvSpPr>
              <p:spPr>
                <a:xfrm>
                  <a:off x="5268802" y="5250484"/>
                  <a:ext cx="2110899" cy="369332"/>
                </a:xfrm>
                <a:prstGeom prst="rect">
                  <a:avLst/>
                </a:prstGeom>
                <a:blipFill>
                  <a:blip r:embed="rId10"/>
                  <a:stretch>
                    <a:fillRect b="-3279"/>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34" name="TextBox 5">
                <a:extLst>
                  <a:ext uri="{FF2B5EF4-FFF2-40B4-BE49-F238E27FC236}">
                    <a16:creationId xmlns:a16="http://schemas.microsoft.com/office/drawing/2014/main" id="{3AB4FC72-FB72-4ADD-994A-7833C9E5AE91}"/>
                  </a:ext>
                </a:extLst>
              </p:cNvPr>
              <p:cNvSpPr txBox="1"/>
              <p:nvPr/>
            </p:nvSpPr>
            <p:spPr>
              <a:xfrm>
                <a:off x="4601539" y="3524868"/>
                <a:ext cx="3299293"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Counting variable </a:t>
                </a:r>
                <a14:m>
                  <m:oMath xmlns:m="http://schemas.openxmlformats.org/officeDocument/2006/math">
                    <m:sSub>
                      <m:sSubPr>
                        <m:ctrlPr>
                          <a:rPr lang="en-US" sz="1800"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𝐶</m:t>
                        </m:r>
                      </m:e>
                      <m:sub>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sz="1800" b="0" i="1" smtClean="0">
                            <a:latin typeface="Cambria Math" panose="02040503050406030204" pitchFamily="18" charset="0"/>
                            <a:ea typeface="Helvetica Neue" panose="02000503000000020004" pitchFamily="2" charset="0"/>
                            <a:cs typeface="Helvetica Neue" panose="02000503000000020004" pitchFamily="2" charset="0"/>
                          </a:rPr>
                        </m:ctrlPr>
                      </m:dPr>
                      <m:e>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𝑡</m:t>
                        </m:r>
                      </m:e>
                    </m:d>
                  </m:oMath>
                </a14:m>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Choice>
        <mc:Fallback xmlns="">
          <p:sp>
            <p:nvSpPr>
              <p:cNvPr id="34" name="TextBox 5">
                <a:extLst>
                  <a:ext uri="{FF2B5EF4-FFF2-40B4-BE49-F238E27FC236}">
                    <a16:creationId xmlns:a16="http://schemas.microsoft.com/office/drawing/2014/main" id="{3AB4FC72-FB72-4ADD-994A-7833C9E5AE91}"/>
                  </a:ext>
                </a:extLst>
              </p:cNvPr>
              <p:cNvSpPr txBox="1">
                <a:spLocks noRot="1" noChangeAspect="1" noMove="1" noResize="1" noEditPoints="1" noAdjustHandles="1" noChangeArrowheads="1" noChangeShapeType="1" noTextEdit="1"/>
              </p:cNvSpPr>
              <p:nvPr/>
            </p:nvSpPr>
            <p:spPr>
              <a:xfrm>
                <a:off x="4601539" y="3524868"/>
                <a:ext cx="3299293" cy="399775"/>
              </a:xfrm>
              <a:prstGeom prst="rect">
                <a:avLst/>
              </a:prstGeom>
              <a:blipFill>
                <a:blip r:embed="rId11"/>
                <a:stretch>
                  <a:fillRect t="-15152"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矩形 49">
                <a:extLst>
                  <a:ext uri="{FF2B5EF4-FFF2-40B4-BE49-F238E27FC236}">
                    <a16:creationId xmlns:a16="http://schemas.microsoft.com/office/drawing/2014/main" id="{0CDF3050-C57B-4F9D-AC7F-CC978D4F670C}"/>
                  </a:ext>
                </a:extLst>
              </p:cNvPr>
              <p:cNvSpPr/>
              <p:nvPr/>
            </p:nvSpPr>
            <p:spPr>
              <a:xfrm>
                <a:off x="4098407" y="4849123"/>
                <a:ext cx="19388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m:t>
                      </m:r>
                      <m:sSub>
                        <m:sSub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+1</m:t>
                      </m:r>
                    </m:oMath>
                  </m:oMathPara>
                </a14:m>
                <a:endParaRPr lang="zh-CN" altLang="en-US" dirty="0"/>
              </a:p>
            </p:txBody>
          </p:sp>
        </mc:Choice>
        <mc:Fallback xmlns="">
          <p:sp>
            <p:nvSpPr>
              <p:cNvPr id="50" name="矩形 49">
                <a:extLst>
                  <a:ext uri="{FF2B5EF4-FFF2-40B4-BE49-F238E27FC236}">
                    <a16:creationId xmlns:a16="http://schemas.microsoft.com/office/drawing/2014/main" id="{0CDF3050-C57B-4F9D-AC7F-CC978D4F670C}"/>
                  </a:ext>
                </a:extLst>
              </p:cNvPr>
              <p:cNvSpPr>
                <a:spLocks noRot="1" noChangeAspect="1" noMove="1" noResize="1" noEditPoints="1" noAdjustHandles="1" noChangeArrowheads="1" noChangeShapeType="1" noTextEdit="1"/>
              </p:cNvSpPr>
              <p:nvPr/>
            </p:nvSpPr>
            <p:spPr>
              <a:xfrm>
                <a:off x="4098407" y="4849123"/>
                <a:ext cx="1938864" cy="369332"/>
              </a:xfrm>
              <a:prstGeom prst="rect">
                <a:avLst/>
              </a:prstGeom>
              <a:blipFill>
                <a:blip r:embed="rId12"/>
                <a:stretch>
                  <a:fillRect/>
                </a:stretch>
              </a:blipFill>
            </p:spPr>
            <p:txBody>
              <a:bodyPr/>
              <a:lstStyle/>
              <a:p>
                <a:r>
                  <a:rPr lang="en-US">
                    <a:noFill/>
                  </a:rPr>
                  <a:t> </a:t>
                </a:r>
              </a:p>
            </p:txBody>
          </p:sp>
        </mc:Fallback>
      </mc:AlternateContent>
      <p:sp>
        <p:nvSpPr>
          <p:cNvPr id="51" name="TextBox 5">
            <a:extLst>
              <a:ext uri="{FF2B5EF4-FFF2-40B4-BE49-F238E27FC236}">
                <a16:creationId xmlns:a16="http://schemas.microsoft.com/office/drawing/2014/main" id="{01534B5B-AA21-4090-A5EA-CF7E700FE0F5}"/>
              </a:ext>
            </a:extLst>
          </p:cNvPr>
          <p:cNvSpPr txBox="1"/>
          <p:nvPr/>
        </p:nvSpPr>
        <p:spPr>
          <a:xfrm>
            <a:off x="3647298" y="4492923"/>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receive </a:t>
            </a:r>
            <a:r>
              <a:rPr lang="en-US" sz="1800" i="1" dirty="0">
                <a:solidFill>
                  <a:srgbClr val="DB560B"/>
                </a:solidFill>
                <a:latin typeface="HelveticaNeueLT Std" panose="020B0604020202020204" pitchFamily="34" charset="0"/>
                <a:ea typeface="Helvetica Neue" panose="02000503000000020004" pitchFamily="2" charset="0"/>
                <a:cs typeface="Helvetica Neue" panose="02000503000000020004" pitchFamily="2" charset="0"/>
              </a:rPr>
              <a:t>excitatory</a:t>
            </a:r>
            <a:r>
              <a:rPr lang="en-US" sz="1800" dirty="0">
                <a:latin typeface="HelveticaNeueLT Std" panose="020B0604020202020204" pitchFamily="34" charset="0"/>
                <a:ea typeface="Helvetica Neue" panose="02000503000000020004" pitchFamily="2" charset="0"/>
                <a:cs typeface="Helvetica Neue" panose="02000503000000020004" pitchFamily="2" charset="0"/>
              </a:rPr>
              <a:t> spike</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sp>
            <p:nvSpPr>
              <p:cNvPr id="53" name="矩形 52">
                <a:extLst>
                  <a:ext uri="{FF2B5EF4-FFF2-40B4-BE49-F238E27FC236}">
                    <a16:creationId xmlns:a16="http://schemas.microsoft.com/office/drawing/2014/main" id="{95DA6407-6C46-45E8-94C7-DCEEEA5EE588}"/>
                  </a:ext>
                </a:extLst>
              </p:cNvPr>
              <p:cNvSpPr/>
              <p:nvPr/>
            </p:nvSpPr>
            <p:spPr>
              <a:xfrm>
                <a:off x="4094089" y="5632414"/>
                <a:ext cx="195008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m:t>
                      </m:r>
                      <m:sSub>
                        <m:sSub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−1</m:t>
                      </m:r>
                    </m:oMath>
                  </m:oMathPara>
                </a14:m>
                <a:endParaRPr lang="zh-CN" altLang="en-US" dirty="0"/>
              </a:p>
            </p:txBody>
          </p:sp>
        </mc:Choice>
        <mc:Fallback xmlns="">
          <p:sp>
            <p:nvSpPr>
              <p:cNvPr id="53" name="矩形 52">
                <a:extLst>
                  <a:ext uri="{FF2B5EF4-FFF2-40B4-BE49-F238E27FC236}">
                    <a16:creationId xmlns:a16="http://schemas.microsoft.com/office/drawing/2014/main" id="{95DA6407-6C46-45E8-94C7-DCEEEA5EE588}"/>
                  </a:ext>
                </a:extLst>
              </p:cNvPr>
              <p:cNvSpPr>
                <a:spLocks noRot="1" noChangeAspect="1" noMove="1" noResize="1" noEditPoints="1" noAdjustHandles="1" noChangeArrowheads="1" noChangeShapeType="1" noTextEdit="1"/>
              </p:cNvSpPr>
              <p:nvPr/>
            </p:nvSpPr>
            <p:spPr>
              <a:xfrm>
                <a:off x="4094089" y="5632414"/>
                <a:ext cx="1950086" cy="369332"/>
              </a:xfrm>
              <a:prstGeom prst="rect">
                <a:avLst/>
              </a:prstGeom>
              <a:blipFill>
                <a:blip r:embed="rId13"/>
                <a:stretch>
                  <a:fillRect/>
                </a:stretch>
              </a:blipFill>
            </p:spPr>
            <p:txBody>
              <a:bodyPr/>
              <a:lstStyle/>
              <a:p>
                <a:r>
                  <a:rPr lang="en-US">
                    <a:noFill/>
                  </a:rPr>
                  <a:t> </a:t>
                </a:r>
              </a:p>
            </p:txBody>
          </p:sp>
        </mc:Fallback>
      </mc:AlternateContent>
      <p:sp>
        <p:nvSpPr>
          <p:cNvPr id="54" name="TextBox 5">
            <a:extLst>
              <a:ext uri="{FF2B5EF4-FFF2-40B4-BE49-F238E27FC236}">
                <a16:creationId xmlns:a16="http://schemas.microsoft.com/office/drawing/2014/main" id="{F01F0EA5-7E7A-4591-BF70-14DB8EC14429}"/>
              </a:ext>
            </a:extLst>
          </p:cNvPr>
          <p:cNvSpPr txBox="1"/>
          <p:nvPr/>
        </p:nvSpPr>
        <p:spPr>
          <a:xfrm>
            <a:off x="3654950" y="5276214"/>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receive </a:t>
            </a:r>
            <a:r>
              <a:rPr lang="en-US" sz="1800" i="1" dirty="0">
                <a:solidFill>
                  <a:srgbClr val="DB560B"/>
                </a:solidFill>
                <a:latin typeface="HelveticaNeueLT Std" panose="020B0604020202020204" pitchFamily="34" charset="0"/>
                <a:ea typeface="Helvetica Neue" panose="02000503000000020004" pitchFamily="2" charset="0"/>
                <a:cs typeface="Helvetica Neue" panose="02000503000000020004" pitchFamily="2" charset="0"/>
              </a:rPr>
              <a:t>inhibitory</a:t>
            </a:r>
            <a:r>
              <a:rPr lang="en-US" sz="1800" dirty="0">
                <a:latin typeface="HelveticaNeueLT Std" panose="020B0604020202020204" pitchFamily="34" charset="0"/>
                <a:ea typeface="Helvetica Neue" panose="02000503000000020004" pitchFamily="2" charset="0"/>
                <a:cs typeface="Helvetica Neue" panose="02000503000000020004" pitchFamily="2" charset="0"/>
              </a:rPr>
              <a:t> spike</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nvGrpSpPr>
          <p:cNvPr id="46" name="组合 45">
            <a:extLst>
              <a:ext uri="{FF2B5EF4-FFF2-40B4-BE49-F238E27FC236}">
                <a16:creationId xmlns:a16="http://schemas.microsoft.com/office/drawing/2014/main" id="{E1B620FB-B398-4165-9F2B-292696DFFA14}"/>
              </a:ext>
            </a:extLst>
          </p:cNvPr>
          <p:cNvGrpSpPr/>
          <p:nvPr/>
        </p:nvGrpSpPr>
        <p:grpSpPr>
          <a:xfrm>
            <a:off x="6030623" y="4484941"/>
            <a:ext cx="2825778" cy="723760"/>
            <a:chOff x="6020900" y="2671841"/>
            <a:chExt cx="2825778" cy="723760"/>
          </a:xfrm>
        </p:grpSpPr>
        <mc:AlternateContent xmlns:mc="http://schemas.openxmlformats.org/markup-compatibility/2006" xmlns:a14="http://schemas.microsoft.com/office/drawing/2010/main">
          <mc:Choice Requires="a14">
            <p:sp>
              <p:nvSpPr>
                <p:cNvPr id="48" name="矩形 47">
                  <a:extLst>
                    <a:ext uri="{FF2B5EF4-FFF2-40B4-BE49-F238E27FC236}">
                      <a16:creationId xmlns:a16="http://schemas.microsoft.com/office/drawing/2014/main" id="{C4C048C5-3384-4587-8B8F-EA4790253B2A}"/>
                    </a:ext>
                  </a:extLst>
                </p:cNvPr>
                <p:cNvSpPr/>
                <p:nvPr/>
              </p:nvSpPr>
              <p:spPr>
                <a:xfrm>
                  <a:off x="6872968" y="3026269"/>
                  <a:ext cx="11755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→0</m:t>
                        </m:r>
                      </m:oMath>
                    </m:oMathPara>
                  </a14:m>
                  <a:endParaRPr lang="zh-CN" altLang="en-US" dirty="0"/>
                </a:p>
              </p:txBody>
            </p:sp>
          </mc:Choice>
          <mc:Fallback xmlns="">
            <p:sp>
              <p:nvSpPr>
                <p:cNvPr id="48" name="矩形 47">
                  <a:extLst>
                    <a:ext uri="{FF2B5EF4-FFF2-40B4-BE49-F238E27FC236}">
                      <a16:creationId xmlns:a16="http://schemas.microsoft.com/office/drawing/2014/main" id="{C4C048C5-3384-4587-8B8F-EA4790253B2A}"/>
                    </a:ext>
                  </a:extLst>
                </p:cNvPr>
                <p:cNvSpPr>
                  <a:spLocks noRot="1" noChangeAspect="1" noMove="1" noResize="1" noEditPoints="1" noAdjustHandles="1" noChangeArrowheads="1" noChangeShapeType="1" noTextEdit="1"/>
                </p:cNvSpPr>
                <p:nvPr/>
              </p:nvSpPr>
              <p:spPr>
                <a:xfrm>
                  <a:off x="6872968" y="3026269"/>
                  <a:ext cx="1175578" cy="369332"/>
                </a:xfrm>
                <a:prstGeom prst="rect">
                  <a:avLst/>
                </a:prstGeom>
                <a:blipFill>
                  <a:blip r:embed="rId14"/>
                  <a:stretch>
                    <a:fillRect b="-1667"/>
                  </a:stretch>
                </a:blipFill>
              </p:spPr>
              <p:txBody>
                <a:bodyPr/>
                <a:lstStyle/>
                <a:p>
                  <a:r>
                    <a:rPr lang="zh-CN" altLang="en-US">
                      <a:noFill/>
                    </a:rPr>
                    <a:t> </a:t>
                  </a:r>
                </a:p>
              </p:txBody>
            </p:sp>
          </mc:Fallback>
        </mc:AlternateContent>
        <p:sp>
          <p:nvSpPr>
            <p:cNvPr id="49" name="TextBox 5">
              <a:extLst>
                <a:ext uri="{FF2B5EF4-FFF2-40B4-BE49-F238E27FC236}">
                  <a16:creationId xmlns:a16="http://schemas.microsoft.com/office/drawing/2014/main" id="{653C8FB7-53ED-43A6-8AF6-82088677D363}"/>
                </a:ext>
              </a:extLst>
            </p:cNvPr>
            <p:cNvSpPr txBox="1"/>
            <p:nvPr/>
          </p:nvSpPr>
          <p:spPr>
            <a:xfrm>
              <a:off x="6020900" y="2671841"/>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spike and reset</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sp>
        <p:nvSpPr>
          <p:cNvPr id="47" name="左大括号 46">
            <a:extLst>
              <a:ext uri="{FF2B5EF4-FFF2-40B4-BE49-F238E27FC236}">
                <a16:creationId xmlns:a16="http://schemas.microsoft.com/office/drawing/2014/main" id="{6E66CEF8-BF6A-4F9A-90D8-6BED04C427A6}"/>
              </a:ext>
            </a:extLst>
          </p:cNvPr>
          <p:cNvSpPr/>
          <p:nvPr/>
        </p:nvSpPr>
        <p:spPr>
          <a:xfrm rot="5400000">
            <a:off x="6067183" y="3015509"/>
            <a:ext cx="369333" cy="2383325"/>
          </a:xfrm>
          <a:prstGeom prst="leftBrace">
            <a:avLst>
              <a:gd name="adj1" fmla="val 84201"/>
              <a:gd name="adj2" fmla="val 50000"/>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2426936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a:xfrm>
            <a:off x="4299922" y="6558087"/>
            <a:ext cx="544154" cy="291381"/>
          </a:xfrm>
        </p:spPr>
        <p:txBody>
          <a:bodyPr/>
          <a:lstStyle/>
          <a:p>
            <a:r>
              <a:rPr lang="en-US" dirty="0"/>
              <a:t>3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13115" y="293172"/>
            <a:ext cx="7042846" cy="375417"/>
          </a:xfrm>
          <a:prstGeom prst="rect">
            <a:avLst/>
          </a:prstGeom>
        </p:spPr>
        <p:txBody>
          <a:bodyPr/>
          <a:lstStyle/>
          <a:p>
            <a:r>
              <a:rPr lang="en-US" sz="2400" dirty="0"/>
              <a:t>Introduction</a:t>
            </a:r>
          </a:p>
        </p:txBody>
      </p:sp>
      <p:sp>
        <p:nvSpPr>
          <p:cNvPr id="8" name="矩形 7">
            <a:extLst>
              <a:ext uri="{FF2B5EF4-FFF2-40B4-BE49-F238E27FC236}">
                <a16:creationId xmlns:a16="http://schemas.microsoft.com/office/drawing/2014/main" id="{00159D8D-FCA2-442A-AFDD-21060B29925C}"/>
              </a:ext>
            </a:extLst>
          </p:cNvPr>
          <p:cNvSpPr/>
          <p:nvPr/>
        </p:nvSpPr>
        <p:spPr>
          <a:xfrm>
            <a:off x="2413955" y="6202792"/>
            <a:ext cx="6730045" cy="276999"/>
          </a:xfrm>
          <a:prstGeom prst="rect">
            <a:avLst/>
          </a:prstGeom>
        </p:spPr>
        <p:txBody>
          <a:bodyPr wrap="square">
            <a:spAutoFit/>
          </a:bodyPr>
          <a:lstStyle/>
          <a:p>
            <a:pPr algn="r"/>
            <a:r>
              <a:rPr lang="en-US" altLang="zh-CN" sz="1200" dirty="0">
                <a:solidFill>
                  <a:srgbClr val="222222"/>
                </a:solidFill>
                <a:latin typeface="HelveticaNeueLT Std Thin" panose="020B0403020202020204" pitchFamily="34" charset="0"/>
              </a:rPr>
              <a:t>( </a:t>
            </a:r>
            <a:r>
              <a:rPr lang="en-US" altLang="zh-CN" sz="1200" dirty="0" err="1">
                <a:solidFill>
                  <a:srgbClr val="222222"/>
                </a:solidFill>
                <a:latin typeface="HelveticaNeueLT Std Thin" panose="020B0403020202020204" pitchFamily="34" charset="0"/>
              </a:rPr>
              <a:t>Betzel</a:t>
            </a:r>
            <a:r>
              <a:rPr lang="en-US" altLang="zh-CN" sz="1200" dirty="0">
                <a:solidFill>
                  <a:srgbClr val="222222"/>
                </a:solidFill>
                <a:latin typeface="HelveticaNeueLT Std Thin" panose="020B0403020202020204" pitchFamily="34" charset="0"/>
              </a:rPr>
              <a:t>, R. F., &amp; Bassett, D. S. (2017). Neuroimage, 160, 73-83. )</a:t>
            </a:r>
            <a:endParaRPr lang="zh-CN" altLang="en-US" sz="1200" dirty="0">
              <a:latin typeface="HelveticaNeueLT Std Thin" panose="020B0403020202020204" pitchFamily="34" charset="0"/>
            </a:endParaRPr>
          </a:p>
        </p:txBody>
      </p:sp>
      <p:sp>
        <p:nvSpPr>
          <p:cNvPr id="11" name="TextBox 5">
            <a:extLst>
              <a:ext uri="{FF2B5EF4-FFF2-40B4-BE49-F238E27FC236}">
                <a16:creationId xmlns:a16="http://schemas.microsoft.com/office/drawing/2014/main" id="{6E7C4890-939F-41F5-B843-A03D1C281A7A}"/>
              </a:ext>
            </a:extLst>
          </p:cNvPr>
          <p:cNvSpPr txBox="1"/>
          <p:nvPr/>
        </p:nvSpPr>
        <p:spPr>
          <a:xfrm>
            <a:off x="1333326" y="1244857"/>
            <a:ext cx="6477348" cy="323060"/>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A c</a:t>
            </a:r>
            <a:r>
              <a:rPr lang="en-US" altLang="zh-CN" sz="1800" dirty="0">
                <a:latin typeface="HelveticaNeueLT Std" panose="020B0604020202020204" pitchFamily="34" charset="0"/>
                <a:ea typeface="Helvetica Neue" panose="02000503000000020004" pitchFamily="2" charset="0"/>
                <a:cs typeface="Helvetica Neue" panose="02000503000000020004" pitchFamily="2" charset="0"/>
              </a:rPr>
              <a:t>omplex system operates on multiple scales</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p:pic>
        <p:nvPicPr>
          <p:cNvPr id="4" name="图片 3" descr="地图上有字&#10;&#10;描述已自动生成">
            <a:extLst>
              <a:ext uri="{FF2B5EF4-FFF2-40B4-BE49-F238E27FC236}">
                <a16:creationId xmlns:a16="http://schemas.microsoft.com/office/drawing/2014/main" id="{C8C8B6E8-495E-44BC-A0E6-32B2F082FF17}"/>
              </a:ext>
            </a:extLst>
          </p:cNvPr>
          <p:cNvPicPr>
            <a:picLocks noChangeAspect="1"/>
          </p:cNvPicPr>
          <p:nvPr/>
        </p:nvPicPr>
        <p:blipFill>
          <a:blip r:embed="rId3"/>
          <a:stretch>
            <a:fillRect/>
          </a:stretch>
        </p:blipFill>
        <p:spPr>
          <a:xfrm>
            <a:off x="1775409" y="1787730"/>
            <a:ext cx="5602324" cy="4194306"/>
          </a:xfrm>
          <a:prstGeom prst="rect">
            <a:avLst/>
          </a:prstGeom>
        </p:spPr>
      </p:pic>
    </p:spTree>
    <p:extLst>
      <p:ext uri="{BB962C8B-B14F-4D97-AF65-F5344CB8AC3E}">
        <p14:creationId xmlns:p14="http://schemas.microsoft.com/office/powerpoint/2010/main" val="230728389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a:extLst>
              <a:ext uri="{FF2B5EF4-FFF2-40B4-BE49-F238E27FC236}">
                <a16:creationId xmlns:a16="http://schemas.microsoft.com/office/drawing/2014/main" id="{314D642E-A8A7-4E4B-9044-865BA2460F9B}"/>
              </a:ext>
            </a:extLst>
          </p:cNvPr>
          <p:cNvSpPr/>
          <p:nvPr/>
        </p:nvSpPr>
        <p:spPr>
          <a:xfrm>
            <a:off x="4780833" y="3505219"/>
            <a:ext cx="2968859" cy="357366"/>
          </a:xfrm>
          <a:prstGeom prst="rect">
            <a:avLst/>
          </a:prstGeom>
          <a:solidFill>
            <a:schemeClr val="accent4">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0BF6057A-83F2-4CBB-A8EF-587068E0E89C}"/>
              </a:ext>
            </a:extLst>
          </p:cNvPr>
          <p:cNvSpPr/>
          <p:nvPr/>
        </p:nvSpPr>
        <p:spPr>
          <a:xfrm>
            <a:off x="3594162" y="5202315"/>
            <a:ext cx="2968859" cy="897097"/>
          </a:xfrm>
          <a:prstGeom prst="rect">
            <a:avLst/>
          </a:prstGeom>
          <a:solidFill>
            <a:schemeClr val="accent4">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F30004D7-7E71-4317-AF33-2F87D1FCC083}"/>
              </a:ext>
            </a:extLst>
          </p:cNvPr>
          <p:cNvGrpSpPr/>
          <p:nvPr/>
        </p:nvGrpSpPr>
        <p:grpSpPr>
          <a:xfrm>
            <a:off x="-3418339" y="-1371888"/>
            <a:ext cx="9340135" cy="10387884"/>
            <a:chOff x="-816297" y="-2745239"/>
            <a:chExt cx="9340135" cy="10387884"/>
          </a:xfrm>
        </p:grpSpPr>
        <p:grpSp>
          <p:nvGrpSpPr>
            <p:cNvPr id="42" name="组合 41">
              <a:extLst>
                <a:ext uri="{FF2B5EF4-FFF2-40B4-BE49-F238E27FC236}">
                  <a16:creationId xmlns:a16="http://schemas.microsoft.com/office/drawing/2014/main" id="{588A6E59-FCFB-4311-9DF3-2B3CDF06ADF2}"/>
                </a:ext>
              </a:extLst>
            </p:cNvPr>
            <p:cNvGrpSpPr/>
            <p:nvPr/>
          </p:nvGrpSpPr>
          <p:grpSpPr>
            <a:xfrm rot="7156578">
              <a:off x="89253" y="-534362"/>
              <a:ext cx="9340135" cy="4918381"/>
              <a:chOff x="-816297" y="-7789"/>
              <a:chExt cx="9340135" cy="4918381"/>
            </a:xfrm>
          </p:grpSpPr>
          <p:sp>
            <p:nvSpPr>
              <p:cNvPr id="43" name="弧形 42">
                <a:extLst>
                  <a:ext uri="{FF2B5EF4-FFF2-40B4-BE49-F238E27FC236}">
                    <a16:creationId xmlns:a16="http://schemas.microsoft.com/office/drawing/2014/main" id="{AFFF9223-724C-4DC7-867B-1A17C7478256}"/>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4" name="弧形 43">
                <a:extLst>
                  <a:ext uri="{FF2B5EF4-FFF2-40B4-BE49-F238E27FC236}">
                    <a16:creationId xmlns:a16="http://schemas.microsoft.com/office/drawing/2014/main" id="{B3761B80-30D4-45C4-B957-E6EC18B5A74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75E40397-BE4C-43D9-B0C3-7E0FE397F1AE}"/>
                </a:ext>
              </a:extLst>
            </p:cNvPr>
            <p:cNvGrpSpPr/>
            <p:nvPr/>
          </p:nvGrpSpPr>
          <p:grpSpPr>
            <a:xfrm rot="3416954">
              <a:off x="78616" y="513387"/>
              <a:ext cx="9340135" cy="4918381"/>
              <a:chOff x="-816297" y="-7789"/>
              <a:chExt cx="9340135" cy="4918381"/>
            </a:xfrm>
          </p:grpSpPr>
          <p:sp>
            <p:nvSpPr>
              <p:cNvPr id="40" name="弧形 39">
                <a:extLst>
                  <a:ext uri="{FF2B5EF4-FFF2-40B4-BE49-F238E27FC236}">
                    <a16:creationId xmlns:a16="http://schemas.microsoft.com/office/drawing/2014/main" id="{6698CEA9-925B-4EEC-A0D1-1C3DDBDA76FD}"/>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1" name="弧形 40">
                <a:extLst>
                  <a:ext uri="{FF2B5EF4-FFF2-40B4-BE49-F238E27FC236}">
                    <a16:creationId xmlns:a16="http://schemas.microsoft.com/office/drawing/2014/main" id="{AD2A5D68-E3FF-4FE8-BFBC-832BB01CE2C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590D4545-6F0F-4E51-BDFC-9E3A86380495}"/>
                </a:ext>
              </a:extLst>
            </p:cNvPr>
            <p:cNvGrpSpPr/>
            <p:nvPr/>
          </p:nvGrpSpPr>
          <p:grpSpPr>
            <a:xfrm>
              <a:off x="-816297" y="-7789"/>
              <a:ext cx="9340135" cy="4918381"/>
              <a:chOff x="-816297" y="-7789"/>
              <a:chExt cx="9340135" cy="4918381"/>
            </a:xfrm>
          </p:grpSpPr>
          <p:sp>
            <p:nvSpPr>
              <p:cNvPr id="38" name="弧形 37">
                <a:extLst>
                  <a:ext uri="{FF2B5EF4-FFF2-40B4-BE49-F238E27FC236}">
                    <a16:creationId xmlns:a16="http://schemas.microsoft.com/office/drawing/2014/main" id="{2CFA0AF8-31C2-42D3-A399-2985550D7DE2}"/>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4" name="弧形 13">
                <a:extLst>
                  <a:ext uri="{FF2B5EF4-FFF2-40B4-BE49-F238E27FC236}">
                    <a16:creationId xmlns:a16="http://schemas.microsoft.com/office/drawing/2014/main" id="{30D5D59C-7858-4AC9-9031-0715432A22BF}"/>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26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Rectified Linear Counting Neurons</a:t>
            </a:r>
            <a:endParaRPr lang="zh-CN" altLang="en-US" dirty="0"/>
          </a:p>
        </p:txBody>
      </p:sp>
      <mc:AlternateContent xmlns:mc="http://schemas.openxmlformats.org/markup-compatibility/2006" xmlns:am3d="http://schemas.microsoft.com/office/drawing/2017/model3d">
        <mc:Choice Requires="am3d">
          <p:graphicFrame>
            <p:nvGraphicFramePr>
              <p:cNvPr id="9" name="3D 模型 8">
                <a:extLst>
                  <a:ext uri="{FF2B5EF4-FFF2-40B4-BE49-F238E27FC236}">
                    <a16:creationId xmlns:a16="http://schemas.microsoft.com/office/drawing/2014/main" id="{258204FF-1616-4CAB-8614-23361E10812F}"/>
                  </a:ext>
                </a:extLst>
              </p:cNvPr>
              <p:cNvGraphicFramePr>
                <a:graphicFrameLocks noChangeAspect="1"/>
              </p:cNvGraphicFramePr>
              <p:nvPr/>
            </p:nvGraphicFramePr>
            <p:xfrm>
              <a:off x="955426" y="2490979"/>
              <a:ext cx="596036" cy="597615"/>
            </p:xfrm>
            <a:graphic>
              <a:graphicData uri="http://schemas.microsoft.com/office/drawing/2017/model3d">
                <am3d:model3d r:embed="rId3">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模型 8">
                <a:extLst>
                  <a:ext uri="{FF2B5EF4-FFF2-40B4-BE49-F238E27FC236}">
                    <a16:creationId xmlns:a16="http://schemas.microsoft.com/office/drawing/2014/main" id="{258204FF-1616-4CAB-8614-23361E10812F}"/>
                  </a:ext>
                </a:extLst>
              </p:cNvPr>
              <p:cNvPicPr>
                <a:picLocks noGrp="1" noRot="1" noChangeAspect="1" noMove="1" noResize="1" noEditPoints="1" noAdjustHandles="1" noChangeArrowheads="1" noChangeShapeType="1" noCrop="1"/>
              </p:cNvPicPr>
              <p:nvPr/>
            </p:nvPicPr>
            <p:blipFill>
              <a:blip r:embed="rId5"/>
              <a:stretch>
                <a:fillRect/>
              </a:stretch>
            </p:blipFill>
            <p:spPr>
              <a:xfrm>
                <a:off x="955426" y="2490979"/>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 name="3D 模型 9">
                <a:extLst>
                  <a:ext uri="{FF2B5EF4-FFF2-40B4-BE49-F238E27FC236}">
                    <a16:creationId xmlns:a16="http://schemas.microsoft.com/office/drawing/2014/main" id="{8A760587-983F-4844-AF1B-F42016BACDD4}"/>
                  </a:ext>
                </a:extLst>
              </p:cNvPr>
              <p:cNvGraphicFramePr>
                <a:graphicFrameLocks noChangeAspect="1"/>
              </p:cNvGraphicFramePr>
              <p:nvPr/>
            </p:nvGraphicFramePr>
            <p:xfrm>
              <a:off x="2748715" y="3500507"/>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5"/>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模型 9">
                <a:extLst>
                  <a:ext uri="{FF2B5EF4-FFF2-40B4-BE49-F238E27FC236}">
                    <a16:creationId xmlns:a16="http://schemas.microsoft.com/office/drawing/2014/main" id="{8A760587-983F-4844-AF1B-F42016BACDD4}"/>
                  </a:ext>
                </a:extLst>
              </p:cNvPr>
              <p:cNvPicPr>
                <a:picLocks noGrp="1" noRot="1" noChangeAspect="1" noMove="1" noResize="1" noEditPoints="1" noAdjustHandles="1" noChangeArrowheads="1" noChangeShapeType="1" noCrop="1"/>
              </p:cNvPicPr>
              <p:nvPr/>
            </p:nvPicPr>
            <p:blipFill>
              <a:blip r:embed="rId5"/>
              <a:stretch>
                <a:fillRect/>
              </a:stretch>
            </p:blipFill>
            <p:spPr>
              <a:xfrm>
                <a:off x="2748715" y="3500507"/>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p:spPr>
          </p:pic>
        </mc:Fallback>
      </mc:AlternateContent>
      <mc:AlternateContent xmlns:mc="http://schemas.openxmlformats.org/markup-compatibility/2006" xmlns:am3d="http://schemas.microsoft.com/office/drawing/2017/model3d">
        <mc:Choice Requires="am3d">
          <p:graphicFrame>
            <p:nvGraphicFramePr>
              <p:cNvPr id="11" name="3D 模型 10">
                <a:extLst>
                  <a:ext uri="{FF2B5EF4-FFF2-40B4-BE49-F238E27FC236}">
                    <a16:creationId xmlns:a16="http://schemas.microsoft.com/office/drawing/2014/main" id="{B0503CA2-C73D-4BB9-AF5D-01F80826A89E}"/>
                  </a:ext>
                </a:extLst>
              </p:cNvPr>
              <p:cNvGraphicFramePr>
                <a:graphicFrameLocks noChangeAspect="1"/>
              </p:cNvGraphicFramePr>
              <p:nvPr/>
            </p:nvGraphicFramePr>
            <p:xfrm>
              <a:off x="955427" y="4540670"/>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5"/>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模型 10">
                <a:extLst>
                  <a:ext uri="{FF2B5EF4-FFF2-40B4-BE49-F238E27FC236}">
                    <a16:creationId xmlns:a16="http://schemas.microsoft.com/office/drawing/2014/main" id="{B0503CA2-C73D-4BB9-AF5D-01F80826A89E}"/>
                  </a:ext>
                </a:extLst>
              </p:cNvPr>
              <p:cNvPicPr>
                <a:picLocks noGrp="1" noRot="1" noChangeAspect="1" noMove="1" noResize="1" noEditPoints="1" noAdjustHandles="1" noChangeArrowheads="1" noChangeShapeType="1" noCrop="1"/>
              </p:cNvPicPr>
              <p:nvPr/>
            </p:nvPicPr>
            <p:blipFill>
              <a:blip r:embed="rId5"/>
              <a:stretch>
                <a:fillRect/>
              </a:stretch>
            </p:blipFill>
            <p:spPr>
              <a:xfrm>
                <a:off x="955427" y="4540670"/>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837B913-08D7-4FB0-BDFE-3B353A83782C}"/>
                  </a:ext>
                </a:extLst>
              </p:cNvPr>
              <p:cNvSpPr txBox="1"/>
              <p:nvPr/>
            </p:nvSpPr>
            <p:spPr>
              <a:xfrm>
                <a:off x="1124975" y="2602382"/>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8" name="文本框 17">
                <a:extLst>
                  <a:ext uri="{FF2B5EF4-FFF2-40B4-BE49-F238E27FC236}">
                    <a16:creationId xmlns:a16="http://schemas.microsoft.com/office/drawing/2014/main" id="{B837B913-08D7-4FB0-BDFE-3B353A83782C}"/>
                  </a:ext>
                </a:extLst>
              </p:cNvPr>
              <p:cNvSpPr txBox="1">
                <a:spLocks noRot="1" noChangeAspect="1" noMove="1" noResize="1" noEditPoints="1" noAdjustHandles="1" noChangeArrowheads="1" noChangeShapeType="1" noTextEdit="1"/>
              </p:cNvSpPr>
              <p:nvPr/>
            </p:nvSpPr>
            <p:spPr>
              <a:xfrm>
                <a:off x="1124975" y="2602382"/>
                <a:ext cx="238848" cy="369332"/>
              </a:xfrm>
              <a:prstGeom prst="rect">
                <a:avLst/>
              </a:prstGeom>
              <a:blipFill>
                <a:blip r:embed="rId6"/>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3DD5FB0-DA28-40D1-9C8D-76AE4005B865}"/>
                  </a:ext>
                </a:extLst>
              </p:cNvPr>
              <p:cNvSpPr txBox="1"/>
              <p:nvPr/>
            </p:nvSpPr>
            <p:spPr>
              <a:xfrm>
                <a:off x="1124975" y="4654811"/>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9" name="文本框 18">
                <a:extLst>
                  <a:ext uri="{FF2B5EF4-FFF2-40B4-BE49-F238E27FC236}">
                    <a16:creationId xmlns:a16="http://schemas.microsoft.com/office/drawing/2014/main" id="{63DD5FB0-DA28-40D1-9C8D-76AE4005B865}"/>
                  </a:ext>
                </a:extLst>
              </p:cNvPr>
              <p:cNvSpPr txBox="1">
                <a:spLocks noRot="1" noChangeAspect="1" noMove="1" noResize="1" noEditPoints="1" noAdjustHandles="1" noChangeArrowheads="1" noChangeShapeType="1" noTextEdit="1"/>
              </p:cNvSpPr>
              <p:nvPr/>
            </p:nvSpPr>
            <p:spPr>
              <a:xfrm>
                <a:off x="1124975" y="4654811"/>
                <a:ext cx="238848" cy="369332"/>
              </a:xfrm>
              <a:prstGeom prst="rect">
                <a:avLst/>
              </a:prstGeom>
              <a:blipFill>
                <a:blip r:embed="rId7"/>
                <a:stretch>
                  <a:fillRect l="-30769" r="-30769"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5AD1D0-7613-46D4-AA44-03B1AD142444}"/>
                  </a:ext>
                </a:extLst>
              </p:cNvPr>
              <p:cNvSpPr txBox="1"/>
              <p:nvPr/>
            </p:nvSpPr>
            <p:spPr>
              <a:xfrm>
                <a:off x="2932550" y="3611909"/>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20" name="文本框 19">
                <a:extLst>
                  <a:ext uri="{FF2B5EF4-FFF2-40B4-BE49-F238E27FC236}">
                    <a16:creationId xmlns:a16="http://schemas.microsoft.com/office/drawing/2014/main" id="{8D5AD1D0-7613-46D4-AA44-03B1AD142444}"/>
                  </a:ext>
                </a:extLst>
              </p:cNvPr>
              <p:cNvSpPr txBox="1">
                <a:spLocks noRot="1" noChangeAspect="1" noMove="1" noResize="1" noEditPoints="1" noAdjustHandles="1" noChangeArrowheads="1" noChangeShapeType="1" noTextEdit="1"/>
              </p:cNvSpPr>
              <p:nvPr/>
            </p:nvSpPr>
            <p:spPr>
              <a:xfrm>
                <a:off x="2932550" y="3611909"/>
                <a:ext cx="238848" cy="369332"/>
              </a:xfrm>
              <a:prstGeom prst="rect">
                <a:avLst/>
              </a:prstGeom>
              <a:blipFill>
                <a:blip r:embed="rId8"/>
                <a:stretch>
                  <a:fillRect l="-28205" r="-33333"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40A57A6D-3072-40E0-B03B-1A278185D55B}"/>
                  </a:ext>
                </a:extLst>
              </p:cNvPr>
              <p:cNvSpPr/>
              <p:nvPr/>
            </p:nvSpPr>
            <p:spPr>
              <a:xfrm>
                <a:off x="1288780" y="1252061"/>
                <a:ext cx="6566682" cy="609635"/>
              </a:xfrm>
              <a:prstGeom prst="rect">
                <a:avLst/>
              </a:prstGeom>
            </p:spPr>
            <p:txBody>
              <a:bodyPr/>
              <a:lstStyle/>
              <a:p>
                <a:pPr algn="ctr" defTabSz="914400">
                  <a:lnSpc>
                    <a:spcPct val="90000"/>
                  </a:lnSpc>
                  <a:spcBef>
                    <a:spcPct val="0"/>
                  </a:spcBef>
                </a:pPr>
                <a14:m>
                  <m:oMath xmlns:m="http://schemas.openxmlformats.org/officeDocument/2006/math">
                    <m:sSub>
                      <m:sSubPr>
                        <m:ctrlPr>
                          <a:rPr lang="en-US" altLang="zh-CN" b="1" i="1" smtClean="0">
                            <a:latin typeface="Cambria Math" panose="02040503050406030204" pitchFamily="18" charset="0"/>
                          </a:rPr>
                        </m:ctrlPr>
                      </m:sSubPr>
                      <m:e>
                        <m:r>
                          <a:rPr lang="en-US" altLang="zh-CN" b="0" i="1" smtClean="0">
                            <a:latin typeface="Cambria Math" panose="02040503050406030204" pitchFamily="18" charset="0"/>
                          </a:rPr>
                          <m:t>𝐾</m:t>
                        </m:r>
                      </m:e>
                      <m:sub>
                        <m:r>
                          <a:rPr lang="en-US" altLang="zh-CN" b="1" i="0" smtClean="0">
                            <a:latin typeface="Cambria Math" panose="02040503050406030204" pitchFamily="18" charset="0"/>
                          </a:rPr>
                          <m:t>+</m:t>
                        </m:r>
                      </m:sub>
                    </m:sSub>
                  </m:oMath>
                </a14:m>
                <a:r>
                  <a:rPr lang="en-US" altLang="zh-CN" b="1" i="1" dirty="0">
                    <a:solidFill>
                      <a:srgbClr val="DB560B"/>
                    </a:solidFill>
                    <a:latin typeface="HelveticaNeueLT Std" panose="020B0604020202020204" pitchFamily="34" charset="0"/>
                  </a:rPr>
                  <a:t> excitatory </a:t>
                </a:r>
                <a:r>
                  <a:rPr lang="en-US" altLang="zh-CN" b="1" dirty="0">
                    <a:solidFill>
                      <a:schemeClr val="tx1"/>
                    </a:solidFill>
                    <a:latin typeface="HelveticaNeueLT Std" panose="020B0604020202020204" pitchFamily="34" charset="0"/>
                  </a:rPr>
                  <a:t>and </a:t>
                </a:r>
                <a14:m>
                  <m:oMath xmlns:m="http://schemas.openxmlformats.org/officeDocument/2006/math">
                    <m:sSub>
                      <m:sSubPr>
                        <m:ctrlPr>
                          <a:rPr lang="en-US" altLang="zh-CN"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𝐾</m:t>
                        </m:r>
                      </m:e>
                      <m:sub>
                        <m:r>
                          <a:rPr lang="en-US" altLang="zh-CN" b="0" i="1" smtClean="0">
                            <a:solidFill>
                              <a:schemeClr val="tx1"/>
                            </a:solidFill>
                            <a:latin typeface="Cambria Math" panose="02040503050406030204" pitchFamily="18" charset="0"/>
                          </a:rPr>
                          <m:t>−</m:t>
                        </m:r>
                      </m:sub>
                    </m:sSub>
                  </m:oMath>
                </a14:m>
                <a:r>
                  <a:rPr lang="zh-CN" altLang="en-US" i="1" dirty="0">
                    <a:latin typeface="HelveticaNeueLT Std" panose="020B0604020202020204" pitchFamily="34" charset="0"/>
                  </a:rPr>
                  <a:t> </a:t>
                </a:r>
                <a:r>
                  <a:rPr lang="en-US" altLang="zh-CN" b="1" i="1" dirty="0">
                    <a:solidFill>
                      <a:srgbClr val="DB560B"/>
                    </a:solidFill>
                    <a:latin typeface="HelveticaNeueLT Std" panose="020B0604020202020204" pitchFamily="34" charset="0"/>
                  </a:rPr>
                  <a:t>inhibitory</a:t>
                </a:r>
                <a:r>
                  <a:rPr lang="zh-CN" altLang="en-US" b="1" dirty="0">
                    <a:latin typeface="HelveticaNeueLT Std" panose="020B0604020202020204" pitchFamily="34" charset="0"/>
                  </a:rPr>
                  <a:t> </a:t>
                </a:r>
                <a:r>
                  <a:rPr lang="en-US" altLang="zh-CN" b="1" dirty="0">
                    <a:latin typeface="HelveticaNeueLT Std" panose="020B0604020202020204" pitchFamily="34" charset="0"/>
                  </a:rPr>
                  <a:t>fully connected neurons,</a:t>
                </a:r>
              </a:p>
              <a:p>
                <a:pPr algn="ctr" defTabSz="914400">
                  <a:lnSpc>
                    <a:spcPct val="90000"/>
                  </a:lnSpc>
                  <a:spcBef>
                    <a:spcPct val="0"/>
                  </a:spcBef>
                </a:pPr>
                <a:r>
                  <a:rPr lang="en-US" altLang="zh-CN" b="1" dirty="0">
                    <a:latin typeface="HelveticaNeueLT Std" panose="020B0604020202020204" pitchFamily="34" charset="0"/>
                  </a:rPr>
                  <a:t>homogeneous synaptic strength </a:t>
                </a:r>
                <a14:m>
                  <m:oMath xmlns:m="http://schemas.openxmlformats.org/officeDocument/2006/math">
                    <m:r>
                      <a:rPr lang="en-US" altLang="zh-CN" b="0" i="1" smtClean="0">
                        <a:latin typeface="Cambria Math" panose="02040503050406030204" pitchFamily="18" charset="0"/>
                      </a:rPr>
                      <m:t>𝜇</m:t>
                    </m:r>
                  </m:oMath>
                </a14:m>
                <a:endParaRPr lang="en-US" altLang="zh-CN" dirty="0">
                  <a:latin typeface="HelveticaNeueLT Std" panose="020B0604020202020204" pitchFamily="34" charset="0"/>
                </a:endParaRPr>
              </a:p>
            </p:txBody>
          </p:sp>
        </mc:Choice>
        <mc:Fallback xmlns="">
          <p:sp>
            <p:nvSpPr>
              <p:cNvPr id="28" name="矩形 27">
                <a:extLst>
                  <a:ext uri="{FF2B5EF4-FFF2-40B4-BE49-F238E27FC236}">
                    <a16:creationId xmlns:a16="http://schemas.microsoft.com/office/drawing/2014/main" id="{40A57A6D-3072-40E0-B03B-1A278185D55B}"/>
                  </a:ext>
                </a:extLst>
              </p:cNvPr>
              <p:cNvSpPr>
                <a:spLocks noRot="1" noChangeAspect="1" noMove="1" noResize="1" noEditPoints="1" noAdjustHandles="1" noChangeArrowheads="1" noChangeShapeType="1" noTextEdit="1"/>
              </p:cNvSpPr>
              <p:nvPr/>
            </p:nvSpPr>
            <p:spPr>
              <a:xfrm>
                <a:off x="1288780" y="1252061"/>
                <a:ext cx="6566682" cy="609635"/>
              </a:xfrm>
              <a:prstGeom prst="rect">
                <a:avLst/>
              </a:prstGeom>
              <a:blipFill>
                <a:blip r:embed="rId9"/>
                <a:stretch>
                  <a:fillRect t="-10000" b="-12000"/>
                </a:stretch>
              </a:blipFill>
            </p:spPr>
            <p:txBody>
              <a:bodyPr/>
              <a:lstStyle/>
              <a:p>
                <a:r>
                  <a:rPr lang="zh-CN" altLang="en-US">
                    <a:noFill/>
                  </a:rPr>
                  <a:t> </a:t>
                </a:r>
              </a:p>
            </p:txBody>
          </p:sp>
        </mc:Fallback>
      </mc:AlternateContent>
      <p:grpSp>
        <p:nvGrpSpPr>
          <p:cNvPr id="29" name="组合 28">
            <a:extLst>
              <a:ext uri="{FF2B5EF4-FFF2-40B4-BE49-F238E27FC236}">
                <a16:creationId xmlns:a16="http://schemas.microsoft.com/office/drawing/2014/main" id="{9F04B508-4875-422F-B666-F6F4FEF5C158}"/>
              </a:ext>
            </a:extLst>
          </p:cNvPr>
          <p:cNvGrpSpPr/>
          <p:nvPr/>
        </p:nvGrpSpPr>
        <p:grpSpPr>
          <a:xfrm>
            <a:off x="4837139" y="2337956"/>
            <a:ext cx="2825778" cy="737523"/>
            <a:chOff x="4911363" y="4882293"/>
            <a:chExt cx="2825778" cy="737523"/>
          </a:xfrm>
        </p:grpSpPr>
        <p:sp>
          <p:nvSpPr>
            <p:cNvPr id="30" name="TextBox 5">
              <a:extLst>
                <a:ext uri="{FF2B5EF4-FFF2-40B4-BE49-F238E27FC236}">
                  <a16:creationId xmlns:a16="http://schemas.microsoft.com/office/drawing/2014/main" id="{BA1000B2-4FF9-4354-B7EB-696ECDB2ADA9}"/>
                </a:ext>
              </a:extLst>
            </p:cNvPr>
            <p:cNvSpPr txBox="1"/>
            <p:nvPr/>
          </p:nvSpPr>
          <p:spPr>
            <a:xfrm>
              <a:off x="4911363" y="4882293"/>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Stochastic intensity</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BE952AB1-6E87-4BE4-8C57-0FDA956AC5AE}"/>
                    </a:ext>
                  </a:extLst>
                </p:cNvPr>
                <p:cNvSpPr/>
                <p:nvPr/>
              </p:nvSpPr>
              <p:spPr>
                <a:xfrm>
                  <a:off x="5268802" y="5250484"/>
                  <a:ext cx="21108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𝜆</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i="1">
                            <a:latin typeface="Cambria Math" panose="02040503050406030204" pitchFamily="18" charset="0"/>
                            <a:ea typeface="Helvetica Neue" panose="02000503000000020004" pitchFamily="2" charset="0"/>
                            <a:cs typeface="Helvetica Neue" panose="02000503000000020004" pitchFamily="2" charset="0"/>
                          </a:rPr>
                          <m:t>=</m:t>
                        </m:r>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𝑏</m:t>
                        </m:r>
                        <m:r>
                          <a:rPr lang="en-US" altLang="zh-CN" i="1">
                            <a:latin typeface="Cambria Math" panose="02040503050406030204" pitchFamily="18" charset="0"/>
                            <a:ea typeface="Helvetica Neue" panose="02000503000000020004" pitchFamily="2" charset="0"/>
                            <a:cs typeface="Helvetica Neue" panose="02000503000000020004" pitchFamily="2" charset="0"/>
                          </a:rPr>
                          <m:t>+</m:t>
                        </m:r>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𝜇</m:t>
                        </m:r>
                        <m:sSub>
                          <m:sSub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oMath>
                    </m:oMathPara>
                  </a14:m>
                  <a:endParaRPr lang="zh-CN" altLang="en-US" dirty="0"/>
                </a:p>
              </p:txBody>
            </p:sp>
          </mc:Choice>
          <mc:Fallback xmlns="">
            <p:sp>
              <p:nvSpPr>
                <p:cNvPr id="31" name="矩形 30">
                  <a:extLst>
                    <a:ext uri="{FF2B5EF4-FFF2-40B4-BE49-F238E27FC236}">
                      <a16:creationId xmlns:a16="http://schemas.microsoft.com/office/drawing/2014/main" id="{BE952AB1-6E87-4BE4-8C57-0FDA956AC5AE}"/>
                    </a:ext>
                  </a:extLst>
                </p:cNvPr>
                <p:cNvSpPr>
                  <a:spLocks noRot="1" noChangeAspect="1" noMove="1" noResize="1" noEditPoints="1" noAdjustHandles="1" noChangeArrowheads="1" noChangeShapeType="1" noTextEdit="1"/>
                </p:cNvSpPr>
                <p:nvPr/>
              </p:nvSpPr>
              <p:spPr>
                <a:xfrm>
                  <a:off x="5268802" y="5250484"/>
                  <a:ext cx="2110899" cy="369332"/>
                </a:xfrm>
                <a:prstGeom prst="rect">
                  <a:avLst/>
                </a:prstGeom>
                <a:blipFill>
                  <a:blip r:embed="rId10"/>
                  <a:stretch>
                    <a:fillRect b="-3279"/>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34" name="TextBox 5">
                <a:extLst>
                  <a:ext uri="{FF2B5EF4-FFF2-40B4-BE49-F238E27FC236}">
                    <a16:creationId xmlns:a16="http://schemas.microsoft.com/office/drawing/2014/main" id="{3AB4FC72-FB72-4ADD-994A-7833C9E5AE91}"/>
                  </a:ext>
                </a:extLst>
              </p:cNvPr>
              <p:cNvSpPr txBox="1"/>
              <p:nvPr/>
            </p:nvSpPr>
            <p:spPr>
              <a:xfrm>
                <a:off x="4427728" y="3524868"/>
                <a:ext cx="3299293"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Counting variable </a:t>
                </a:r>
                <a14:m>
                  <m:oMath xmlns:m="http://schemas.openxmlformats.org/officeDocument/2006/math">
                    <m:sSub>
                      <m:sSubPr>
                        <m:ctrlPr>
                          <a:rPr lang="en-US" sz="1800"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𝐶</m:t>
                        </m:r>
                      </m:e>
                      <m:sub>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sz="1800" b="0" i="1" smtClean="0">
                            <a:latin typeface="Cambria Math" panose="02040503050406030204" pitchFamily="18" charset="0"/>
                            <a:ea typeface="Helvetica Neue" panose="02000503000000020004" pitchFamily="2" charset="0"/>
                            <a:cs typeface="Helvetica Neue" panose="02000503000000020004" pitchFamily="2" charset="0"/>
                          </a:rPr>
                        </m:ctrlPr>
                      </m:dPr>
                      <m:e>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𝑡</m:t>
                        </m:r>
                      </m:e>
                    </m:d>
                  </m:oMath>
                </a14:m>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Choice>
        <mc:Fallback xmlns="">
          <p:sp>
            <p:nvSpPr>
              <p:cNvPr id="34" name="TextBox 5">
                <a:extLst>
                  <a:ext uri="{FF2B5EF4-FFF2-40B4-BE49-F238E27FC236}">
                    <a16:creationId xmlns:a16="http://schemas.microsoft.com/office/drawing/2014/main" id="{3AB4FC72-FB72-4ADD-994A-7833C9E5AE91}"/>
                  </a:ext>
                </a:extLst>
              </p:cNvPr>
              <p:cNvSpPr txBox="1">
                <a:spLocks noRot="1" noChangeAspect="1" noMove="1" noResize="1" noEditPoints="1" noAdjustHandles="1" noChangeArrowheads="1" noChangeShapeType="1" noTextEdit="1"/>
              </p:cNvSpPr>
              <p:nvPr/>
            </p:nvSpPr>
            <p:spPr>
              <a:xfrm>
                <a:off x="4427728" y="3524868"/>
                <a:ext cx="3299293" cy="399775"/>
              </a:xfrm>
              <a:prstGeom prst="rect">
                <a:avLst/>
              </a:prstGeom>
              <a:blipFill>
                <a:blip r:embed="rId11"/>
                <a:stretch>
                  <a:fillRect t="-15152"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矩形 49">
                <a:extLst>
                  <a:ext uri="{FF2B5EF4-FFF2-40B4-BE49-F238E27FC236}">
                    <a16:creationId xmlns:a16="http://schemas.microsoft.com/office/drawing/2014/main" id="{0CDF3050-C57B-4F9D-AC7F-CC978D4F670C}"/>
                  </a:ext>
                </a:extLst>
              </p:cNvPr>
              <p:cNvSpPr/>
              <p:nvPr/>
            </p:nvSpPr>
            <p:spPr>
              <a:xfrm>
                <a:off x="4098407" y="4849123"/>
                <a:ext cx="19388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m:t>
                      </m:r>
                      <m:sSub>
                        <m:sSub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+1</m:t>
                      </m:r>
                    </m:oMath>
                  </m:oMathPara>
                </a14:m>
                <a:endParaRPr lang="zh-CN" altLang="en-US" dirty="0"/>
              </a:p>
            </p:txBody>
          </p:sp>
        </mc:Choice>
        <mc:Fallback xmlns="">
          <p:sp>
            <p:nvSpPr>
              <p:cNvPr id="50" name="矩形 49">
                <a:extLst>
                  <a:ext uri="{FF2B5EF4-FFF2-40B4-BE49-F238E27FC236}">
                    <a16:creationId xmlns:a16="http://schemas.microsoft.com/office/drawing/2014/main" id="{0CDF3050-C57B-4F9D-AC7F-CC978D4F670C}"/>
                  </a:ext>
                </a:extLst>
              </p:cNvPr>
              <p:cNvSpPr>
                <a:spLocks noRot="1" noChangeAspect="1" noMove="1" noResize="1" noEditPoints="1" noAdjustHandles="1" noChangeArrowheads="1" noChangeShapeType="1" noTextEdit="1"/>
              </p:cNvSpPr>
              <p:nvPr/>
            </p:nvSpPr>
            <p:spPr>
              <a:xfrm>
                <a:off x="4098407" y="4849123"/>
                <a:ext cx="1938864" cy="369332"/>
              </a:xfrm>
              <a:prstGeom prst="rect">
                <a:avLst/>
              </a:prstGeom>
              <a:blipFill>
                <a:blip r:embed="rId12"/>
                <a:stretch>
                  <a:fillRect/>
                </a:stretch>
              </a:blipFill>
            </p:spPr>
            <p:txBody>
              <a:bodyPr/>
              <a:lstStyle/>
              <a:p>
                <a:r>
                  <a:rPr lang="en-US">
                    <a:noFill/>
                  </a:rPr>
                  <a:t> </a:t>
                </a:r>
              </a:p>
            </p:txBody>
          </p:sp>
        </mc:Fallback>
      </mc:AlternateContent>
      <p:sp>
        <p:nvSpPr>
          <p:cNvPr id="51" name="TextBox 5">
            <a:extLst>
              <a:ext uri="{FF2B5EF4-FFF2-40B4-BE49-F238E27FC236}">
                <a16:creationId xmlns:a16="http://schemas.microsoft.com/office/drawing/2014/main" id="{01534B5B-AA21-4090-A5EA-CF7E700FE0F5}"/>
              </a:ext>
            </a:extLst>
          </p:cNvPr>
          <p:cNvSpPr txBox="1"/>
          <p:nvPr/>
        </p:nvSpPr>
        <p:spPr>
          <a:xfrm>
            <a:off x="3647298" y="4492923"/>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receive </a:t>
            </a:r>
            <a:r>
              <a:rPr lang="en-US" sz="1800" i="1" dirty="0">
                <a:solidFill>
                  <a:srgbClr val="DB560B"/>
                </a:solidFill>
                <a:latin typeface="HelveticaNeueLT Std" panose="020B0604020202020204" pitchFamily="34" charset="0"/>
                <a:ea typeface="Helvetica Neue" panose="02000503000000020004" pitchFamily="2" charset="0"/>
                <a:cs typeface="Helvetica Neue" panose="02000503000000020004" pitchFamily="2" charset="0"/>
              </a:rPr>
              <a:t>excitatory</a:t>
            </a:r>
            <a:r>
              <a:rPr lang="en-US" sz="1800" dirty="0">
                <a:latin typeface="HelveticaNeueLT Std" panose="020B0604020202020204" pitchFamily="34" charset="0"/>
                <a:ea typeface="Helvetica Neue" panose="02000503000000020004" pitchFamily="2" charset="0"/>
                <a:cs typeface="Helvetica Neue" panose="02000503000000020004" pitchFamily="2" charset="0"/>
              </a:rPr>
              <a:t> spike</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sp>
            <p:nvSpPr>
              <p:cNvPr id="53" name="矩形 52">
                <a:extLst>
                  <a:ext uri="{FF2B5EF4-FFF2-40B4-BE49-F238E27FC236}">
                    <a16:creationId xmlns:a16="http://schemas.microsoft.com/office/drawing/2014/main" id="{95DA6407-6C46-45E8-94C7-DCEEEA5EE588}"/>
                  </a:ext>
                </a:extLst>
              </p:cNvPr>
              <p:cNvSpPr/>
              <p:nvPr/>
            </p:nvSpPr>
            <p:spPr>
              <a:xfrm>
                <a:off x="3572656" y="5632414"/>
                <a:ext cx="19388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m:t>
                      </m:r>
                      <m:sSub>
                        <m:sSub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−1</m:t>
                      </m:r>
                    </m:oMath>
                  </m:oMathPara>
                </a14:m>
                <a:endParaRPr lang="zh-CN" altLang="en-US" dirty="0"/>
              </a:p>
            </p:txBody>
          </p:sp>
        </mc:Choice>
        <mc:Fallback xmlns="">
          <p:sp>
            <p:nvSpPr>
              <p:cNvPr id="53" name="矩形 52">
                <a:extLst>
                  <a:ext uri="{FF2B5EF4-FFF2-40B4-BE49-F238E27FC236}">
                    <a16:creationId xmlns:a16="http://schemas.microsoft.com/office/drawing/2014/main" id="{95DA6407-6C46-45E8-94C7-DCEEEA5EE588}"/>
                  </a:ext>
                </a:extLst>
              </p:cNvPr>
              <p:cNvSpPr>
                <a:spLocks noRot="1" noChangeAspect="1" noMove="1" noResize="1" noEditPoints="1" noAdjustHandles="1" noChangeArrowheads="1" noChangeShapeType="1" noTextEdit="1"/>
              </p:cNvSpPr>
              <p:nvPr/>
            </p:nvSpPr>
            <p:spPr>
              <a:xfrm>
                <a:off x="3572656" y="5632414"/>
                <a:ext cx="1938864" cy="369332"/>
              </a:xfrm>
              <a:prstGeom prst="rect">
                <a:avLst/>
              </a:prstGeom>
              <a:blipFill>
                <a:blip r:embed="rId13"/>
                <a:stretch>
                  <a:fillRect/>
                </a:stretch>
              </a:blipFill>
            </p:spPr>
            <p:txBody>
              <a:bodyPr/>
              <a:lstStyle/>
              <a:p>
                <a:r>
                  <a:rPr lang="en-US">
                    <a:noFill/>
                  </a:rPr>
                  <a:t> </a:t>
                </a:r>
              </a:p>
            </p:txBody>
          </p:sp>
        </mc:Fallback>
      </mc:AlternateContent>
      <p:sp>
        <p:nvSpPr>
          <p:cNvPr id="54" name="TextBox 5">
            <a:extLst>
              <a:ext uri="{FF2B5EF4-FFF2-40B4-BE49-F238E27FC236}">
                <a16:creationId xmlns:a16="http://schemas.microsoft.com/office/drawing/2014/main" id="{F01F0EA5-7E7A-4591-BF70-14DB8EC14429}"/>
              </a:ext>
            </a:extLst>
          </p:cNvPr>
          <p:cNvSpPr txBox="1"/>
          <p:nvPr/>
        </p:nvSpPr>
        <p:spPr>
          <a:xfrm>
            <a:off x="3654950" y="5276214"/>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receive </a:t>
            </a:r>
            <a:r>
              <a:rPr lang="en-US" sz="1800" i="1" dirty="0">
                <a:solidFill>
                  <a:srgbClr val="DB560B"/>
                </a:solidFill>
                <a:latin typeface="HelveticaNeueLT Std" panose="020B0604020202020204" pitchFamily="34" charset="0"/>
                <a:ea typeface="Helvetica Neue" panose="02000503000000020004" pitchFamily="2" charset="0"/>
                <a:cs typeface="Helvetica Neue" panose="02000503000000020004" pitchFamily="2" charset="0"/>
              </a:rPr>
              <a:t>inhibitory</a:t>
            </a:r>
            <a:r>
              <a:rPr lang="en-US" sz="1800" dirty="0">
                <a:latin typeface="HelveticaNeueLT Std" panose="020B0604020202020204" pitchFamily="34" charset="0"/>
                <a:ea typeface="Helvetica Neue" panose="02000503000000020004" pitchFamily="2" charset="0"/>
                <a:cs typeface="Helvetica Neue" panose="02000503000000020004" pitchFamily="2" charset="0"/>
              </a:rPr>
              <a:t> spike</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nvGrpSpPr>
          <p:cNvPr id="46" name="组合 45">
            <a:extLst>
              <a:ext uri="{FF2B5EF4-FFF2-40B4-BE49-F238E27FC236}">
                <a16:creationId xmlns:a16="http://schemas.microsoft.com/office/drawing/2014/main" id="{E1B620FB-B398-4165-9F2B-292696DFFA14}"/>
              </a:ext>
            </a:extLst>
          </p:cNvPr>
          <p:cNvGrpSpPr/>
          <p:nvPr/>
        </p:nvGrpSpPr>
        <p:grpSpPr>
          <a:xfrm>
            <a:off x="6030623" y="4484941"/>
            <a:ext cx="2825778" cy="723760"/>
            <a:chOff x="6020900" y="2671841"/>
            <a:chExt cx="2825778" cy="723760"/>
          </a:xfrm>
        </p:grpSpPr>
        <mc:AlternateContent xmlns:mc="http://schemas.openxmlformats.org/markup-compatibility/2006" xmlns:a14="http://schemas.microsoft.com/office/drawing/2010/main">
          <mc:Choice Requires="a14">
            <p:sp>
              <p:nvSpPr>
                <p:cNvPr id="48" name="矩形 47">
                  <a:extLst>
                    <a:ext uri="{FF2B5EF4-FFF2-40B4-BE49-F238E27FC236}">
                      <a16:creationId xmlns:a16="http://schemas.microsoft.com/office/drawing/2014/main" id="{C4C048C5-3384-4587-8B8F-EA4790253B2A}"/>
                    </a:ext>
                  </a:extLst>
                </p:cNvPr>
                <p:cNvSpPr/>
                <p:nvPr/>
              </p:nvSpPr>
              <p:spPr>
                <a:xfrm>
                  <a:off x="6872968" y="3026269"/>
                  <a:ext cx="11755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𝐶</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→0</m:t>
                        </m:r>
                      </m:oMath>
                    </m:oMathPara>
                  </a14:m>
                  <a:endParaRPr lang="zh-CN" altLang="en-US" dirty="0"/>
                </a:p>
              </p:txBody>
            </p:sp>
          </mc:Choice>
          <mc:Fallback xmlns="">
            <p:sp>
              <p:nvSpPr>
                <p:cNvPr id="48" name="矩形 47">
                  <a:extLst>
                    <a:ext uri="{FF2B5EF4-FFF2-40B4-BE49-F238E27FC236}">
                      <a16:creationId xmlns:a16="http://schemas.microsoft.com/office/drawing/2014/main" id="{C4C048C5-3384-4587-8B8F-EA4790253B2A}"/>
                    </a:ext>
                  </a:extLst>
                </p:cNvPr>
                <p:cNvSpPr>
                  <a:spLocks noRot="1" noChangeAspect="1" noMove="1" noResize="1" noEditPoints="1" noAdjustHandles="1" noChangeArrowheads="1" noChangeShapeType="1" noTextEdit="1"/>
                </p:cNvSpPr>
                <p:nvPr/>
              </p:nvSpPr>
              <p:spPr>
                <a:xfrm>
                  <a:off x="6872968" y="3026269"/>
                  <a:ext cx="1175578" cy="369332"/>
                </a:xfrm>
                <a:prstGeom prst="rect">
                  <a:avLst/>
                </a:prstGeom>
                <a:blipFill>
                  <a:blip r:embed="rId14"/>
                  <a:stretch>
                    <a:fillRect b="-1667"/>
                  </a:stretch>
                </a:blipFill>
              </p:spPr>
              <p:txBody>
                <a:bodyPr/>
                <a:lstStyle/>
                <a:p>
                  <a:r>
                    <a:rPr lang="zh-CN" altLang="en-US">
                      <a:noFill/>
                    </a:rPr>
                    <a:t> </a:t>
                  </a:r>
                </a:p>
              </p:txBody>
            </p:sp>
          </mc:Fallback>
        </mc:AlternateContent>
        <p:sp>
          <p:nvSpPr>
            <p:cNvPr id="49" name="TextBox 5">
              <a:extLst>
                <a:ext uri="{FF2B5EF4-FFF2-40B4-BE49-F238E27FC236}">
                  <a16:creationId xmlns:a16="http://schemas.microsoft.com/office/drawing/2014/main" id="{653C8FB7-53ED-43A6-8AF6-82088677D363}"/>
                </a:ext>
              </a:extLst>
            </p:cNvPr>
            <p:cNvSpPr txBox="1"/>
            <p:nvPr/>
          </p:nvSpPr>
          <p:spPr>
            <a:xfrm>
              <a:off x="6020900" y="2671841"/>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spike and reset</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sp>
        <p:nvSpPr>
          <p:cNvPr id="47" name="左大括号 46">
            <a:extLst>
              <a:ext uri="{FF2B5EF4-FFF2-40B4-BE49-F238E27FC236}">
                <a16:creationId xmlns:a16="http://schemas.microsoft.com/office/drawing/2014/main" id="{6E66CEF8-BF6A-4F9A-90D8-6BED04C427A6}"/>
              </a:ext>
            </a:extLst>
          </p:cNvPr>
          <p:cNvSpPr/>
          <p:nvPr/>
        </p:nvSpPr>
        <p:spPr>
          <a:xfrm rot="5400000">
            <a:off x="6067183" y="3015509"/>
            <a:ext cx="369333" cy="2383325"/>
          </a:xfrm>
          <a:prstGeom prst="leftBrace">
            <a:avLst>
              <a:gd name="adj1" fmla="val 84201"/>
              <a:gd name="adj2" fmla="val 50000"/>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FA1B1D6F-F852-4DB0-96FE-261E7C6F6FC9}"/>
                  </a:ext>
                </a:extLst>
              </p:cNvPr>
              <p:cNvSpPr/>
              <p:nvPr/>
            </p:nvSpPr>
            <p:spPr>
              <a:xfrm>
                <a:off x="7231600" y="3508952"/>
                <a:ext cx="6030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DB560B"/>
                          </a:solidFill>
                          <a:latin typeface="Cambria Math" panose="02040503050406030204" pitchFamily="18" charset="0"/>
                          <a:ea typeface="Helvetica Neue" panose="02000503000000020004" pitchFamily="2" charset="0"/>
                          <a:cs typeface="Helvetica Neue" panose="02000503000000020004" pitchFamily="2" charset="0"/>
                        </a:rPr>
                        <m:t>≥0</m:t>
                      </m:r>
                    </m:oMath>
                  </m:oMathPara>
                </a14:m>
                <a:endParaRPr lang="en-US" dirty="0"/>
              </a:p>
            </p:txBody>
          </p:sp>
        </mc:Choice>
        <mc:Fallback xmlns="">
          <p:sp>
            <p:nvSpPr>
              <p:cNvPr id="4" name="矩形 3">
                <a:extLst>
                  <a:ext uri="{FF2B5EF4-FFF2-40B4-BE49-F238E27FC236}">
                    <a16:creationId xmlns:a16="http://schemas.microsoft.com/office/drawing/2014/main" id="{FA1B1D6F-F852-4DB0-96FE-261E7C6F6FC9}"/>
                  </a:ext>
                </a:extLst>
              </p:cNvPr>
              <p:cNvSpPr>
                <a:spLocks noRot="1" noChangeAspect="1" noMove="1" noResize="1" noEditPoints="1" noAdjustHandles="1" noChangeArrowheads="1" noChangeShapeType="1" noTextEdit="1"/>
              </p:cNvSpPr>
              <p:nvPr/>
            </p:nvSpPr>
            <p:spPr>
              <a:xfrm>
                <a:off x="7231600" y="3508952"/>
                <a:ext cx="603050"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5FA1B62C-7B98-4273-8479-26FDE8A7AF54}"/>
                  </a:ext>
                </a:extLst>
              </p:cNvPr>
              <p:cNvSpPr/>
              <p:nvPr/>
            </p:nvSpPr>
            <p:spPr>
              <a:xfrm>
                <a:off x="5347341" y="5632055"/>
                <a:ext cx="1290994" cy="369332"/>
              </a:xfrm>
              <a:prstGeom prst="rect">
                <a:avLst/>
              </a:prstGeom>
            </p:spPr>
            <p:txBody>
              <a:bodyPr wrap="none">
                <a:spAutoFit/>
              </a:bodyPr>
              <a:lstStyle/>
              <a:p>
                <a:r>
                  <a:rPr lang="en-US" altLang="zh-CN" b="1" dirty="0">
                    <a:latin typeface="HelveticaNeueLT Std" panose="020B0604020202020204" pitchFamily="34" charset="0"/>
                    <a:ea typeface="Helvetica Neue" panose="02000503000000020004" pitchFamily="2" charset="0"/>
                    <a:cs typeface="Helvetica Neue" panose="02000503000000020004" pitchFamily="2" charset="0"/>
                  </a:rPr>
                  <a:t>if</a:t>
                </a:r>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𝐶</m:t>
                        </m:r>
                      </m:e>
                      <m:sub>
                        <m:r>
                          <a:rPr lang="en-US" altLang="zh-CN" i="1">
                            <a:latin typeface="Cambria Math" panose="02040503050406030204" pitchFamily="18" charset="0"/>
                          </a:rPr>
                          <m:t>𝑖</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𝑡</m:t>
                        </m:r>
                      </m:e>
                    </m:d>
                    <m:r>
                      <a:rPr lang="en-US" altLang="zh-CN" i="1">
                        <a:latin typeface="Cambria Math" panose="02040503050406030204" pitchFamily="18" charset="0"/>
                      </a:rPr>
                      <m:t>≥1</m:t>
                    </m:r>
                  </m:oMath>
                </a14:m>
                <a:endParaRPr lang="en-US" dirty="0"/>
              </a:p>
            </p:txBody>
          </p:sp>
        </mc:Choice>
        <mc:Fallback xmlns="">
          <p:sp>
            <p:nvSpPr>
              <p:cNvPr id="5" name="矩形 4">
                <a:extLst>
                  <a:ext uri="{FF2B5EF4-FFF2-40B4-BE49-F238E27FC236}">
                    <a16:creationId xmlns:a16="http://schemas.microsoft.com/office/drawing/2014/main" id="{5FA1B62C-7B98-4273-8479-26FDE8A7AF54}"/>
                  </a:ext>
                </a:extLst>
              </p:cNvPr>
              <p:cNvSpPr>
                <a:spLocks noRot="1" noChangeAspect="1" noMove="1" noResize="1" noEditPoints="1" noAdjustHandles="1" noChangeArrowheads="1" noChangeShapeType="1" noTextEdit="1"/>
              </p:cNvSpPr>
              <p:nvPr/>
            </p:nvSpPr>
            <p:spPr>
              <a:xfrm>
                <a:off x="5347341" y="5632055"/>
                <a:ext cx="1290994" cy="369332"/>
              </a:xfrm>
              <a:prstGeom prst="rect">
                <a:avLst/>
              </a:prstGeom>
              <a:blipFill>
                <a:blip r:embed="rId16"/>
                <a:stretch>
                  <a:fillRect l="-3774" t="-13333" b="-23333"/>
                </a:stretch>
              </a:blipFill>
            </p:spPr>
            <p:txBody>
              <a:bodyPr/>
              <a:lstStyle/>
              <a:p>
                <a:r>
                  <a:rPr lang="en-US">
                    <a:noFill/>
                  </a:rPr>
                  <a:t> </a:t>
                </a:r>
              </a:p>
            </p:txBody>
          </p:sp>
        </mc:Fallback>
      </mc:AlternateContent>
    </p:spTree>
    <p:extLst>
      <p:ext uri="{BB962C8B-B14F-4D97-AF65-F5344CB8AC3E}">
        <p14:creationId xmlns:p14="http://schemas.microsoft.com/office/powerpoint/2010/main" val="36384953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30004D7-7E71-4317-AF33-2F87D1FCC083}"/>
              </a:ext>
            </a:extLst>
          </p:cNvPr>
          <p:cNvGrpSpPr/>
          <p:nvPr/>
        </p:nvGrpSpPr>
        <p:grpSpPr>
          <a:xfrm>
            <a:off x="-868153" y="-2533014"/>
            <a:ext cx="9340135" cy="10387884"/>
            <a:chOff x="-816297" y="-2745239"/>
            <a:chExt cx="9340135" cy="10387884"/>
          </a:xfrm>
        </p:grpSpPr>
        <p:grpSp>
          <p:nvGrpSpPr>
            <p:cNvPr id="42" name="组合 41">
              <a:extLst>
                <a:ext uri="{FF2B5EF4-FFF2-40B4-BE49-F238E27FC236}">
                  <a16:creationId xmlns:a16="http://schemas.microsoft.com/office/drawing/2014/main" id="{588A6E59-FCFB-4311-9DF3-2B3CDF06ADF2}"/>
                </a:ext>
              </a:extLst>
            </p:cNvPr>
            <p:cNvGrpSpPr/>
            <p:nvPr/>
          </p:nvGrpSpPr>
          <p:grpSpPr>
            <a:xfrm rot="7156578">
              <a:off x="89253" y="-534362"/>
              <a:ext cx="9340135" cy="4918381"/>
              <a:chOff x="-816297" y="-7789"/>
              <a:chExt cx="9340135" cy="4918381"/>
            </a:xfrm>
          </p:grpSpPr>
          <p:sp>
            <p:nvSpPr>
              <p:cNvPr id="43" name="弧形 42">
                <a:extLst>
                  <a:ext uri="{FF2B5EF4-FFF2-40B4-BE49-F238E27FC236}">
                    <a16:creationId xmlns:a16="http://schemas.microsoft.com/office/drawing/2014/main" id="{AFFF9223-724C-4DC7-867B-1A17C7478256}"/>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4" name="弧形 43">
                <a:extLst>
                  <a:ext uri="{FF2B5EF4-FFF2-40B4-BE49-F238E27FC236}">
                    <a16:creationId xmlns:a16="http://schemas.microsoft.com/office/drawing/2014/main" id="{B3761B80-30D4-45C4-B957-E6EC18B5A74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75E40397-BE4C-43D9-B0C3-7E0FE397F1AE}"/>
                </a:ext>
              </a:extLst>
            </p:cNvPr>
            <p:cNvGrpSpPr/>
            <p:nvPr/>
          </p:nvGrpSpPr>
          <p:grpSpPr>
            <a:xfrm rot="3416954">
              <a:off x="78616" y="513387"/>
              <a:ext cx="9340135" cy="4918381"/>
              <a:chOff x="-816297" y="-7789"/>
              <a:chExt cx="9340135" cy="4918381"/>
            </a:xfrm>
          </p:grpSpPr>
          <p:sp>
            <p:nvSpPr>
              <p:cNvPr id="40" name="弧形 39">
                <a:extLst>
                  <a:ext uri="{FF2B5EF4-FFF2-40B4-BE49-F238E27FC236}">
                    <a16:creationId xmlns:a16="http://schemas.microsoft.com/office/drawing/2014/main" id="{6698CEA9-925B-4EEC-A0D1-1C3DDBDA76FD}"/>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1" name="弧形 40">
                <a:extLst>
                  <a:ext uri="{FF2B5EF4-FFF2-40B4-BE49-F238E27FC236}">
                    <a16:creationId xmlns:a16="http://schemas.microsoft.com/office/drawing/2014/main" id="{AD2A5D68-E3FF-4FE8-BFBC-832BB01CE2C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590D4545-6F0F-4E51-BDFC-9E3A86380495}"/>
                </a:ext>
              </a:extLst>
            </p:cNvPr>
            <p:cNvGrpSpPr/>
            <p:nvPr/>
          </p:nvGrpSpPr>
          <p:grpSpPr>
            <a:xfrm>
              <a:off x="-816297" y="-7789"/>
              <a:ext cx="9340135" cy="4918381"/>
              <a:chOff x="-816297" y="-7789"/>
              <a:chExt cx="9340135" cy="4918381"/>
            </a:xfrm>
          </p:grpSpPr>
          <p:sp>
            <p:nvSpPr>
              <p:cNvPr id="38" name="弧形 37">
                <a:extLst>
                  <a:ext uri="{FF2B5EF4-FFF2-40B4-BE49-F238E27FC236}">
                    <a16:creationId xmlns:a16="http://schemas.microsoft.com/office/drawing/2014/main" id="{2CFA0AF8-31C2-42D3-A399-2985550D7DE2}"/>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4" name="弧形 13">
                <a:extLst>
                  <a:ext uri="{FF2B5EF4-FFF2-40B4-BE49-F238E27FC236}">
                    <a16:creationId xmlns:a16="http://schemas.microsoft.com/office/drawing/2014/main" id="{30D5D59C-7858-4AC9-9031-0715432A22BF}"/>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27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Rectified Linear Counting Neurons</a:t>
            </a:r>
            <a:endParaRPr lang="zh-CN" altLang="en-US" dirty="0"/>
          </a:p>
        </p:txBody>
      </p:sp>
      <mc:AlternateContent xmlns:mc="http://schemas.openxmlformats.org/markup-compatibility/2006" xmlns:am3d="http://schemas.microsoft.com/office/drawing/2017/model3d">
        <mc:Choice Requires="am3d">
          <p:graphicFrame>
            <p:nvGraphicFramePr>
              <p:cNvPr id="9" name="3D 模型 8">
                <a:extLst>
                  <a:ext uri="{FF2B5EF4-FFF2-40B4-BE49-F238E27FC236}">
                    <a16:creationId xmlns:a16="http://schemas.microsoft.com/office/drawing/2014/main" id="{258204FF-1616-4CAB-8614-23361E10812F}"/>
                  </a:ext>
                </a:extLst>
              </p:cNvPr>
              <p:cNvGraphicFramePr>
                <a:graphicFrameLocks noChangeAspect="1"/>
              </p:cNvGraphicFramePr>
              <p:nvPr>
                <p:extLst>
                  <p:ext uri="{D42A27DB-BD31-4B8C-83A1-F6EECF244321}">
                    <p14:modId xmlns:p14="http://schemas.microsoft.com/office/powerpoint/2010/main" val="558324647"/>
                  </p:ext>
                </p:extLst>
              </p:nvPr>
            </p:nvGraphicFramePr>
            <p:xfrm>
              <a:off x="3505612" y="1329853"/>
              <a:ext cx="596036" cy="597615"/>
            </p:xfrm>
            <a:graphic>
              <a:graphicData uri="http://schemas.microsoft.com/office/drawing/2017/model3d">
                <am3d:model3d r:embed="rId3">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模型 8">
                <a:extLst>
                  <a:ext uri="{FF2B5EF4-FFF2-40B4-BE49-F238E27FC236}">
                    <a16:creationId xmlns:a16="http://schemas.microsoft.com/office/drawing/2014/main" id="{258204FF-1616-4CAB-8614-23361E10812F}"/>
                  </a:ext>
                </a:extLst>
              </p:cNvPr>
              <p:cNvPicPr>
                <a:picLocks noGrp="1" noRot="1" noChangeAspect="1" noMove="1" noResize="1" noEditPoints="1" noAdjustHandles="1" noChangeArrowheads="1" noChangeShapeType="1" noCrop="1"/>
              </p:cNvPicPr>
              <p:nvPr/>
            </p:nvPicPr>
            <p:blipFill>
              <a:blip r:embed="rId6"/>
              <a:stretch>
                <a:fillRect/>
              </a:stretch>
            </p:blipFill>
            <p:spPr>
              <a:xfrm>
                <a:off x="3505612" y="1329853"/>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 name="3D 模型 9">
                <a:extLst>
                  <a:ext uri="{FF2B5EF4-FFF2-40B4-BE49-F238E27FC236}">
                    <a16:creationId xmlns:a16="http://schemas.microsoft.com/office/drawing/2014/main" id="{8A760587-983F-4844-AF1B-F42016BACDD4}"/>
                  </a:ext>
                </a:extLst>
              </p:cNvPr>
              <p:cNvGraphicFramePr>
                <a:graphicFrameLocks noChangeAspect="1"/>
              </p:cNvGraphicFramePr>
              <p:nvPr>
                <p:extLst>
                  <p:ext uri="{D42A27DB-BD31-4B8C-83A1-F6EECF244321}">
                    <p14:modId xmlns:p14="http://schemas.microsoft.com/office/powerpoint/2010/main" val="555710625"/>
                  </p:ext>
                </p:extLst>
              </p:nvPr>
            </p:nvGraphicFramePr>
            <p:xfrm>
              <a:off x="5298901" y="2339381"/>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6"/>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模型 9">
                <a:extLst>
                  <a:ext uri="{FF2B5EF4-FFF2-40B4-BE49-F238E27FC236}">
                    <a16:creationId xmlns:a16="http://schemas.microsoft.com/office/drawing/2014/main" id="{8A760587-983F-4844-AF1B-F42016BACDD4}"/>
                  </a:ext>
                </a:extLst>
              </p:cNvPr>
              <p:cNvPicPr>
                <a:picLocks noGrp="1" noRot="1" noChangeAspect="1" noMove="1" noResize="1" noEditPoints="1" noAdjustHandles="1" noChangeArrowheads="1" noChangeShapeType="1" noCrop="1"/>
              </p:cNvPicPr>
              <p:nvPr/>
            </p:nvPicPr>
            <p:blipFill>
              <a:blip r:embed="rId6"/>
              <a:stretch>
                <a:fillRect/>
              </a:stretch>
            </p:blipFill>
            <p:spPr>
              <a:xfrm>
                <a:off x="5298901" y="2339381"/>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p:spPr>
          </p:pic>
        </mc:Fallback>
      </mc:AlternateContent>
      <mc:AlternateContent xmlns:mc="http://schemas.openxmlformats.org/markup-compatibility/2006" xmlns:am3d="http://schemas.microsoft.com/office/drawing/2017/model3d">
        <mc:Choice Requires="am3d">
          <p:graphicFrame>
            <p:nvGraphicFramePr>
              <p:cNvPr id="11" name="3D 模型 10">
                <a:extLst>
                  <a:ext uri="{FF2B5EF4-FFF2-40B4-BE49-F238E27FC236}">
                    <a16:creationId xmlns:a16="http://schemas.microsoft.com/office/drawing/2014/main" id="{B0503CA2-C73D-4BB9-AF5D-01F80826A89E}"/>
                  </a:ext>
                </a:extLst>
              </p:cNvPr>
              <p:cNvGraphicFramePr>
                <a:graphicFrameLocks noChangeAspect="1"/>
              </p:cNvGraphicFramePr>
              <p:nvPr>
                <p:extLst>
                  <p:ext uri="{D42A27DB-BD31-4B8C-83A1-F6EECF244321}">
                    <p14:modId xmlns:p14="http://schemas.microsoft.com/office/powerpoint/2010/main" val="3491980539"/>
                  </p:ext>
                </p:extLst>
              </p:nvPr>
            </p:nvGraphicFramePr>
            <p:xfrm>
              <a:off x="3505613" y="3379544"/>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模型 10">
                <a:extLst>
                  <a:ext uri="{FF2B5EF4-FFF2-40B4-BE49-F238E27FC236}">
                    <a16:creationId xmlns:a16="http://schemas.microsoft.com/office/drawing/2014/main" id="{B0503CA2-C73D-4BB9-AF5D-01F80826A89E}"/>
                  </a:ext>
                </a:extLst>
              </p:cNvPr>
              <p:cNvPicPr>
                <a:picLocks noGrp="1" noRot="1" noChangeAspect="1" noMove="1" noResize="1" noEditPoints="1" noAdjustHandles="1" noChangeArrowheads="1" noChangeShapeType="1" noCrop="1"/>
              </p:cNvPicPr>
              <p:nvPr/>
            </p:nvPicPr>
            <p:blipFill>
              <a:blip r:embed="rId6"/>
              <a:stretch>
                <a:fillRect/>
              </a:stretch>
            </p:blipFill>
            <p:spPr>
              <a:xfrm>
                <a:off x="3505613" y="3379544"/>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837B913-08D7-4FB0-BDFE-3B353A83782C}"/>
                  </a:ext>
                </a:extLst>
              </p:cNvPr>
              <p:cNvSpPr txBox="1"/>
              <p:nvPr/>
            </p:nvSpPr>
            <p:spPr>
              <a:xfrm>
                <a:off x="3675161" y="1441256"/>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8" name="文本框 17">
                <a:extLst>
                  <a:ext uri="{FF2B5EF4-FFF2-40B4-BE49-F238E27FC236}">
                    <a16:creationId xmlns:a16="http://schemas.microsoft.com/office/drawing/2014/main" id="{B837B913-08D7-4FB0-BDFE-3B353A83782C}"/>
                  </a:ext>
                </a:extLst>
              </p:cNvPr>
              <p:cNvSpPr txBox="1">
                <a:spLocks noRot="1" noChangeAspect="1" noMove="1" noResize="1" noEditPoints="1" noAdjustHandles="1" noChangeArrowheads="1" noChangeShapeType="1" noTextEdit="1"/>
              </p:cNvSpPr>
              <p:nvPr/>
            </p:nvSpPr>
            <p:spPr>
              <a:xfrm>
                <a:off x="3675161" y="1441256"/>
                <a:ext cx="238848" cy="369332"/>
              </a:xfrm>
              <a:prstGeom prst="rect">
                <a:avLst/>
              </a:prstGeom>
              <a:blipFill>
                <a:blip r:embed="rId7"/>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3DD5FB0-DA28-40D1-9C8D-76AE4005B865}"/>
                  </a:ext>
                </a:extLst>
              </p:cNvPr>
              <p:cNvSpPr txBox="1"/>
              <p:nvPr/>
            </p:nvSpPr>
            <p:spPr>
              <a:xfrm>
                <a:off x="3675161" y="3493685"/>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9" name="文本框 18">
                <a:extLst>
                  <a:ext uri="{FF2B5EF4-FFF2-40B4-BE49-F238E27FC236}">
                    <a16:creationId xmlns:a16="http://schemas.microsoft.com/office/drawing/2014/main" id="{63DD5FB0-DA28-40D1-9C8D-76AE4005B865}"/>
                  </a:ext>
                </a:extLst>
              </p:cNvPr>
              <p:cNvSpPr txBox="1">
                <a:spLocks noRot="1" noChangeAspect="1" noMove="1" noResize="1" noEditPoints="1" noAdjustHandles="1" noChangeArrowheads="1" noChangeShapeType="1" noTextEdit="1"/>
              </p:cNvSpPr>
              <p:nvPr/>
            </p:nvSpPr>
            <p:spPr>
              <a:xfrm>
                <a:off x="3675161" y="3493685"/>
                <a:ext cx="238848" cy="369332"/>
              </a:xfrm>
              <a:prstGeom prst="rect">
                <a:avLst/>
              </a:prstGeom>
              <a:blipFill>
                <a:blip r:embed="rId8"/>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5AD1D0-7613-46D4-AA44-03B1AD142444}"/>
                  </a:ext>
                </a:extLst>
              </p:cNvPr>
              <p:cNvSpPr txBox="1"/>
              <p:nvPr/>
            </p:nvSpPr>
            <p:spPr>
              <a:xfrm>
                <a:off x="5482736" y="2450783"/>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20" name="文本框 19">
                <a:extLst>
                  <a:ext uri="{FF2B5EF4-FFF2-40B4-BE49-F238E27FC236}">
                    <a16:creationId xmlns:a16="http://schemas.microsoft.com/office/drawing/2014/main" id="{8D5AD1D0-7613-46D4-AA44-03B1AD142444}"/>
                  </a:ext>
                </a:extLst>
              </p:cNvPr>
              <p:cNvSpPr txBox="1">
                <a:spLocks noRot="1" noChangeAspect="1" noMove="1" noResize="1" noEditPoints="1" noAdjustHandles="1" noChangeArrowheads="1" noChangeShapeType="1" noTextEdit="1"/>
              </p:cNvSpPr>
              <p:nvPr/>
            </p:nvSpPr>
            <p:spPr>
              <a:xfrm>
                <a:off x="5482736" y="2450783"/>
                <a:ext cx="238848" cy="369332"/>
              </a:xfrm>
              <a:prstGeom prst="rect">
                <a:avLst/>
              </a:prstGeom>
              <a:blipFill>
                <a:blip r:embed="rId9"/>
                <a:stretch>
                  <a:fillRect l="-27500" r="-30000" b="-6557"/>
                </a:stretch>
              </a:blipFill>
            </p:spPr>
            <p:txBody>
              <a:bodyPr/>
              <a:lstStyle/>
              <a:p>
                <a:r>
                  <a:rPr lang="zh-CN" altLang="en-US">
                    <a:noFill/>
                  </a:rPr>
                  <a:t> </a:t>
                </a:r>
              </a:p>
            </p:txBody>
          </p:sp>
        </mc:Fallback>
      </mc:AlternateContent>
      <p:grpSp>
        <p:nvGrpSpPr>
          <p:cNvPr id="5" name="组合 4">
            <a:extLst>
              <a:ext uri="{FF2B5EF4-FFF2-40B4-BE49-F238E27FC236}">
                <a16:creationId xmlns:a16="http://schemas.microsoft.com/office/drawing/2014/main" id="{1C09A4FB-7E7F-4B23-BB28-0B5F4333AC92}"/>
              </a:ext>
            </a:extLst>
          </p:cNvPr>
          <p:cNvGrpSpPr/>
          <p:nvPr/>
        </p:nvGrpSpPr>
        <p:grpSpPr>
          <a:xfrm>
            <a:off x="629950" y="4796037"/>
            <a:ext cx="7952498" cy="390763"/>
            <a:chOff x="629950" y="4796037"/>
            <a:chExt cx="7952498" cy="390763"/>
          </a:xfrm>
        </p:grpSpPr>
        <p:sp>
          <p:nvSpPr>
            <p:cNvPr id="27" name="矩形 26">
              <a:extLst>
                <a:ext uri="{FF2B5EF4-FFF2-40B4-BE49-F238E27FC236}">
                  <a16:creationId xmlns:a16="http://schemas.microsoft.com/office/drawing/2014/main" id="{AE1238B0-A9DF-4D2C-B93F-89676424A0DE}"/>
                </a:ext>
              </a:extLst>
            </p:cNvPr>
            <p:cNvSpPr/>
            <p:nvPr/>
          </p:nvSpPr>
          <p:spPr>
            <a:xfrm>
              <a:off x="5826466" y="4797721"/>
              <a:ext cx="543823" cy="389079"/>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EF6E85BD-1BB4-429B-AE7B-20D59E4176E4}"/>
                </a:ext>
              </a:extLst>
            </p:cNvPr>
            <p:cNvSpPr/>
            <p:nvPr/>
          </p:nvSpPr>
          <p:spPr>
            <a:xfrm>
              <a:off x="4254605" y="4796037"/>
              <a:ext cx="549728" cy="389079"/>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601E27E3-7272-4507-947B-DA15967F9CF9}"/>
                    </a:ext>
                  </a:extLst>
                </p:cNvPr>
                <p:cNvSpPr txBox="1"/>
                <p:nvPr/>
              </p:nvSpPr>
              <p:spPr>
                <a:xfrm>
                  <a:off x="629950" y="4825932"/>
                  <a:ext cx="795249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𝜇</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𝐺</m:t>
                            </m:r>
                          </m:e>
                          <m:sup>
                            <m:r>
                              <a:rPr lang="en-US" altLang="zh-CN" sz="2000" b="0" i="1" smtClean="0">
                                <a:latin typeface="Cambria Math" panose="02040503050406030204" pitchFamily="18" charset="0"/>
                              </a:rPr>
                              <m:t>′</m:t>
                            </m:r>
                          </m:sup>
                        </m:sSup>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𝑧</m:t>
                            </m:r>
                          </m:e>
                        </m:d>
                        <m:r>
                          <a:rPr lang="en-US" altLang="zh-CN" sz="2000" b="0" i="1" smtClean="0">
                            <a:latin typeface="Cambria Math" panose="02040503050406030204" pitchFamily="18" charset="0"/>
                          </a:rPr>
                          <m:t>=</m:t>
                        </m:r>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𝑝</m:t>
                            </m:r>
                            <m:r>
                              <a:rPr lang="en-US" altLang="zh-CN" sz="2000" b="0" i="1" smtClean="0">
                                <a:latin typeface="Cambria Math" panose="02040503050406030204" pitchFamily="18" charset="0"/>
                              </a:rPr>
                              <m:t>−</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𝑝</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𝑞</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𝑏</m:t>
                                </m:r>
                              </m:e>
                            </m:d>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𝑧</m:t>
                                </m:r>
                              </m:e>
                              <m:sup>
                                <m:r>
                                  <a:rPr lang="en-US" altLang="zh-CN" sz="2000" b="0" i="1" smtClean="0">
                                    <a:latin typeface="Cambria Math" panose="02040503050406030204" pitchFamily="18" charset="0"/>
                                  </a:rPr>
                                  <m:t>−1</m:t>
                                </m:r>
                              </m:sup>
                            </m:sSup>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𝑞</m:t>
                            </m:r>
                            <m:sSup>
                              <m:sSupPr>
                                <m:ctrlPr>
                                  <a:rPr lang="en-US" altLang="zh-CN" sz="2000" b="0" i="1" smtClean="0">
                                    <a:solidFill>
                                      <a:schemeClr val="tx1"/>
                                    </a:solidFill>
                                    <a:latin typeface="Cambria Math" panose="02040503050406030204" pitchFamily="18" charset="0"/>
                                  </a:rPr>
                                </m:ctrlPr>
                              </m:sSupPr>
                              <m:e>
                                <m:r>
                                  <a:rPr lang="en-US" altLang="zh-CN" sz="2000" b="0" i="1" smtClean="0">
                                    <a:solidFill>
                                      <a:schemeClr val="tx1"/>
                                    </a:solidFill>
                                    <a:latin typeface="Cambria Math" panose="02040503050406030204" pitchFamily="18" charset="0"/>
                                  </a:rPr>
                                  <m:t>𝑧</m:t>
                                </m:r>
                              </m:e>
                              <m:sup>
                                <m:r>
                                  <a:rPr lang="en-US" altLang="zh-CN" sz="2000" b="0" i="1" smtClean="0">
                                    <a:solidFill>
                                      <a:schemeClr val="tx1"/>
                                    </a:solidFill>
                                    <a:latin typeface="Cambria Math" panose="02040503050406030204" pitchFamily="18" charset="0"/>
                                  </a:rPr>
                                  <m:t>−2</m:t>
                                </m:r>
                              </m:sup>
                            </m:sSup>
                          </m:e>
                        </m:d>
                        <m:r>
                          <a:rPr lang="en-US" altLang="zh-CN" sz="2000" b="0" i="1" smtClean="0">
                            <a:latin typeface="Cambria Math" panose="02040503050406030204" pitchFamily="18" charset="0"/>
                          </a:rPr>
                          <m:t>𝐺</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𝑧</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𝑞𝐺</m:t>
                        </m:r>
                        <m:d>
                          <m:dPr>
                            <m:ctrlPr>
                              <a:rPr lang="en-US" altLang="zh-CN" sz="2000" b="0" i="1" smtClean="0">
                                <a:solidFill>
                                  <a:schemeClr val="tx1"/>
                                </a:solidFill>
                                <a:latin typeface="Cambria Math" panose="02040503050406030204" pitchFamily="18" charset="0"/>
                              </a:rPr>
                            </m:ctrlPr>
                          </m:dPr>
                          <m:e>
                            <m:r>
                              <a:rPr lang="en-US" altLang="zh-CN" sz="2000" b="0" i="1" smtClean="0">
                                <a:solidFill>
                                  <a:schemeClr val="tx1"/>
                                </a:solidFill>
                                <a:latin typeface="Cambria Math" panose="02040503050406030204" pitchFamily="18" charset="0"/>
                              </a:rPr>
                              <m:t>0</m:t>
                            </m:r>
                          </m:e>
                        </m:d>
                        <m:d>
                          <m:dPr>
                            <m:ctrlPr>
                              <a:rPr lang="en-US" altLang="zh-CN" sz="2000" b="0" i="1" smtClean="0">
                                <a:latin typeface="Cambria Math" panose="02040503050406030204" pitchFamily="18" charset="0"/>
                              </a:rPr>
                            </m:ctrlPr>
                          </m:dPr>
                          <m:e>
                            <m:sSup>
                              <m:sSupPr>
                                <m:ctrlPr>
                                  <a:rPr lang="en-US" altLang="zh-CN" sz="2000" b="0" i="1" smtClean="0">
                                    <a:solidFill>
                                      <a:schemeClr val="tx1"/>
                                    </a:solidFill>
                                    <a:latin typeface="Cambria Math" panose="02040503050406030204" pitchFamily="18" charset="0"/>
                                  </a:rPr>
                                </m:ctrlPr>
                              </m:sSupPr>
                              <m:e>
                                <m:r>
                                  <a:rPr lang="en-US" altLang="zh-CN" sz="2000" b="0" i="1" smtClean="0">
                                    <a:solidFill>
                                      <a:schemeClr val="tx1"/>
                                    </a:solidFill>
                                    <a:latin typeface="Cambria Math" panose="02040503050406030204" pitchFamily="18" charset="0"/>
                                  </a:rPr>
                                  <m:t>𝑧</m:t>
                                </m:r>
                              </m:e>
                              <m:sup>
                                <m:r>
                                  <a:rPr lang="en-US" altLang="zh-CN" sz="2000" b="0" i="1" smtClean="0">
                                    <a:solidFill>
                                      <a:schemeClr val="tx1"/>
                                    </a:solidFill>
                                    <a:latin typeface="Cambria Math" panose="02040503050406030204" pitchFamily="18" charset="0"/>
                                  </a:rPr>
                                  <m:t>−2</m:t>
                                </m:r>
                              </m:sup>
                            </m:sSup>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𝑧</m:t>
                                </m:r>
                              </m:e>
                              <m:sup>
                                <m:r>
                                  <a:rPr lang="en-US" altLang="zh-CN" sz="2000" b="0" i="1" smtClean="0">
                                    <a:latin typeface="Cambria Math" panose="02040503050406030204" pitchFamily="18" charset="0"/>
                                  </a:rPr>
                                  <m:t>−1</m:t>
                                </m:r>
                              </m:sup>
                            </m:sSup>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𝜆</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𝑧</m:t>
                            </m:r>
                          </m:e>
                          <m:sup>
                            <m:r>
                              <a:rPr lang="en-US" altLang="zh-CN" sz="2000" b="0" i="1" smtClean="0">
                                <a:latin typeface="Cambria Math" panose="02040503050406030204" pitchFamily="18" charset="0"/>
                              </a:rPr>
                              <m:t>−1</m:t>
                            </m:r>
                          </m:sup>
                        </m:sSup>
                      </m:oMath>
                    </m:oMathPara>
                  </a14:m>
                  <a:endParaRPr lang="zh-CN" altLang="en-US" sz="2000" dirty="0"/>
                </a:p>
              </p:txBody>
            </p:sp>
          </mc:Choice>
          <mc:Fallback xmlns="">
            <p:sp>
              <p:nvSpPr>
                <p:cNvPr id="32" name="文本框 31">
                  <a:extLst>
                    <a:ext uri="{FF2B5EF4-FFF2-40B4-BE49-F238E27FC236}">
                      <a16:creationId xmlns:a16="http://schemas.microsoft.com/office/drawing/2014/main" id="{601E27E3-7272-4507-947B-DA15967F9CF9}"/>
                    </a:ext>
                  </a:extLst>
                </p:cNvPr>
                <p:cNvSpPr txBox="1">
                  <a:spLocks noRot="1" noChangeAspect="1" noMove="1" noResize="1" noEditPoints="1" noAdjustHandles="1" noChangeArrowheads="1" noChangeShapeType="1" noTextEdit="1"/>
                </p:cNvSpPr>
                <p:nvPr/>
              </p:nvSpPr>
              <p:spPr>
                <a:xfrm>
                  <a:off x="629950" y="4825932"/>
                  <a:ext cx="7952498" cy="307777"/>
                </a:xfrm>
                <a:prstGeom prst="rect">
                  <a:avLst/>
                </a:prstGeom>
                <a:blipFill>
                  <a:blip r:embed="rId10"/>
                  <a:stretch>
                    <a:fillRect t="-4000" b="-26000"/>
                  </a:stretch>
                </a:blipFill>
              </p:spPr>
              <p:txBody>
                <a:bodyPr/>
                <a:lstStyle/>
                <a:p>
                  <a:r>
                    <a:rPr lang="en-US">
                      <a:noFill/>
                    </a:rPr>
                    <a:t> </a:t>
                  </a:r>
                </a:p>
              </p:txBody>
            </p:sp>
          </mc:Fallback>
        </mc:AlternateContent>
      </p:grpSp>
      <p:sp>
        <p:nvSpPr>
          <p:cNvPr id="34" name="TextBox 5">
            <a:extLst>
              <a:ext uri="{FF2B5EF4-FFF2-40B4-BE49-F238E27FC236}">
                <a16:creationId xmlns:a16="http://schemas.microsoft.com/office/drawing/2014/main" id="{E58232C8-FBCC-4B9E-B8DA-537ED0CF570D}"/>
              </a:ext>
            </a:extLst>
          </p:cNvPr>
          <p:cNvSpPr txBox="1"/>
          <p:nvPr/>
        </p:nvSpPr>
        <p:spPr>
          <a:xfrm>
            <a:off x="2068981" y="432986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Equation for PGF</a:t>
            </a:r>
          </a:p>
        </p:txBody>
      </p:sp>
      <p:grpSp>
        <p:nvGrpSpPr>
          <p:cNvPr id="13" name="组合 12">
            <a:extLst>
              <a:ext uri="{FF2B5EF4-FFF2-40B4-BE49-F238E27FC236}">
                <a16:creationId xmlns:a16="http://schemas.microsoft.com/office/drawing/2014/main" id="{B829EAA9-AB59-4118-850C-89FC5BF3C982}"/>
              </a:ext>
            </a:extLst>
          </p:cNvPr>
          <p:cNvGrpSpPr/>
          <p:nvPr/>
        </p:nvGrpSpPr>
        <p:grpSpPr>
          <a:xfrm>
            <a:off x="3646301" y="5477894"/>
            <a:ext cx="1865572" cy="897097"/>
            <a:chOff x="3638729" y="5451661"/>
            <a:chExt cx="1865572" cy="897097"/>
          </a:xfrm>
        </p:grpSpPr>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CA652405-A680-45D9-99F8-5CCBDFE569C8}"/>
                    </a:ext>
                  </a:extLst>
                </p:cNvPr>
                <p:cNvSpPr/>
                <p:nvPr/>
              </p:nvSpPr>
              <p:spPr>
                <a:xfrm>
                  <a:off x="3675533" y="5506113"/>
                  <a:ext cx="17919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𝑝</m:t>
                        </m:r>
                        <m:r>
                          <a:rPr lang="en-US" altLang="zh-CN" b="0" i="1" smtClean="0">
                            <a:latin typeface="Cambria Math" panose="02040503050406030204" pitchFamily="18" charset="0"/>
                          </a:rPr>
                          <m:t>=</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𝐾</m:t>
                                </m:r>
                              </m:e>
                              <m:sub>
                                <m:r>
                                  <a:rPr lang="en-US" altLang="zh-CN" b="0" i="1" smtClean="0">
                                    <a:latin typeface="Cambria Math" panose="02040503050406030204" pitchFamily="18" charset="0"/>
                                  </a:rPr>
                                  <m:t>+</m:t>
                                </m:r>
                              </m:sub>
                            </m:sSub>
                            <m:r>
                              <a:rPr lang="en-US" altLang="zh-CN" b="0" i="1" smtClean="0">
                                <a:latin typeface="Cambria Math" panose="02040503050406030204" pitchFamily="18" charset="0"/>
                              </a:rPr>
                              <m:t>−1</m:t>
                            </m:r>
                          </m:e>
                        </m:d>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𝜆</m:t>
                            </m:r>
                          </m:e>
                          <m:sub>
                            <m:r>
                              <a:rPr lang="en-US" altLang="zh-CN" b="0" i="1" smtClean="0">
                                <a:latin typeface="Cambria Math" panose="02040503050406030204" pitchFamily="18" charset="0"/>
                              </a:rPr>
                              <m:t>+</m:t>
                            </m:r>
                          </m:sub>
                        </m:sSub>
                      </m:oMath>
                    </m:oMathPara>
                  </a14:m>
                  <a:endParaRPr lang="zh-CN" altLang="en-US" dirty="0"/>
                </a:p>
              </p:txBody>
            </p:sp>
          </mc:Choice>
          <mc:Fallback xmlns="">
            <p:sp>
              <p:nvSpPr>
                <p:cNvPr id="4" name="矩形 3">
                  <a:extLst>
                    <a:ext uri="{FF2B5EF4-FFF2-40B4-BE49-F238E27FC236}">
                      <a16:creationId xmlns:a16="http://schemas.microsoft.com/office/drawing/2014/main" id="{CA652405-A680-45D9-99F8-5CCBDFE569C8}"/>
                    </a:ext>
                  </a:extLst>
                </p:cNvPr>
                <p:cNvSpPr>
                  <a:spLocks noRot="1" noChangeAspect="1" noMove="1" noResize="1" noEditPoints="1" noAdjustHandles="1" noChangeArrowheads="1" noChangeShapeType="1" noTextEdit="1"/>
                </p:cNvSpPr>
                <p:nvPr/>
              </p:nvSpPr>
              <p:spPr>
                <a:xfrm>
                  <a:off x="3675533" y="5506113"/>
                  <a:ext cx="1791964" cy="369332"/>
                </a:xfrm>
                <a:prstGeom prst="rect">
                  <a:avLst/>
                </a:prstGeom>
                <a:blipFill>
                  <a:blip r:embed="rId11"/>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矩形 44">
                  <a:extLst>
                    <a:ext uri="{FF2B5EF4-FFF2-40B4-BE49-F238E27FC236}">
                      <a16:creationId xmlns:a16="http://schemas.microsoft.com/office/drawing/2014/main" id="{7DE741E1-0BA5-4AEA-ACAA-4ABE063DA68F}"/>
                    </a:ext>
                  </a:extLst>
                </p:cNvPr>
                <p:cNvSpPr/>
                <p:nvPr/>
              </p:nvSpPr>
              <p:spPr>
                <a:xfrm>
                  <a:off x="3675536" y="5886995"/>
                  <a:ext cx="17929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𝑞</m:t>
                        </m:r>
                        <m:r>
                          <a:rPr lang="en-US" altLang="zh-CN" b="0" i="1" smtClean="0">
                            <a:latin typeface="Cambria Math" panose="02040503050406030204" pitchFamily="18" charset="0"/>
                          </a:rPr>
                          <m:t>=</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𝐾</m:t>
                                </m:r>
                              </m:e>
                              <m:sub>
                                <m:r>
                                  <a:rPr lang="en-US" altLang="zh-CN" b="0" i="1" smtClean="0">
                                    <a:latin typeface="Cambria Math" panose="02040503050406030204" pitchFamily="18" charset="0"/>
                                  </a:rPr>
                                  <m:t>−</m:t>
                                </m:r>
                              </m:sub>
                            </m:sSub>
                            <m:r>
                              <a:rPr lang="en-US" altLang="zh-CN" b="0" i="1" smtClean="0">
                                <a:latin typeface="Cambria Math" panose="02040503050406030204" pitchFamily="18" charset="0"/>
                              </a:rPr>
                              <m:t>−1</m:t>
                            </m:r>
                          </m:e>
                        </m:d>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𝜆</m:t>
                            </m:r>
                          </m:e>
                          <m:sub>
                            <m:r>
                              <a:rPr lang="en-US" altLang="zh-CN" b="0" i="1" smtClean="0">
                                <a:latin typeface="Cambria Math" panose="02040503050406030204" pitchFamily="18" charset="0"/>
                              </a:rPr>
                              <m:t>−</m:t>
                            </m:r>
                          </m:sub>
                        </m:sSub>
                      </m:oMath>
                    </m:oMathPara>
                  </a14:m>
                  <a:endParaRPr lang="zh-CN" altLang="en-US" dirty="0"/>
                </a:p>
              </p:txBody>
            </p:sp>
          </mc:Choice>
          <mc:Fallback xmlns="">
            <p:sp>
              <p:nvSpPr>
                <p:cNvPr id="45" name="矩形 44">
                  <a:extLst>
                    <a:ext uri="{FF2B5EF4-FFF2-40B4-BE49-F238E27FC236}">
                      <a16:creationId xmlns:a16="http://schemas.microsoft.com/office/drawing/2014/main" id="{7DE741E1-0BA5-4AEA-ACAA-4ABE063DA68F}"/>
                    </a:ext>
                  </a:extLst>
                </p:cNvPr>
                <p:cNvSpPr>
                  <a:spLocks noRot="1" noChangeAspect="1" noMove="1" noResize="1" noEditPoints="1" noAdjustHandles="1" noChangeArrowheads="1" noChangeShapeType="1" noTextEdit="1"/>
                </p:cNvSpPr>
                <p:nvPr/>
              </p:nvSpPr>
              <p:spPr>
                <a:xfrm>
                  <a:off x="3675536" y="5886995"/>
                  <a:ext cx="1792927" cy="369332"/>
                </a:xfrm>
                <a:prstGeom prst="rect">
                  <a:avLst/>
                </a:prstGeom>
                <a:blipFill>
                  <a:blip r:embed="rId12"/>
                  <a:stretch>
                    <a:fillRect b="-6557"/>
                  </a:stretch>
                </a:blipFill>
              </p:spPr>
              <p:txBody>
                <a:bodyPr/>
                <a:lstStyle/>
                <a:p>
                  <a:r>
                    <a:rPr lang="zh-CN" altLang="en-US">
                      <a:noFill/>
                    </a:rPr>
                    <a:t> </a:t>
                  </a:r>
                </a:p>
              </p:txBody>
            </p:sp>
          </mc:Fallback>
        </mc:AlternateContent>
        <p:sp>
          <p:nvSpPr>
            <p:cNvPr id="46" name="矩形 45">
              <a:extLst>
                <a:ext uri="{FF2B5EF4-FFF2-40B4-BE49-F238E27FC236}">
                  <a16:creationId xmlns:a16="http://schemas.microsoft.com/office/drawing/2014/main" id="{C89D2BB6-6296-430E-9969-4B3F5C7B6737}"/>
                </a:ext>
              </a:extLst>
            </p:cNvPr>
            <p:cNvSpPr/>
            <p:nvPr/>
          </p:nvSpPr>
          <p:spPr>
            <a:xfrm>
              <a:off x="3638729" y="5451661"/>
              <a:ext cx="1865572" cy="897097"/>
            </a:xfrm>
            <a:prstGeom prst="rect">
              <a:avLst/>
            </a:prstGeom>
            <a:noFill/>
            <a:ln w="19050">
              <a:solidFill>
                <a:schemeClr val="bg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66752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a:extLst>
              <a:ext uri="{FF2B5EF4-FFF2-40B4-BE49-F238E27FC236}">
                <a16:creationId xmlns:a16="http://schemas.microsoft.com/office/drawing/2014/main" id="{859FD60B-FBD7-4C70-B536-EA56EB388974}"/>
              </a:ext>
            </a:extLst>
          </p:cNvPr>
          <p:cNvSpPr/>
          <p:nvPr/>
        </p:nvSpPr>
        <p:spPr>
          <a:xfrm>
            <a:off x="4324656" y="4801329"/>
            <a:ext cx="703771" cy="389079"/>
          </a:xfrm>
          <a:prstGeom prst="rect">
            <a:avLst/>
          </a:prstGeom>
          <a:solidFill>
            <a:schemeClr val="accent4">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220CDA90-6372-4CE8-8566-54B42AAF3015}"/>
              </a:ext>
            </a:extLst>
          </p:cNvPr>
          <p:cNvSpPr/>
          <p:nvPr/>
        </p:nvSpPr>
        <p:spPr>
          <a:xfrm>
            <a:off x="2796646" y="4801329"/>
            <a:ext cx="607454" cy="389079"/>
          </a:xfrm>
          <a:prstGeom prst="rect">
            <a:avLst/>
          </a:prstGeom>
          <a:solidFill>
            <a:schemeClr val="accent4">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F30004D7-7E71-4317-AF33-2F87D1FCC083}"/>
              </a:ext>
            </a:extLst>
          </p:cNvPr>
          <p:cNvGrpSpPr/>
          <p:nvPr/>
        </p:nvGrpSpPr>
        <p:grpSpPr>
          <a:xfrm>
            <a:off x="-868153" y="-2533014"/>
            <a:ext cx="9340135" cy="10387884"/>
            <a:chOff x="-816297" y="-2745239"/>
            <a:chExt cx="9340135" cy="10387884"/>
          </a:xfrm>
        </p:grpSpPr>
        <p:grpSp>
          <p:nvGrpSpPr>
            <p:cNvPr id="42" name="组合 41">
              <a:extLst>
                <a:ext uri="{FF2B5EF4-FFF2-40B4-BE49-F238E27FC236}">
                  <a16:creationId xmlns:a16="http://schemas.microsoft.com/office/drawing/2014/main" id="{588A6E59-FCFB-4311-9DF3-2B3CDF06ADF2}"/>
                </a:ext>
              </a:extLst>
            </p:cNvPr>
            <p:cNvGrpSpPr/>
            <p:nvPr/>
          </p:nvGrpSpPr>
          <p:grpSpPr>
            <a:xfrm rot="7156578">
              <a:off x="89253" y="-534362"/>
              <a:ext cx="9340135" cy="4918381"/>
              <a:chOff x="-816297" y="-7789"/>
              <a:chExt cx="9340135" cy="4918381"/>
            </a:xfrm>
          </p:grpSpPr>
          <p:sp>
            <p:nvSpPr>
              <p:cNvPr id="43" name="弧形 42">
                <a:extLst>
                  <a:ext uri="{FF2B5EF4-FFF2-40B4-BE49-F238E27FC236}">
                    <a16:creationId xmlns:a16="http://schemas.microsoft.com/office/drawing/2014/main" id="{AFFF9223-724C-4DC7-867B-1A17C7478256}"/>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4" name="弧形 43">
                <a:extLst>
                  <a:ext uri="{FF2B5EF4-FFF2-40B4-BE49-F238E27FC236}">
                    <a16:creationId xmlns:a16="http://schemas.microsoft.com/office/drawing/2014/main" id="{B3761B80-30D4-45C4-B957-E6EC18B5A74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75E40397-BE4C-43D9-B0C3-7E0FE397F1AE}"/>
                </a:ext>
              </a:extLst>
            </p:cNvPr>
            <p:cNvGrpSpPr/>
            <p:nvPr/>
          </p:nvGrpSpPr>
          <p:grpSpPr>
            <a:xfrm rot="3416954">
              <a:off x="78616" y="513387"/>
              <a:ext cx="9340135" cy="4918381"/>
              <a:chOff x="-816297" y="-7789"/>
              <a:chExt cx="9340135" cy="4918381"/>
            </a:xfrm>
          </p:grpSpPr>
          <p:sp>
            <p:nvSpPr>
              <p:cNvPr id="40" name="弧形 39">
                <a:extLst>
                  <a:ext uri="{FF2B5EF4-FFF2-40B4-BE49-F238E27FC236}">
                    <a16:creationId xmlns:a16="http://schemas.microsoft.com/office/drawing/2014/main" id="{6698CEA9-925B-4EEC-A0D1-1C3DDBDA76FD}"/>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1" name="弧形 40">
                <a:extLst>
                  <a:ext uri="{FF2B5EF4-FFF2-40B4-BE49-F238E27FC236}">
                    <a16:creationId xmlns:a16="http://schemas.microsoft.com/office/drawing/2014/main" id="{AD2A5D68-E3FF-4FE8-BFBC-832BB01CE2C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590D4545-6F0F-4E51-BDFC-9E3A86380495}"/>
                </a:ext>
              </a:extLst>
            </p:cNvPr>
            <p:cNvGrpSpPr/>
            <p:nvPr/>
          </p:nvGrpSpPr>
          <p:grpSpPr>
            <a:xfrm>
              <a:off x="-816297" y="-7789"/>
              <a:ext cx="9340135" cy="4918381"/>
              <a:chOff x="-816297" y="-7789"/>
              <a:chExt cx="9340135" cy="4918381"/>
            </a:xfrm>
          </p:grpSpPr>
          <p:sp>
            <p:nvSpPr>
              <p:cNvPr id="38" name="弧形 37">
                <a:extLst>
                  <a:ext uri="{FF2B5EF4-FFF2-40B4-BE49-F238E27FC236}">
                    <a16:creationId xmlns:a16="http://schemas.microsoft.com/office/drawing/2014/main" id="{2CFA0AF8-31C2-42D3-A399-2985550D7DE2}"/>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4" name="弧形 13">
                <a:extLst>
                  <a:ext uri="{FF2B5EF4-FFF2-40B4-BE49-F238E27FC236}">
                    <a16:creationId xmlns:a16="http://schemas.microsoft.com/office/drawing/2014/main" id="{30D5D59C-7858-4AC9-9031-0715432A22BF}"/>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27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Rectified Linear Counting Neurons</a:t>
            </a:r>
            <a:endParaRPr lang="zh-CN" altLang="en-US" dirty="0"/>
          </a:p>
        </p:txBody>
      </p:sp>
      <mc:AlternateContent xmlns:mc="http://schemas.openxmlformats.org/markup-compatibility/2006" xmlns:am3d="http://schemas.microsoft.com/office/drawing/2017/model3d">
        <mc:Choice Requires="am3d">
          <p:graphicFrame>
            <p:nvGraphicFramePr>
              <p:cNvPr id="9" name="3D 模型 8">
                <a:extLst>
                  <a:ext uri="{FF2B5EF4-FFF2-40B4-BE49-F238E27FC236}">
                    <a16:creationId xmlns:a16="http://schemas.microsoft.com/office/drawing/2014/main" id="{258204FF-1616-4CAB-8614-23361E10812F}"/>
                  </a:ext>
                </a:extLst>
              </p:cNvPr>
              <p:cNvGraphicFramePr>
                <a:graphicFrameLocks noChangeAspect="1"/>
              </p:cNvGraphicFramePr>
              <p:nvPr/>
            </p:nvGraphicFramePr>
            <p:xfrm>
              <a:off x="3505612" y="1329853"/>
              <a:ext cx="596036" cy="597615"/>
            </p:xfrm>
            <a:graphic>
              <a:graphicData uri="http://schemas.microsoft.com/office/drawing/2017/model3d">
                <am3d:model3d r:embed="rId3">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模型 8">
                <a:extLst>
                  <a:ext uri="{FF2B5EF4-FFF2-40B4-BE49-F238E27FC236}">
                    <a16:creationId xmlns:a16="http://schemas.microsoft.com/office/drawing/2014/main" id="{258204FF-1616-4CAB-8614-23361E10812F}"/>
                  </a:ext>
                </a:extLst>
              </p:cNvPr>
              <p:cNvPicPr>
                <a:picLocks noGrp="1" noRot="1" noChangeAspect="1" noMove="1" noResize="1" noEditPoints="1" noAdjustHandles="1" noChangeArrowheads="1" noChangeShapeType="1" noCrop="1"/>
              </p:cNvPicPr>
              <p:nvPr/>
            </p:nvPicPr>
            <p:blipFill>
              <a:blip r:embed="rId6"/>
              <a:stretch>
                <a:fillRect/>
              </a:stretch>
            </p:blipFill>
            <p:spPr>
              <a:xfrm>
                <a:off x="3505612" y="1329853"/>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 name="3D 模型 9">
                <a:extLst>
                  <a:ext uri="{FF2B5EF4-FFF2-40B4-BE49-F238E27FC236}">
                    <a16:creationId xmlns:a16="http://schemas.microsoft.com/office/drawing/2014/main" id="{8A760587-983F-4844-AF1B-F42016BACDD4}"/>
                  </a:ext>
                </a:extLst>
              </p:cNvPr>
              <p:cNvGraphicFramePr>
                <a:graphicFrameLocks noChangeAspect="1"/>
              </p:cNvGraphicFramePr>
              <p:nvPr/>
            </p:nvGraphicFramePr>
            <p:xfrm>
              <a:off x="5298901" y="2339381"/>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模型 9">
                <a:extLst>
                  <a:ext uri="{FF2B5EF4-FFF2-40B4-BE49-F238E27FC236}">
                    <a16:creationId xmlns:a16="http://schemas.microsoft.com/office/drawing/2014/main" id="{8A760587-983F-4844-AF1B-F42016BACDD4}"/>
                  </a:ext>
                </a:extLst>
              </p:cNvPr>
              <p:cNvPicPr>
                <a:picLocks noGrp="1" noRot="1" noChangeAspect="1" noMove="1" noResize="1" noEditPoints="1" noAdjustHandles="1" noChangeArrowheads="1" noChangeShapeType="1" noCrop="1"/>
              </p:cNvPicPr>
              <p:nvPr/>
            </p:nvPicPr>
            <p:blipFill>
              <a:blip r:embed="rId6"/>
              <a:stretch>
                <a:fillRect/>
              </a:stretch>
            </p:blipFill>
            <p:spPr>
              <a:xfrm>
                <a:off x="5298901" y="2339381"/>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p:spPr>
          </p:pic>
        </mc:Fallback>
      </mc:AlternateContent>
      <mc:AlternateContent xmlns:mc="http://schemas.openxmlformats.org/markup-compatibility/2006" xmlns:am3d="http://schemas.microsoft.com/office/drawing/2017/model3d">
        <mc:Choice Requires="am3d">
          <p:graphicFrame>
            <p:nvGraphicFramePr>
              <p:cNvPr id="11" name="3D 模型 10">
                <a:extLst>
                  <a:ext uri="{FF2B5EF4-FFF2-40B4-BE49-F238E27FC236}">
                    <a16:creationId xmlns:a16="http://schemas.microsoft.com/office/drawing/2014/main" id="{B0503CA2-C73D-4BB9-AF5D-01F80826A89E}"/>
                  </a:ext>
                </a:extLst>
              </p:cNvPr>
              <p:cNvGraphicFramePr>
                <a:graphicFrameLocks noChangeAspect="1"/>
              </p:cNvGraphicFramePr>
              <p:nvPr/>
            </p:nvGraphicFramePr>
            <p:xfrm>
              <a:off x="3505613" y="3379544"/>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6"/>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模型 10">
                <a:extLst>
                  <a:ext uri="{FF2B5EF4-FFF2-40B4-BE49-F238E27FC236}">
                    <a16:creationId xmlns:a16="http://schemas.microsoft.com/office/drawing/2014/main" id="{B0503CA2-C73D-4BB9-AF5D-01F80826A89E}"/>
                  </a:ext>
                </a:extLst>
              </p:cNvPr>
              <p:cNvPicPr>
                <a:picLocks noGrp="1" noRot="1" noChangeAspect="1" noMove="1" noResize="1" noEditPoints="1" noAdjustHandles="1" noChangeArrowheads="1" noChangeShapeType="1" noCrop="1"/>
              </p:cNvPicPr>
              <p:nvPr/>
            </p:nvPicPr>
            <p:blipFill>
              <a:blip r:embed="rId6"/>
              <a:stretch>
                <a:fillRect/>
              </a:stretch>
            </p:blipFill>
            <p:spPr>
              <a:xfrm>
                <a:off x="3505613" y="3379544"/>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837B913-08D7-4FB0-BDFE-3B353A83782C}"/>
                  </a:ext>
                </a:extLst>
              </p:cNvPr>
              <p:cNvSpPr txBox="1"/>
              <p:nvPr/>
            </p:nvSpPr>
            <p:spPr>
              <a:xfrm>
                <a:off x="3675161" y="1441256"/>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8" name="文本框 17">
                <a:extLst>
                  <a:ext uri="{FF2B5EF4-FFF2-40B4-BE49-F238E27FC236}">
                    <a16:creationId xmlns:a16="http://schemas.microsoft.com/office/drawing/2014/main" id="{B837B913-08D7-4FB0-BDFE-3B353A83782C}"/>
                  </a:ext>
                </a:extLst>
              </p:cNvPr>
              <p:cNvSpPr txBox="1">
                <a:spLocks noRot="1" noChangeAspect="1" noMove="1" noResize="1" noEditPoints="1" noAdjustHandles="1" noChangeArrowheads="1" noChangeShapeType="1" noTextEdit="1"/>
              </p:cNvSpPr>
              <p:nvPr/>
            </p:nvSpPr>
            <p:spPr>
              <a:xfrm>
                <a:off x="3675161" y="1441256"/>
                <a:ext cx="238848" cy="369332"/>
              </a:xfrm>
              <a:prstGeom prst="rect">
                <a:avLst/>
              </a:prstGeom>
              <a:blipFill>
                <a:blip r:embed="rId7"/>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3DD5FB0-DA28-40D1-9C8D-76AE4005B865}"/>
                  </a:ext>
                </a:extLst>
              </p:cNvPr>
              <p:cNvSpPr txBox="1"/>
              <p:nvPr/>
            </p:nvSpPr>
            <p:spPr>
              <a:xfrm>
                <a:off x="3675161" y="3493685"/>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9" name="文本框 18">
                <a:extLst>
                  <a:ext uri="{FF2B5EF4-FFF2-40B4-BE49-F238E27FC236}">
                    <a16:creationId xmlns:a16="http://schemas.microsoft.com/office/drawing/2014/main" id="{63DD5FB0-DA28-40D1-9C8D-76AE4005B865}"/>
                  </a:ext>
                </a:extLst>
              </p:cNvPr>
              <p:cNvSpPr txBox="1">
                <a:spLocks noRot="1" noChangeAspect="1" noMove="1" noResize="1" noEditPoints="1" noAdjustHandles="1" noChangeArrowheads="1" noChangeShapeType="1" noTextEdit="1"/>
              </p:cNvSpPr>
              <p:nvPr/>
            </p:nvSpPr>
            <p:spPr>
              <a:xfrm>
                <a:off x="3675161" y="3493685"/>
                <a:ext cx="238848" cy="369332"/>
              </a:xfrm>
              <a:prstGeom prst="rect">
                <a:avLst/>
              </a:prstGeom>
              <a:blipFill>
                <a:blip r:embed="rId8"/>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5AD1D0-7613-46D4-AA44-03B1AD142444}"/>
                  </a:ext>
                </a:extLst>
              </p:cNvPr>
              <p:cNvSpPr txBox="1"/>
              <p:nvPr/>
            </p:nvSpPr>
            <p:spPr>
              <a:xfrm>
                <a:off x="5482736" y="2450783"/>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20" name="文本框 19">
                <a:extLst>
                  <a:ext uri="{FF2B5EF4-FFF2-40B4-BE49-F238E27FC236}">
                    <a16:creationId xmlns:a16="http://schemas.microsoft.com/office/drawing/2014/main" id="{8D5AD1D0-7613-46D4-AA44-03B1AD142444}"/>
                  </a:ext>
                </a:extLst>
              </p:cNvPr>
              <p:cNvSpPr txBox="1">
                <a:spLocks noRot="1" noChangeAspect="1" noMove="1" noResize="1" noEditPoints="1" noAdjustHandles="1" noChangeArrowheads="1" noChangeShapeType="1" noTextEdit="1"/>
              </p:cNvSpPr>
              <p:nvPr/>
            </p:nvSpPr>
            <p:spPr>
              <a:xfrm>
                <a:off x="5482736" y="2450783"/>
                <a:ext cx="238848" cy="369332"/>
              </a:xfrm>
              <a:prstGeom prst="rect">
                <a:avLst/>
              </a:prstGeom>
              <a:blipFill>
                <a:blip r:embed="rId9"/>
                <a:stretch>
                  <a:fillRect l="-27500" r="-30000"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601E27E3-7272-4507-947B-DA15967F9CF9}"/>
                  </a:ext>
                </a:extLst>
              </p:cNvPr>
              <p:cNvSpPr txBox="1"/>
              <p:nvPr/>
            </p:nvSpPr>
            <p:spPr>
              <a:xfrm>
                <a:off x="1978456" y="4825932"/>
                <a:ext cx="520020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𝐺</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𝑧</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𝑔</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𝑧</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𝑞𝐺</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0</m:t>
                          </m:r>
                        </m:e>
                      </m:d>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𝐼</m:t>
                          </m:r>
                        </m:e>
                        <m:sub>
                          <m:r>
                            <a:rPr lang="en-US" altLang="zh-CN" sz="2000" b="0" i="1" smtClean="0">
                              <a:latin typeface="Cambria Math" panose="02040503050406030204" pitchFamily="18" charset="0"/>
                            </a:rPr>
                            <m:t>−1</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𝑧</m:t>
                          </m:r>
                        </m:e>
                      </m:d>
                      <m:r>
                        <a:rPr lang="en-US" altLang="zh-CN" sz="2000" b="0" i="1" smtClean="0">
                          <a:latin typeface="Cambria Math" panose="02040503050406030204" pitchFamily="18" charset="0"/>
                        </a:rPr>
                        <m:t>+</m:t>
                      </m:r>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𝑞𝐺</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0</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𝜆</m:t>
                          </m:r>
                        </m:e>
                      </m:d>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𝐼</m:t>
                          </m:r>
                        </m:e>
                        <m:sub>
                          <m:r>
                            <a:rPr lang="en-US" altLang="zh-CN" sz="2000" b="0" i="1" smtClean="0">
                              <a:latin typeface="Cambria Math" panose="02040503050406030204" pitchFamily="18" charset="0"/>
                            </a:rPr>
                            <m:t>0</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𝑧</m:t>
                          </m:r>
                        </m:e>
                      </m:d>
                    </m:oMath>
                  </m:oMathPara>
                </a14:m>
                <a:endParaRPr lang="zh-CN" altLang="en-US" sz="2000" dirty="0"/>
              </a:p>
            </p:txBody>
          </p:sp>
        </mc:Choice>
        <mc:Fallback xmlns="">
          <p:sp>
            <p:nvSpPr>
              <p:cNvPr id="32" name="文本框 31">
                <a:extLst>
                  <a:ext uri="{FF2B5EF4-FFF2-40B4-BE49-F238E27FC236}">
                    <a16:creationId xmlns:a16="http://schemas.microsoft.com/office/drawing/2014/main" id="{601E27E3-7272-4507-947B-DA15967F9CF9}"/>
                  </a:ext>
                </a:extLst>
              </p:cNvPr>
              <p:cNvSpPr txBox="1">
                <a:spLocks noRot="1" noChangeAspect="1" noMove="1" noResize="1" noEditPoints="1" noAdjustHandles="1" noChangeArrowheads="1" noChangeShapeType="1" noTextEdit="1"/>
              </p:cNvSpPr>
              <p:nvPr/>
            </p:nvSpPr>
            <p:spPr>
              <a:xfrm>
                <a:off x="1978456" y="4825932"/>
                <a:ext cx="5200205" cy="307777"/>
              </a:xfrm>
              <a:prstGeom prst="rect">
                <a:avLst/>
              </a:prstGeom>
              <a:blipFill>
                <a:blip r:embed="rId10"/>
                <a:stretch>
                  <a:fillRect l="-703" b="-34000"/>
                </a:stretch>
              </a:blipFill>
            </p:spPr>
            <p:txBody>
              <a:bodyPr/>
              <a:lstStyle/>
              <a:p>
                <a:r>
                  <a:rPr lang="zh-CN" altLang="en-US">
                    <a:noFill/>
                  </a:rPr>
                  <a:t> </a:t>
                </a:r>
              </a:p>
            </p:txBody>
          </p:sp>
        </mc:Fallback>
      </mc:AlternateContent>
      <p:sp>
        <p:nvSpPr>
          <p:cNvPr id="34" name="TextBox 5">
            <a:extLst>
              <a:ext uri="{FF2B5EF4-FFF2-40B4-BE49-F238E27FC236}">
                <a16:creationId xmlns:a16="http://schemas.microsoft.com/office/drawing/2014/main" id="{E58232C8-FBCC-4B9E-B8DA-537ED0CF570D}"/>
              </a:ext>
            </a:extLst>
          </p:cNvPr>
          <p:cNvSpPr txBox="1"/>
          <p:nvPr/>
        </p:nvSpPr>
        <p:spPr>
          <a:xfrm>
            <a:off x="2068981" y="432986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Two types of singularities</a:t>
            </a:r>
          </a:p>
        </p:txBody>
      </p:sp>
      <p:grpSp>
        <p:nvGrpSpPr>
          <p:cNvPr id="28" name="组合 27">
            <a:extLst>
              <a:ext uri="{FF2B5EF4-FFF2-40B4-BE49-F238E27FC236}">
                <a16:creationId xmlns:a16="http://schemas.microsoft.com/office/drawing/2014/main" id="{D182B9DD-D3D1-4BE6-BF3B-2E3696685AE1}"/>
              </a:ext>
            </a:extLst>
          </p:cNvPr>
          <p:cNvGrpSpPr/>
          <p:nvPr/>
        </p:nvGrpSpPr>
        <p:grpSpPr>
          <a:xfrm>
            <a:off x="886692" y="5440950"/>
            <a:ext cx="7370618" cy="897097"/>
            <a:chOff x="840512" y="5477894"/>
            <a:chExt cx="7370618" cy="897097"/>
          </a:xfrm>
        </p:grpSpPr>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FE920815-24AD-48A9-9B2E-E20E907B091F}"/>
                    </a:ext>
                  </a:extLst>
                </p:cNvPr>
                <p:cNvSpPr txBox="1"/>
                <p:nvPr/>
              </p:nvSpPr>
              <p:spPr>
                <a:xfrm>
                  <a:off x="1044064" y="5568445"/>
                  <a:ext cx="2674515" cy="6859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𝐼</m:t>
                            </m:r>
                          </m:e>
                          <m:sub>
                            <m:r>
                              <a:rPr lang="en-US" altLang="zh-CN" sz="2000" b="0" i="1" smtClean="0">
                                <a:latin typeface="Cambria Math" panose="02040503050406030204" pitchFamily="18" charset="0"/>
                              </a:rPr>
                              <m:t>𝑛</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𝑧</m:t>
                            </m:r>
                          </m:e>
                        </m:d>
                        <m:r>
                          <a:rPr lang="en-US" altLang="zh-CN" sz="2000" i="1">
                            <a:latin typeface="Cambria Math" panose="02040503050406030204" pitchFamily="18" charset="0"/>
                          </a:rPr>
                          <m:t>=</m:t>
                        </m:r>
                        <m:r>
                          <a:rPr lang="en-US" altLang="zh-CN" sz="2000" b="0" i="1" smtClean="0">
                            <a:latin typeface="Cambria Math" panose="02040503050406030204" pitchFamily="18" charset="0"/>
                          </a:rPr>
                          <m:t>𝑔</m:t>
                        </m:r>
                        <m:d>
                          <m:dPr>
                            <m:ctrlPr>
                              <a:rPr lang="en-US" altLang="zh-CN" sz="2000" b="0" i="1" smtClean="0">
                                <a:latin typeface="Cambria Math" panose="02040503050406030204" pitchFamily="18" charset="0"/>
                              </a:rPr>
                            </m:ctrlPr>
                          </m:dPr>
                          <m:e>
                            <m:r>
                              <m:rPr>
                                <m:sty m:val="p"/>
                              </m:rPr>
                              <a:rPr lang="en-US" altLang="zh-CN" sz="2000" b="0" i="0" smtClean="0">
                                <a:latin typeface="Cambria Math" panose="02040503050406030204" pitchFamily="18" charset="0"/>
                              </a:rPr>
                              <m:t>z</m:t>
                            </m:r>
                          </m:e>
                        </m:d>
                        <m:nary>
                          <m:naryPr>
                            <m:ctrlPr>
                              <a:rPr lang="en-US" altLang="zh-CN" sz="2000" b="0" i="1" smtClean="0">
                                <a:latin typeface="Cambria Math" panose="02040503050406030204" pitchFamily="18" charset="0"/>
                              </a:rPr>
                            </m:ctrlPr>
                          </m:naryPr>
                          <m:sub>
                            <m:r>
                              <a:rPr lang="en-US" altLang="zh-CN" sz="2000" b="0" i="1" smtClean="0">
                                <a:latin typeface="Cambria Math" panose="02040503050406030204" pitchFamily="18" charset="0"/>
                              </a:rPr>
                              <m:t>1</m:t>
                            </m:r>
                          </m:sub>
                          <m:sup>
                            <m:r>
                              <a:rPr lang="en-US" altLang="zh-CN" sz="2000" b="0" i="1" smtClean="0">
                                <a:latin typeface="Cambria Math" panose="02040503050406030204" pitchFamily="18" charset="0"/>
                              </a:rPr>
                              <m:t>𝑧</m:t>
                            </m:r>
                          </m:sup>
                          <m:e>
                            <m:f>
                              <m:fPr>
                                <m:ctrlPr>
                                  <a:rPr lang="en-US" altLang="zh-CN" sz="2000" b="0" i="1" smtClean="0">
                                    <a:latin typeface="Cambria Math" panose="02040503050406030204" pitchFamily="18" charset="0"/>
                                  </a:rPr>
                                </m:ctrlPr>
                              </m:fPr>
                              <m:num>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𝑠</m:t>
                                    </m:r>
                                  </m:e>
                                  <m:sup>
                                    <m:r>
                                      <a:rPr lang="en-US" altLang="zh-CN" sz="2000" b="0" i="1" smtClean="0">
                                        <a:latin typeface="Cambria Math" panose="02040503050406030204" pitchFamily="18" charset="0"/>
                                      </a:rPr>
                                      <m:t>𝑛</m:t>
                                    </m:r>
                                    <m:r>
                                      <a:rPr lang="en-US" altLang="zh-CN" sz="2000" b="0" i="1" smtClean="0">
                                        <a:latin typeface="Cambria Math" panose="02040503050406030204" pitchFamily="18" charset="0"/>
                                      </a:rPr>
                                      <m:t>−1</m:t>
                                    </m:r>
                                  </m:sup>
                                </m:sSup>
                              </m:num>
                              <m:den>
                                <m:r>
                                  <a:rPr lang="en-US" altLang="zh-CN" sz="2000" b="0" i="1" smtClean="0">
                                    <a:latin typeface="Cambria Math" panose="02040503050406030204" pitchFamily="18" charset="0"/>
                                  </a:rPr>
                                  <m:t>𝑔</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𝑠</m:t>
                                    </m:r>
                                  </m:e>
                                </m:d>
                              </m:den>
                            </m:f>
                            <m:r>
                              <a:rPr lang="en-US" altLang="zh-CN" sz="2000" b="0" i="0" smtClean="0">
                                <a:latin typeface="Cambria Math" panose="02040503050406030204" pitchFamily="18" charset="0"/>
                              </a:rPr>
                              <m:t>ⅆ</m:t>
                            </m:r>
                            <m:r>
                              <a:rPr lang="en-US" altLang="zh-CN" sz="2000" b="0" i="1" smtClean="0">
                                <a:latin typeface="Cambria Math" panose="02040503050406030204" pitchFamily="18" charset="0"/>
                              </a:rPr>
                              <m:t>𝑠</m:t>
                            </m:r>
                          </m:e>
                        </m:nary>
                      </m:oMath>
                    </m:oMathPara>
                  </a14:m>
                  <a:endParaRPr lang="zh-CN" altLang="en-US" sz="2000" dirty="0"/>
                </a:p>
              </p:txBody>
            </p:sp>
          </mc:Choice>
          <mc:Fallback xmlns="">
            <p:sp>
              <p:nvSpPr>
                <p:cNvPr id="29" name="文本框 28">
                  <a:extLst>
                    <a:ext uri="{FF2B5EF4-FFF2-40B4-BE49-F238E27FC236}">
                      <a16:creationId xmlns:a16="http://schemas.microsoft.com/office/drawing/2014/main" id="{FE920815-24AD-48A9-9B2E-E20E907B091F}"/>
                    </a:ext>
                  </a:extLst>
                </p:cNvPr>
                <p:cNvSpPr txBox="1">
                  <a:spLocks noRot="1" noChangeAspect="1" noMove="1" noResize="1" noEditPoints="1" noAdjustHandles="1" noChangeArrowheads="1" noChangeShapeType="1" noTextEdit="1"/>
                </p:cNvSpPr>
                <p:nvPr/>
              </p:nvSpPr>
              <p:spPr>
                <a:xfrm>
                  <a:off x="1044064" y="5568445"/>
                  <a:ext cx="2674515" cy="685957"/>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78FB7932-4F71-4BA7-85C6-0F5E58BCC55D}"/>
                    </a:ext>
                  </a:extLst>
                </p:cNvPr>
                <p:cNvSpPr txBox="1"/>
                <p:nvPr/>
              </p:nvSpPr>
              <p:spPr>
                <a:xfrm>
                  <a:off x="4524965" y="5746263"/>
                  <a:ext cx="3562770" cy="3493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𝑔</m:t>
                        </m:r>
                        <m:d>
                          <m:dPr>
                            <m:ctrlPr>
                              <a:rPr lang="en-US" altLang="zh-CN" sz="2000" b="0" i="1" smtClean="0">
                                <a:latin typeface="Cambria Math" panose="02040503050406030204" pitchFamily="18" charset="0"/>
                              </a:rPr>
                            </m:ctrlPr>
                          </m:dPr>
                          <m:e>
                            <m:r>
                              <m:rPr>
                                <m:sty m:val="p"/>
                              </m:rPr>
                              <a:rPr lang="en-US" altLang="zh-CN" sz="2000" b="0" i="0" smtClean="0">
                                <a:latin typeface="Cambria Math" panose="02040503050406030204" pitchFamily="18" charset="0"/>
                              </a:rPr>
                              <m:t>z</m:t>
                            </m:r>
                          </m:e>
                        </m:d>
                        <m:r>
                          <a:rPr lang="en-US" altLang="zh-CN" sz="2000" b="0" i="0" smtClean="0">
                            <a:latin typeface="Cambria Math" panose="02040503050406030204" pitchFamily="18" charset="0"/>
                          </a:rPr>
                          <m:t>=</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𝑒</m:t>
                            </m:r>
                          </m:e>
                          <m:sup>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𝑝</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𝑞</m:t>
                            </m:r>
                          </m:sup>
                        </m:sSup>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𝑒</m:t>
                            </m:r>
                          </m:e>
                          <m:sup>
                            <m:r>
                              <a:rPr lang="en-US" altLang="zh-CN" sz="2000" b="0" i="1" smtClean="0">
                                <a:latin typeface="Cambria Math" panose="02040503050406030204" pitchFamily="18" charset="0"/>
                              </a:rPr>
                              <m:t>𝑝𝑧</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𝑞</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𝑧</m:t>
                                </m:r>
                              </m:e>
                              <m:sup>
                                <m:r>
                                  <a:rPr lang="en-US" altLang="zh-CN" sz="2000" b="0" i="1" smtClean="0">
                                    <a:latin typeface="Cambria Math" panose="02040503050406030204" pitchFamily="18" charset="0"/>
                                  </a:rPr>
                                  <m:t>−1</m:t>
                                </m:r>
                              </m:sup>
                            </m:sSup>
                          </m:sup>
                        </m:sSup>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𝑧</m:t>
                            </m:r>
                          </m:e>
                          <m:sup>
                            <m:r>
                              <a:rPr lang="en-US" altLang="zh-CN" sz="2000" b="0" i="1" smtClean="0">
                                <a:latin typeface="Cambria Math" panose="02040503050406030204" pitchFamily="18" charset="0"/>
                              </a:rPr>
                              <m:t>−</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𝑝</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𝑞</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𝑏</m:t>
                                </m:r>
                              </m:e>
                            </m:d>
                          </m:sup>
                        </m:sSup>
                      </m:oMath>
                    </m:oMathPara>
                  </a14:m>
                  <a:endParaRPr lang="zh-CN" altLang="en-US" sz="2000" dirty="0"/>
                </a:p>
              </p:txBody>
            </p:sp>
          </mc:Choice>
          <mc:Fallback xmlns="">
            <p:sp>
              <p:nvSpPr>
                <p:cNvPr id="30" name="文本框 29">
                  <a:extLst>
                    <a:ext uri="{FF2B5EF4-FFF2-40B4-BE49-F238E27FC236}">
                      <a16:creationId xmlns:a16="http://schemas.microsoft.com/office/drawing/2014/main" id="{78FB7932-4F71-4BA7-85C6-0F5E58BCC55D}"/>
                    </a:ext>
                  </a:extLst>
                </p:cNvPr>
                <p:cNvSpPr txBox="1">
                  <a:spLocks noRot="1" noChangeAspect="1" noMove="1" noResize="1" noEditPoints="1" noAdjustHandles="1" noChangeArrowheads="1" noChangeShapeType="1" noTextEdit="1"/>
                </p:cNvSpPr>
                <p:nvPr/>
              </p:nvSpPr>
              <p:spPr>
                <a:xfrm>
                  <a:off x="4524965" y="5746263"/>
                  <a:ext cx="3562770" cy="349391"/>
                </a:xfrm>
                <a:prstGeom prst="rect">
                  <a:avLst/>
                </a:prstGeom>
                <a:blipFill>
                  <a:blip r:embed="rId12"/>
                  <a:stretch>
                    <a:fillRect l="-1370" b="-22807"/>
                  </a:stretch>
                </a:blipFill>
              </p:spPr>
              <p:txBody>
                <a:bodyPr/>
                <a:lstStyle/>
                <a:p>
                  <a:r>
                    <a:rPr lang="zh-CN" altLang="en-US">
                      <a:noFill/>
                    </a:rPr>
                    <a:t> </a:t>
                  </a:r>
                </a:p>
              </p:txBody>
            </p:sp>
          </mc:Fallback>
        </mc:AlternateContent>
        <p:sp>
          <p:nvSpPr>
            <p:cNvPr id="31" name="TextBox 5">
              <a:extLst>
                <a:ext uri="{FF2B5EF4-FFF2-40B4-BE49-F238E27FC236}">
                  <a16:creationId xmlns:a16="http://schemas.microsoft.com/office/drawing/2014/main" id="{E8522D26-9E68-480D-8185-316D9639F101}"/>
                </a:ext>
              </a:extLst>
            </p:cNvPr>
            <p:cNvSpPr txBox="1"/>
            <p:nvPr/>
          </p:nvSpPr>
          <p:spPr>
            <a:xfrm>
              <a:off x="3809252" y="5768486"/>
              <a:ext cx="60175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and</a:t>
              </a:r>
            </a:p>
          </p:txBody>
        </p:sp>
        <p:sp>
          <p:nvSpPr>
            <p:cNvPr id="36" name="矩形 35">
              <a:extLst>
                <a:ext uri="{FF2B5EF4-FFF2-40B4-BE49-F238E27FC236}">
                  <a16:creationId xmlns:a16="http://schemas.microsoft.com/office/drawing/2014/main" id="{67900C1B-D32D-44E5-BE1C-1939CE018829}"/>
                </a:ext>
              </a:extLst>
            </p:cNvPr>
            <p:cNvSpPr/>
            <p:nvPr/>
          </p:nvSpPr>
          <p:spPr>
            <a:xfrm>
              <a:off x="840512" y="5477894"/>
              <a:ext cx="7370618" cy="897097"/>
            </a:xfrm>
            <a:prstGeom prst="rect">
              <a:avLst/>
            </a:prstGeom>
            <a:noFill/>
            <a:ln w="19050">
              <a:solidFill>
                <a:schemeClr val="bg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075707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30004D7-7E71-4317-AF33-2F87D1FCC083}"/>
              </a:ext>
            </a:extLst>
          </p:cNvPr>
          <p:cNvGrpSpPr/>
          <p:nvPr/>
        </p:nvGrpSpPr>
        <p:grpSpPr>
          <a:xfrm>
            <a:off x="-868153" y="-2533014"/>
            <a:ext cx="9340135" cy="10387884"/>
            <a:chOff x="-816297" y="-2745239"/>
            <a:chExt cx="9340135" cy="10387884"/>
          </a:xfrm>
        </p:grpSpPr>
        <p:grpSp>
          <p:nvGrpSpPr>
            <p:cNvPr id="42" name="组合 41">
              <a:extLst>
                <a:ext uri="{FF2B5EF4-FFF2-40B4-BE49-F238E27FC236}">
                  <a16:creationId xmlns:a16="http://schemas.microsoft.com/office/drawing/2014/main" id="{588A6E59-FCFB-4311-9DF3-2B3CDF06ADF2}"/>
                </a:ext>
              </a:extLst>
            </p:cNvPr>
            <p:cNvGrpSpPr/>
            <p:nvPr/>
          </p:nvGrpSpPr>
          <p:grpSpPr>
            <a:xfrm rot="7156578">
              <a:off x="89253" y="-534362"/>
              <a:ext cx="9340135" cy="4918381"/>
              <a:chOff x="-816297" y="-7789"/>
              <a:chExt cx="9340135" cy="4918381"/>
            </a:xfrm>
          </p:grpSpPr>
          <p:sp>
            <p:nvSpPr>
              <p:cNvPr id="43" name="弧形 42">
                <a:extLst>
                  <a:ext uri="{FF2B5EF4-FFF2-40B4-BE49-F238E27FC236}">
                    <a16:creationId xmlns:a16="http://schemas.microsoft.com/office/drawing/2014/main" id="{AFFF9223-724C-4DC7-867B-1A17C7478256}"/>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4" name="弧形 43">
                <a:extLst>
                  <a:ext uri="{FF2B5EF4-FFF2-40B4-BE49-F238E27FC236}">
                    <a16:creationId xmlns:a16="http://schemas.microsoft.com/office/drawing/2014/main" id="{B3761B80-30D4-45C4-B957-E6EC18B5A74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75E40397-BE4C-43D9-B0C3-7E0FE397F1AE}"/>
                </a:ext>
              </a:extLst>
            </p:cNvPr>
            <p:cNvGrpSpPr/>
            <p:nvPr/>
          </p:nvGrpSpPr>
          <p:grpSpPr>
            <a:xfrm rot="3416954">
              <a:off x="78616" y="513387"/>
              <a:ext cx="9340135" cy="4918381"/>
              <a:chOff x="-816297" y="-7789"/>
              <a:chExt cx="9340135" cy="4918381"/>
            </a:xfrm>
          </p:grpSpPr>
          <p:sp>
            <p:nvSpPr>
              <p:cNvPr id="40" name="弧形 39">
                <a:extLst>
                  <a:ext uri="{FF2B5EF4-FFF2-40B4-BE49-F238E27FC236}">
                    <a16:creationId xmlns:a16="http://schemas.microsoft.com/office/drawing/2014/main" id="{6698CEA9-925B-4EEC-A0D1-1C3DDBDA76FD}"/>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1" name="弧形 40">
                <a:extLst>
                  <a:ext uri="{FF2B5EF4-FFF2-40B4-BE49-F238E27FC236}">
                    <a16:creationId xmlns:a16="http://schemas.microsoft.com/office/drawing/2014/main" id="{AD2A5D68-E3FF-4FE8-BFBC-832BB01CE2C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590D4545-6F0F-4E51-BDFC-9E3A86380495}"/>
                </a:ext>
              </a:extLst>
            </p:cNvPr>
            <p:cNvGrpSpPr/>
            <p:nvPr/>
          </p:nvGrpSpPr>
          <p:grpSpPr>
            <a:xfrm>
              <a:off x="-816297" y="-7789"/>
              <a:ext cx="9340135" cy="4918381"/>
              <a:chOff x="-816297" y="-7789"/>
              <a:chExt cx="9340135" cy="4918381"/>
            </a:xfrm>
          </p:grpSpPr>
          <p:sp>
            <p:nvSpPr>
              <p:cNvPr id="38" name="弧形 37">
                <a:extLst>
                  <a:ext uri="{FF2B5EF4-FFF2-40B4-BE49-F238E27FC236}">
                    <a16:creationId xmlns:a16="http://schemas.microsoft.com/office/drawing/2014/main" id="{2CFA0AF8-31C2-42D3-A399-2985550D7DE2}"/>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4" name="弧形 13">
                <a:extLst>
                  <a:ext uri="{FF2B5EF4-FFF2-40B4-BE49-F238E27FC236}">
                    <a16:creationId xmlns:a16="http://schemas.microsoft.com/office/drawing/2014/main" id="{30D5D59C-7858-4AC9-9031-0715432A22BF}"/>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27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Rectified Linear Counting Neurons</a:t>
            </a:r>
            <a:endParaRPr lang="zh-CN" altLang="en-US" dirty="0"/>
          </a:p>
        </p:txBody>
      </p:sp>
      <mc:AlternateContent xmlns:mc="http://schemas.openxmlformats.org/markup-compatibility/2006" xmlns:am3d="http://schemas.microsoft.com/office/drawing/2017/model3d">
        <mc:Choice Requires="am3d">
          <p:graphicFrame>
            <p:nvGraphicFramePr>
              <p:cNvPr id="9" name="3D 模型 8">
                <a:extLst>
                  <a:ext uri="{FF2B5EF4-FFF2-40B4-BE49-F238E27FC236}">
                    <a16:creationId xmlns:a16="http://schemas.microsoft.com/office/drawing/2014/main" id="{258204FF-1616-4CAB-8614-23361E10812F}"/>
                  </a:ext>
                </a:extLst>
              </p:cNvPr>
              <p:cNvGraphicFramePr>
                <a:graphicFrameLocks noChangeAspect="1"/>
              </p:cNvGraphicFramePr>
              <p:nvPr/>
            </p:nvGraphicFramePr>
            <p:xfrm>
              <a:off x="3505612" y="1329853"/>
              <a:ext cx="596036" cy="597615"/>
            </p:xfrm>
            <a:graphic>
              <a:graphicData uri="http://schemas.microsoft.com/office/drawing/2017/model3d">
                <am3d:model3d r:embed="rId3">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模型 8">
                <a:extLst>
                  <a:ext uri="{FF2B5EF4-FFF2-40B4-BE49-F238E27FC236}">
                    <a16:creationId xmlns:a16="http://schemas.microsoft.com/office/drawing/2014/main" id="{258204FF-1616-4CAB-8614-23361E10812F}"/>
                  </a:ext>
                </a:extLst>
              </p:cNvPr>
              <p:cNvPicPr>
                <a:picLocks noGrp="1" noRot="1" noChangeAspect="1" noMove="1" noResize="1" noEditPoints="1" noAdjustHandles="1" noChangeArrowheads="1" noChangeShapeType="1" noCrop="1"/>
              </p:cNvPicPr>
              <p:nvPr/>
            </p:nvPicPr>
            <p:blipFill>
              <a:blip r:embed="rId6"/>
              <a:stretch>
                <a:fillRect/>
              </a:stretch>
            </p:blipFill>
            <p:spPr>
              <a:xfrm>
                <a:off x="3505612" y="1329853"/>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 name="3D 模型 9">
                <a:extLst>
                  <a:ext uri="{FF2B5EF4-FFF2-40B4-BE49-F238E27FC236}">
                    <a16:creationId xmlns:a16="http://schemas.microsoft.com/office/drawing/2014/main" id="{8A760587-983F-4844-AF1B-F42016BACDD4}"/>
                  </a:ext>
                </a:extLst>
              </p:cNvPr>
              <p:cNvGraphicFramePr>
                <a:graphicFrameLocks noChangeAspect="1"/>
              </p:cNvGraphicFramePr>
              <p:nvPr/>
            </p:nvGraphicFramePr>
            <p:xfrm>
              <a:off x="5298901" y="2339381"/>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6"/>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模型 9">
                <a:extLst>
                  <a:ext uri="{FF2B5EF4-FFF2-40B4-BE49-F238E27FC236}">
                    <a16:creationId xmlns:a16="http://schemas.microsoft.com/office/drawing/2014/main" id="{8A760587-983F-4844-AF1B-F42016BACDD4}"/>
                  </a:ext>
                </a:extLst>
              </p:cNvPr>
              <p:cNvPicPr>
                <a:picLocks noGrp="1" noRot="1" noChangeAspect="1" noMove="1" noResize="1" noEditPoints="1" noAdjustHandles="1" noChangeArrowheads="1" noChangeShapeType="1" noCrop="1"/>
              </p:cNvPicPr>
              <p:nvPr/>
            </p:nvPicPr>
            <p:blipFill>
              <a:blip r:embed="rId6"/>
              <a:stretch>
                <a:fillRect/>
              </a:stretch>
            </p:blipFill>
            <p:spPr>
              <a:xfrm>
                <a:off x="5298901" y="2339381"/>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p:spPr>
          </p:pic>
        </mc:Fallback>
      </mc:AlternateContent>
      <mc:AlternateContent xmlns:mc="http://schemas.openxmlformats.org/markup-compatibility/2006" xmlns:am3d="http://schemas.microsoft.com/office/drawing/2017/model3d">
        <mc:Choice Requires="am3d">
          <p:graphicFrame>
            <p:nvGraphicFramePr>
              <p:cNvPr id="11" name="3D 模型 10">
                <a:extLst>
                  <a:ext uri="{FF2B5EF4-FFF2-40B4-BE49-F238E27FC236}">
                    <a16:creationId xmlns:a16="http://schemas.microsoft.com/office/drawing/2014/main" id="{B0503CA2-C73D-4BB9-AF5D-01F80826A89E}"/>
                  </a:ext>
                </a:extLst>
              </p:cNvPr>
              <p:cNvGraphicFramePr>
                <a:graphicFrameLocks noChangeAspect="1"/>
              </p:cNvGraphicFramePr>
              <p:nvPr/>
            </p:nvGraphicFramePr>
            <p:xfrm>
              <a:off x="3505613" y="3379544"/>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6"/>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模型 10">
                <a:extLst>
                  <a:ext uri="{FF2B5EF4-FFF2-40B4-BE49-F238E27FC236}">
                    <a16:creationId xmlns:a16="http://schemas.microsoft.com/office/drawing/2014/main" id="{B0503CA2-C73D-4BB9-AF5D-01F80826A89E}"/>
                  </a:ext>
                </a:extLst>
              </p:cNvPr>
              <p:cNvPicPr>
                <a:picLocks noGrp="1" noRot="1" noChangeAspect="1" noMove="1" noResize="1" noEditPoints="1" noAdjustHandles="1" noChangeArrowheads="1" noChangeShapeType="1" noCrop="1"/>
              </p:cNvPicPr>
              <p:nvPr/>
            </p:nvPicPr>
            <p:blipFill>
              <a:blip r:embed="rId6"/>
              <a:stretch>
                <a:fillRect/>
              </a:stretch>
            </p:blipFill>
            <p:spPr>
              <a:xfrm>
                <a:off x="3505613" y="3379544"/>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837B913-08D7-4FB0-BDFE-3B353A83782C}"/>
                  </a:ext>
                </a:extLst>
              </p:cNvPr>
              <p:cNvSpPr txBox="1"/>
              <p:nvPr/>
            </p:nvSpPr>
            <p:spPr>
              <a:xfrm>
                <a:off x="3675161" y="1441256"/>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8" name="文本框 17">
                <a:extLst>
                  <a:ext uri="{FF2B5EF4-FFF2-40B4-BE49-F238E27FC236}">
                    <a16:creationId xmlns:a16="http://schemas.microsoft.com/office/drawing/2014/main" id="{B837B913-08D7-4FB0-BDFE-3B353A83782C}"/>
                  </a:ext>
                </a:extLst>
              </p:cNvPr>
              <p:cNvSpPr txBox="1">
                <a:spLocks noRot="1" noChangeAspect="1" noMove="1" noResize="1" noEditPoints="1" noAdjustHandles="1" noChangeArrowheads="1" noChangeShapeType="1" noTextEdit="1"/>
              </p:cNvSpPr>
              <p:nvPr/>
            </p:nvSpPr>
            <p:spPr>
              <a:xfrm>
                <a:off x="3675161" y="1441256"/>
                <a:ext cx="238848" cy="369332"/>
              </a:xfrm>
              <a:prstGeom prst="rect">
                <a:avLst/>
              </a:prstGeom>
              <a:blipFill>
                <a:blip r:embed="rId7"/>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3DD5FB0-DA28-40D1-9C8D-76AE4005B865}"/>
                  </a:ext>
                </a:extLst>
              </p:cNvPr>
              <p:cNvSpPr txBox="1"/>
              <p:nvPr/>
            </p:nvSpPr>
            <p:spPr>
              <a:xfrm>
                <a:off x="3675161" y="3493685"/>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9" name="文本框 18">
                <a:extLst>
                  <a:ext uri="{FF2B5EF4-FFF2-40B4-BE49-F238E27FC236}">
                    <a16:creationId xmlns:a16="http://schemas.microsoft.com/office/drawing/2014/main" id="{63DD5FB0-DA28-40D1-9C8D-76AE4005B865}"/>
                  </a:ext>
                </a:extLst>
              </p:cNvPr>
              <p:cNvSpPr txBox="1">
                <a:spLocks noRot="1" noChangeAspect="1" noMove="1" noResize="1" noEditPoints="1" noAdjustHandles="1" noChangeArrowheads="1" noChangeShapeType="1" noTextEdit="1"/>
              </p:cNvSpPr>
              <p:nvPr/>
            </p:nvSpPr>
            <p:spPr>
              <a:xfrm>
                <a:off x="3675161" y="3493685"/>
                <a:ext cx="238848" cy="369332"/>
              </a:xfrm>
              <a:prstGeom prst="rect">
                <a:avLst/>
              </a:prstGeom>
              <a:blipFill>
                <a:blip r:embed="rId8"/>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5AD1D0-7613-46D4-AA44-03B1AD142444}"/>
                  </a:ext>
                </a:extLst>
              </p:cNvPr>
              <p:cNvSpPr txBox="1"/>
              <p:nvPr/>
            </p:nvSpPr>
            <p:spPr>
              <a:xfrm>
                <a:off x="5482736" y="2450783"/>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20" name="文本框 19">
                <a:extLst>
                  <a:ext uri="{FF2B5EF4-FFF2-40B4-BE49-F238E27FC236}">
                    <a16:creationId xmlns:a16="http://schemas.microsoft.com/office/drawing/2014/main" id="{8D5AD1D0-7613-46D4-AA44-03B1AD142444}"/>
                  </a:ext>
                </a:extLst>
              </p:cNvPr>
              <p:cNvSpPr txBox="1">
                <a:spLocks noRot="1" noChangeAspect="1" noMove="1" noResize="1" noEditPoints="1" noAdjustHandles="1" noChangeArrowheads="1" noChangeShapeType="1" noTextEdit="1"/>
              </p:cNvSpPr>
              <p:nvPr/>
            </p:nvSpPr>
            <p:spPr>
              <a:xfrm>
                <a:off x="5482736" y="2450783"/>
                <a:ext cx="238848" cy="369332"/>
              </a:xfrm>
              <a:prstGeom prst="rect">
                <a:avLst/>
              </a:prstGeom>
              <a:blipFill>
                <a:blip r:embed="rId9"/>
                <a:stretch>
                  <a:fillRect l="-27500" r="-30000"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601E27E3-7272-4507-947B-DA15967F9CF9}"/>
                  </a:ext>
                </a:extLst>
              </p:cNvPr>
              <p:cNvSpPr txBox="1"/>
              <p:nvPr/>
            </p:nvSpPr>
            <p:spPr>
              <a:xfrm>
                <a:off x="1441480" y="4825939"/>
                <a:ext cx="640451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altLang="zh-CN" sz="2000" i="1" smtClean="0">
                              <a:latin typeface="Cambria Math" panose="02040503050406030204" pitchFamily="18" charset="0"/>
                            </a:rPr>
                          </m:ctrlPr>
                        </m:dPr>
                        <m:e>
                          <m:r>
                            <a:rPr lang="en-US" altLang="zh-CN" sz="2000" i="1" smtClean="0">
                              <a:latin typeface="Cambria Math" panose="02040503050406030204" pitchFamily="18" charset="0"/>
                            </a:rPr>
                            <m:t>𝑝</m:t>
                          </m:r>
                          <m:r>
                            <a:rPr lang="en-US" altLang="zh-CN" sz="2000" i="1" smtClean="0">
                              <a:latin typeface="Cambria Math" panose="02040503050406030204" pitchFamily="18" charset="0"/>
                            </a:rPr>
                            <m:t>+</m:t>
                          </m:r>
                          <m:r>
                            <a:rPr lang="en-US" altLang="zh-CN" sz="2000" i="1" smtClean="0">
                              <a:latin typeface="Cambria Math" panose="02040503050406030204" pitchFamily="18" charset="0"/>
                            </a:rPr>
                            <m:t>𝑞</m:t>
                          </m:r>
                          <m:r>
                            <a:rPr lang="en-US" altLang="zh-CN" sz="2000" i="1" smtClean="0">
                              <a:latin typeface="Cambria Math" panose="02040503050406030204" pitchFamily="18" charset="0"/>
                            </a:rPr>
                            <m:t>+</m:t>
                          </m:r>
                          <m:r>
                            <a:rPr lang="en-US" altLang="zh-CN" sz="2000" i="1" smtClean="0">
                              <a:latin typeface="Cambria Math" panose="02040503050406030204" pitchFamily="18" charset="0"/>
                            </a:rPr>
                            <m:t>𝑏</m:t>
                          </m:r>
                          <m:r>
                            <a:rPr lang="en-US" altLang="zh-CN" sz="2000" i="1" smtClean="0">
                              <a:latin typeface="Cambria Math" panose="02040503050406030204" pitchFamily="18" charset="0"/>
                            </a:rPr>
                            <m:t>+</m:t>
                          </m:r>
                          <m:r>
                            <a:rPr lang="en-US" altLang="zh-CN" sz="2000" b="0" i="1" smtClean="0">
                              <a:latin typeface="Cambria Math" panose="02040503050406030204" pitchFamily="18" charset="0"/>
                            </a:rPr>
                            <m:t>𝜇</m:t>
                          </m:r>
                          <m:r>
                            <a:rPr lang="en-US" altLang="zh-CN" sz="2000" i="1" smtClean="0">
                              <a:latin typeface="Cambria Math" panose="02040503050406030204" pitchFamily="18" charset="0"/>
                            </a:rPr>
                            <m:t>𝑛</m:t>
                          </m:r>
                        </m:e>
                      </m:d>
                      <m:sSub>
                        <m:sSubPr>
                          <m:ctrlPr>
                            <a:rPr lang="en-US" altLang="zh-CN" sz="2000" b="0" i="1" smtClean="0">
                              <a:solidFill>
                                <a:srgbClr val="DB560B"/>
                              </a:solidFill>
                              <a:latin typeface="Cambria Math" panose="02040503050406030204" pitchFamily="18" charset="0"/>
                            </a:rPr>
                          </m:ctrlPr>
                        </m:sSubPr>
                        <m:e>
                          <m:r>
                            <a:rPr lang="en-US" altLang="zh-CN" sz="2000" b="0" i="1" smtClean="0">
                              <a:solidFill>
                                <a:srgbClr val="DB560B"/>
                              </a:solidFill>
                              <a:latin typeface="Cambria Math" panose="02040503050406030204" pitchFamily="18" charset="0"/>
                            </a:rPr>
                            <m:t>𝐼</m:t>
                          </m:r>
                        </m:e>
                        <m:sub>
                          <m:r>
                            <a:rPr lang="en-US" altLang="zh-CN" sz="2000" b="0" i="1" smtClean="0">
                              <a:solidFill>
                                <a:srgbClr val="DB560B"/>
                              </a:solidFill>
                              <a:latin typeface="Cambria Math" panose="02040503050406030204" pitchFamily="18" charset="0"/>
                            </a:rPr>
                            <m:t>𝑛</m:t>
                          </m:r>
                        </m:sub>
                      </m:sSub>
                      <m:d>
                        <m:dPr>
                          <m:ctrlPr>
                            <a:rPr lang="en-US" altLang="zh-CN" sz="2000" b="0" i="1" smtClean="0">
                              <a:solidFill>
                                <a:srgbClr val="DB560B"/>
                              </a:solidFill>
                              <a:latin typeface="Cambria Math" panose="02040503050406030204" pitchFamily="18" charset="0"/>
                            </a:rPr>
                          </m:ctrlPr>
                        </m:dPr>
                        <m:e>
                          <m:r>
                            <a:rPr lang="en-US" altLang="zh-CN" sz="2000" b="0" i="1" smtClean="0">
                              <a:solidFill>
                                <a:srgbClr val="DB560B"/>
                              </a:solidFill>
                              <a:latin typeface="Cambria Math" panose="02040503050406030204" pitchFamily="18" charset="0"/>
                            </a:rPr>
                            <m:t>𝑧</m:t>
                          </m:r>
                        </m:e>
                      </m:d>
                      <m:r>
                        <a:rPr lang="en-US" altLang="zh-CN" sz="2000" i="1">
                          <a:latin typeface="Cambria Math" panose="02040503050406030204" pitchFamily="18" charset="0"/>
                        </a:rPr>
                        <m:t>=</m:t>
                      </m:r>
                      <m:r>
                        <a:rPr lang="en-US" altLang="zh-CN" sz="2000" i="1">
                          <a:latin typeface="Cambria Math" panose="02040503050406030204" pitchFamily="18" charset="0"/>
                        </a:rPr>
                        <m:t>𝑝</m:t>
                      </m:r>
                      <m:sSub>
                        <m:sSubPr>
                          <m:ctrlPr>
                            <a:rPr lang="en-US" altLang="zh-CN" sz="2000" i="1" smtClean="0">
                              <a:solidFill>
                                <a:srgbClr val="DB560B"/>
                              </a:solidFill>
                              <a:latin typeface="Cambria Math" panose="02040503050406030204" pitchFamily="18" charset="0"/>
                            </a:rPr>
                          </m:ctrlPr>
                        </m:sSubPr>
                        <m:e>
                          <m:r>
                            <a:rPr lang="en-US" altLang="zh-CN" sz="2000" i="1">
                              <a:solidFill>
                                <a:srgbClr val="DB560B"/>
                              </a:solidFill>
                              <a:latin typeface="Cambria Math" panose="02040503050406030204" pitchFamily="18" charset="0"/>
                            </a:rPr>
                            <m:t>𝐼</m:t>
                          </m:r>
                        </m:e>
                        <m:sub>
                          <m:r>
                            <a:rPr lang="en-US" altLang="zh-CN" sz="2000" i="1">
                              <a:solidFill>
                                <a:srgbClr val="DB560B"/>
                              </a:solidFill>
                              <a:latin typeface="Cambria Math" panose="02040503050406030204" pitchFamily="18" charset="0"/>
                            </a:rPr>
                            <m:t>𝑛</m:t>
                          </m:r>
                          <m:r>
                            <a:rPr lang="en-US" altLang="zh-CN" sz="2000" i="1">
                              <a:solidFill>
                                <a:srgbClr val="DB560B"/>
                              </a:solidFill>
                              <a:latin typeface="Cambria Math" panose="02040503050406030204" pitchFamily="18" charset="0"/>
                            </a:rPr>
                            <m:t>+1</m:t>
                          </m:r>
                        </m:sub>
                      </m:sSub>
                      <m:d>
                        <m:dPr>
                          <m:ctrlPr>
                            <a:rPr lang="en-US" altLang="zh-CN" sz="2000" i="1">
                              <a:solidFill>
                                <a:srgbClr val="DB560B"/>
                              </a:solidFill>
                              <a:latin typeface="Cambria Math" panose="02040503050406030204" pitchFamily="18" charset="0"/>
                            </a:rPr>
                          </m:ctrlPr>
                        </m:dPr>
                        <m:e>
                          <m:r>
                            <a:rPr lang="en-US" altLang="zh-CN" sz="2000" i="1">
                              <a:solidFill>
                                <a:srgbClr val="DB560B"/>
                              </a:solidFill>
                              <a:latin typeface="Cambria Math" panose="02040503050406030204" pitchFamily="18" charset="0"/>
                            </a:rPr>
                            <m:t>𝑧</m:t>
                          </m:r>
                        </m:e>
                      </m:d>
                      <m:r>
                        <a:rPr lang="en-US" altLang="zh-CN" sz="2000" i="1">
                          <a:latin typeface="Cambria Math" panose="02040503050406030204" pitchFamily="18" charset="0"/>
                        </a:rPr>
                        <m:t>+</m:t>
                      </m:r>
                      <m:r>
                        <a:rPr lang="en-US" altLang="zh-CN" sz="2000" i="1">
                          <a:latin typeface="Cambria Math" panose="02040503050406030204" pitchFamily="18" charset="0"/>
                        </a:rPr>
                        <m:t>𝑞</m:t>
                      </m:r>
                      <m:sSub>
                        <m:sSubPr>
                          <m:ctrlPr>
                            <a:rPr lang="en-US" altLang="zh-CN" sz="2000" i="1" smtClean="0">
                              <a:solidFill>
                                <a:srgbClr val="DB560B"/>
                              </a:solidFill>
                              <a:latin typeface="Cambria Math" panose="02040503050406030204" pitchFamily="18" charset="0"/>
                            </a:rPr>
                          </m:ctrlPr>
                        </m:sSubPr>
                        <m:e>
                          <m:r>
                            <a:rPr lang="en-US" altLang="zh-CN" sz="2000" i="1">
                              <a:solidFill>
                                <a:srgbClr val="DB560B"/>
                              </a:solidFill>
                              <a:latin typeface="Cambria Math" panose="02040503050406030204" pitchFamily="18" charset="0"/>
                            </a:rPr>
                            <m:t>𝐼</m:t>
                          </m:r>
                        </m:e>
                        <m:sub>
                          <m:r>
                            <a:rPr lang="en-US" altLang="zh-CN" sz="2000" i="1">
                              <a:solidFill>
                                <a:srgbClr val="DB560B"/>
                              </a:solidFill>
                              <a:latin typeface="Cambria Math" panose="02040503050406030204" pitchFamily="18" charset="0"/>
                            </a:rPr>
                            <m:t>𝑛</m:t>
                          </m:r>
                          <m:r>
                            <a:rPr lang="en-US" altLang="zh-CN" sz="2000" i="1">
                              <a:solidFill>
                                <a:srgbClr val="DB560B"/>
                              </a:solidFill>
                              <a:latin typeface="Cambria Math" panose="02040503050406030204" pitchFamily="18" charset="0"/>
                            </a:rPr>
                            <m:t>−1</m:t>
                          </m:r>
                        </m:sub>
                      </m:sSub>
                      <m:d>
                        <m:dPr>
                          <m:ctrlPr>
                            <a:rPr lang="en-US" altLang="zh-CN" sz="2000" i="1">
                              <a:solidFill>
                                <a:srgbClr val="DB560B"/>
                              </a:solidFill>
                              <a:latin typeface="Cambria Math" panose="02040503050406030204" pitchFamily="18" charset="0"/>
                            </a:rPr>
                          </m:ctrlPr>
                        </m:dPr>
                        <m:e>
                          <m:r>
                            <a:rPr lang="en-US" altLang="zh-CN" sz="2000" i="1">
                              <a:solidFill>
                                <a:srgbClr val="DB560B"/>
                              </a:solidFill>
                              <a:latin typeface="Cambria Math" panose="02040503050406030204" pitchFamily="18" charset="0"/>
                            </a:rPr>
                            <m:t>𝑧</m:t>
                          </m:r>
                        </m:e>
                      </m:d>
                      <m:r>
                        <a:rPr lang="en-US" altLang="zh-CN" sz="2000" i="1">
                          <a:latin typeface="Cambria Math" panose="02040503050406030204" pitchFamily="18" charset="0"/>
                        </a:rPr>
                        <m:t>+</m:t>
                      </m:r>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𝑧</m:t>
                          </m:r>
                        </m:e>
                        <m:sup>
                          <m:r>
                            <a:rPr lang="en-US" altLang="zh-CN" sz="2000" i="1">
                              <a:latin typeface="Cambria Math" panose="02040503050406030204" pitchFamily="18" charset="0"/>
                            </a:rPr>
                            <m:t>𝑛</m:t>
                          </m:r>
                        </m:sup>
                      </m:sSup>
                      <m:r>
                        <a:rPr lang="en-US" altLang="zh-CN" sz="2000" i="1">
                          <a:latin typeface="Cambria Math" panose="02040503050406030204" pitchFamily="18" charset="0"/>
                        </a:rPr>
                        <m:t>−</m:t>
                      </m:r>
                      <m:r>
                        <a:rPr lang="en-US" altLang="zh-CN" sz="2000" i="1">
                          <a:latin typeface="Cambria Math" panose="02040503050406030204" pitchFamily="18" charset="0"/>
                        </a:rPr>
                        <m:t>𝑔</m:t>
                      </m:r>
                      <m:d>
                        <m:dPr>
                          <m:ctrlPr>
                            <a:rPr lang="en-US" altLang="zh-CN" sz="2000" i="1">
                              <a:latin typeface="Cambria Math" panose="02040503050406030204" pitchFamily="18" charset="0"/>
                            </a:rPr>
                          </m:ctrlPr>
                        </m:dPr>
                        <m:e>
                          <m:r>
                            <a:rPr lang="en-US" altLang="zh-CN" sz="2000" i="1">
                              <a:latin typeface="Cambria Math" panose="02040503050406030204" pitchFamily="18" charset="0"/>
                            </a:rPr>
                            <m:t>𝑧</m:t>
                          </m:r>
                        </m:e>
                      </m:d>
                    </m:oMath>
                  </m:oMathPara>
                </a14:m>
                <a:endParaRPr lang="zh-CN" altLang="en-US" sz="2000" dirty="0"/>
              </a:p>
            </p:txBody>
          </p:sp>
        </mc:Choice>
        <mc:Fallback xmlns="">
          <p:sp>
            <p:nvSpPr>
              <p:cNvPr id="32" name="文本框 31">
                <a:extLst>
                  <a:ext uri="{FF2B5EF4-FFF2-40B4-BE49-F238E27FC236}">
                    <a16:creationId xmlns:a16="http://schemas.microsoft.com/office/drawing/2014/main" id="{601E27E3-7272-4507-947B-DA15967F9CF9}"/>
                  </a:ext>
                </a:extLst>
              </p:cNvPr>
              <p:cNvSpPr txBox="1">
                <a:spLocks noRot="1" noChangeAspect="1" noMove="1" noResize="1" noEditPoints="1" noAdjustHandles="1" noChangeArrowheads="1" noChangeShapeType="1" noTextEdit="1"/>
              </p:cNvSpPr>
              <p:nvPr/>
            </p:nvSpPr>
            <p:spPr>
              <a:xfrm>
                <a:off x="1441480" y="4825939"/>
                <a:ext cx="6404510" cy="307777"/>
              </a:xfrm>
              <a:prstGeom prst="rect">
                <a:avLst/>
              </a:prstGeom>
              <a:blipFill>
                <a:blip r:embed="rId10"/>
                <a:stretch>
                  <a:fillRect b="-26000"/>
                </a:stretch>
              </a:blipFill>
            </p:spPr>
            <p:txBody>
              <a:bodyPr/>
              <a:lstStyle/>
              <a:p>
                <a:r>
                  <a:rPr lang="en-US">
                    <a:noFill/>
                  </a:rPr>
                  <a:t> </a:t>
                </a:r>
              </a:p>
            </p:txBody>
          </p:sp>
        </mc:Fallback>
      </mc:AlternateContent>
      <p:sp>
        <p:nvSpPr>
          <p:cNvPr id="34" name="TextBox 5">
            <a:extLst>
              <a:ext uri="{FF2B5EF4-FFF2-40B4-BE49-F238E27FC236}">
                <a16:creationId xmlns:a16="http://schemas.microsoft.com/office/drawing/2014/main" id="{E58232C8-FBCC-4B9E-B8DA-537ED0CF570D}"/>
              </a:ext>
            </a:extLst>
          </p:cNvPr>
          <p:cNvSpPr txBox="1"/>
          <p:nvPr/>
        </p:nvSpPr>
        <p:spPr>
          <a:xfrm>
            <a:off x="2068981" y="432986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Recurrence relation</a:t>
            </a:r>
          </a:p>
        </p:txBody>
      </p:sp>
      <p:sp>
        <p:nvSpPr>
          <p:cNvPr id="24" name="TextBox 5">
            <a:extLst>
              <a:ext uri="{FF2B5EF4-FFF2-40B4-BE49-F238E27FC236}">
                <a16:creationId xmlns:a16="http://schemas.microsoft.com/office/drawing/2014/main" id="{460DBFD3-C60E-4F53-BBD2-3A36385602C4}"/>
              </a:ext>
            </a:extLst>
          </p:cNvPr>
          <p:cNvSpPr txBox="1"/>
          <p:nvPr/>
        </p:nvSpPr>
        <p:spPr>
          <a:xfrm>
            <a:off x="2068981" y="5425641"/>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Inversion of infinite tridiagonal matrix</a:t>
            </a:r>
          </a:p>
          <a:p>
            <a:r>
              <a:rPr lang="en-US" altLang="zh-CN" dirty="0"/>
              <a:t>can</a:t>
            </a:r>
            <a:r>
              <a:rPr lang="zh-CN" altLang="en-US" dirty="0"/>
              <a:t> </a:t>
            </a:r>
            <a:r>
              <a:rPr lang="en-US" altLang="zh-CN" dirty="0"/>
              <a:t>be</a:t>
            </a:r>
            <a:r>
              <a:rPr lang="zh-CN" altLang="en-US" dirty="0"/>
              <a:t> </a:t>
            </a:r>
            <a:r>
              <a:rPr lang="en-US" altLang="zh-CN" dirty="0"/>
              <a:t>solved</a:t>
            </a:r>
            <a:r>
              <a:rPr lang="zh-CN" altLang="en-US" dirty="0"/>
              <a:t> </a:t>
            </a:r>
            <a:r>
              <a:rPr lang="en-US" altLang="zh-CN" dirty="0"/>
              <a:t>numerically</a:t>
            </a:r>
            <a:endParaRPr lang="en-US" dirty="0"/>
          </a:p>
        </p:txBody>
      </p:sp>
    </p:spTree>
    <p:extLst>
      <p:ext uri="{BB962C8B-B14F-4D97-AF65-F5344CB8AC3E}">
        <p14:creationId xmlns:p14="http://schemas.microsoft.com/office/powerpoint/2010/main" val="4009079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30004D7-7E71-4317-AF33-2F87D1FCC083}"/>
              </a:ext>
            </a:extLst>
          </p:cNvPr>
          <p:cNvGrpSpPr/>
          <p:nvPr/>
        </p:nvGrpSpPr>
        <p:grpSpPr>
          <a:xfrm>
            <a:off x="-868153" y="-2533014"/>
            <a:ext cx="9340135" cy="10387884"/>
            <a:chOff x="-816297" y="-2745239"/>
            <a:chExt cx="9340135" cy="10387884"/>
          </a:xfrm>
        </p:grpSpPr>
        <p:grpSp>
          <p:nvGrpSpPr>
            <p:cNvPr id="42" name="组合 41">
              <a:extLst>
                <a:ext uri="{FF2B5EF4-FFF2-40B4-BE49-F238E27FC236}">
                  <a16:creationId xmlns:a16="http://schemas.microsoft.com/office/drawing/2014/main" id="{588A6E59-FCFB-4311-9DF3-2B3CDF06ADF2}"/>
                </a:ext>
              </a:extLst>
            </p:cNvPr>
            <p:cNvGrpSpPr/>
            <p:nvPr/>
          </p:nvGrpSpPr>
          <p:grpSpPr>
            <a:xfrm rot="7156578">
              <a:off x="89253" y="-534362"/>
              <a:ext cx="9340135" cy="4918381"/>
              <a:chOff x="-816297" y="-7789"/>
              <a:chExt cx="9340135" cy="4918381"/>
            </a:xfrm>
          </p:grpSpPr>
          <p:sp>
            <p:nvSpPr>
              <p:cNvPr id="43" name="弧形 42">
                <a:extLst>
                  <a:ext uri="{FF2B5EF4-FFF2-40B4-BE49-F238E27FC236}">
                    <a16:creationId xmlns:a16="http://schemas.microsoft.com/office/drawing/2014/main" id="{AFFF9223-724C-4DC7-867B-1A17C7478256}"/>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4" name="弧形 43">
                <a:extLst>
                  <a:ext uri="{FF2B5EF4-FFF2-40B4-BE49-F238E27FC236}">
                    <a16:creationId xmlns:a16="http://schemas.microsoft.com/office/drawing/2014/main" id="{B3761B80-30D4-45C4-B957-E6EC18B5A74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75E40397-BE4C-43D9-B0C3-7E0FE397F1AE}"/>
                </a:ext>
              </a:extLst>
            </p:cNvPr>
            <p:cNvGrpSpPr/>
            <p:nvPr/>
          </p:nvGrpSpPr>
          <p:grpSpPr>
            <a:xfrm rot="3416954">
              <a:off x="78616" y="513387"/>
              <a:ext cx="9340135" cy="4918381"/>
              <a:chOff x="-816297" y="-7789"/>
              <a:chExt cx="9340135" cy="4918381"/>
            </a:xfrm>
          </p:grpSpPr>
          <p:sp>
            <p:nvSpPr>
              <p:cNvPr id="40" name="弧形 39">
                <a:extLst>
                  <a:ext uri="{FF2B5EF4-FFF2-40B4-BE49-F238E27FC236}">
                    <a16:creationId xmlns:a16="http://schemas.microsoft.com/office/drawing/2014/main" id="{6698CEA9-925B-4EEC-A0D1-1C3DDBDA76FD}"/>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1" name="弧形 40">
                <a:extLst>
                  <a:ext uri="{FF2B5EF4-FFF2-40B4-BE49-F238E27FC236}">
                    <a16:creationId xmlns:a16="http://schemas.microsoft.com/office/drawing/2014/main" id="{AD2A5D68-E3FF-4FE8-BFBC-832BB01CE2C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590D4545-6F0F-4E51-BDFC-9E3A86380495}"/>
                </a:ext>
              </a:extLst>
            </p:cNvPr>
            <p:cNvGrpSpPr/>
            <p:nvPr/>
          </p:nvGrpSpPr>
          <p:grpSpPr>
            <a:xfrm>
              <a:off x="-816297" y="-7789"/>
              <a:ext cx="9340135" cy="4918381"/>
              <a:chOff x="-816297" y="-7789"/>
              <a:chExt cx="9340135" cy="4918381"/>
            </a:xfrm>
          </p:grpSpPr>
          <p:sp>
            <p:nvSpPr>
              <p:cNvPr id="38" name="弧形 37">
                <a:extLst>
                  <a:ext uri="{FF2B5EF4-FFF2-40B4-BE49-F238E27FC236}">
                    <a16:creationId xmlns:a16="http://schemas.microsoft.com/office/drawing/2014/main" id="{2CFA0AF8-31C2-42D3-A399-2985550D7DE2}"/>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4" name="弧形 13">
                <a:extLst>
                  <a:ext uri="{FF2B5EF4-FFF2-40B4-BE49-F238E27FC236}">
                    <a16:creationId xmlns:a16="http://schemas.microsoft.com/office/drawing/2014/main" id="{30D5D59C-7858-4AC9-9031-0715432A22BF}"/>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27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Rectified Linear Counting Neurons</a:t>
            </a:r>
            <a:endParaRPr lang="zh-CN" altLang="en-US" dirty="0"/>
          </a:p>
        </p:txBody>
      </p:sp>
      <mc:AlternateContent xmlns:mc="http://schemas.openxmlformats.org/markup-compatibility/2006" xmlns:am3d="http://schemas.microsoft.com/office/drawing/2017/model3d">
        <mc:Choice Requires="am3d">
          <p:graphicFrame>
            <p:nvGraphicFramePr>
              <p:cNvPr id="9" name="3D 模型 8">
                <a:extLst>
                  <a:ext uri="{FF2B5EF4-FFF2-40B4-BE49-F238E27FC236}">
                    <a16:creationId xmlns:a16="http://schemas.microsoft.com/office/drawing/2014/main" id="{258204FF-1616-4CAB-8614-23361E10812F}"/>
                  </a:ext>
                </a:extLst>
              </p:cNvPr>
              <p:cNvGraphicFramePr>
                <a:graphicFrameLocks noChangeAspect="1"/>
              </p:cNvGraphicFramePr>
              <p:nvPr/>
            </p:nvGraphicFramePr>
            <p:xfrm>
              <a:off x="3505612" y="1329853"/>
              <a:ext cx="596036" cy="597615"/>
            </p:xfrm>
            <a:graphic>
              <a:graphicData uri="http://schemas.microsoft.com/office/drawing/2017/model3d">
                <am3d:model3d r:embed="rId3">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模型 8">
                <a:extLst>
                  <a:ext uri="{FF2B5EF4-FFF2-40B4-BE49-F238E27FC236}">
                    <a16:creationId xmlns:a16="http://schemas.microsoft.com/office/drawing/2014/main" id="{258204FF-1616-4CAB-8614-23361E10812F}"/>
                  </a:ext>
                </a:extLst>
              </p:cNvPr>
              <p:cNvPicPr>
                <a:picLocks noGrp="1" noRot="1" noChangeAspect="1" noMove="1" noResize="1" noEditPoints="1" noAdjustHandles="1" noChangeArrowheads="1" noChangeShapeType="1" noCrop="1"/>
              </p:cNvPicPr>
              <p:nvPr/>
            </p:nvPicPr>
            <p:blipFill>
              <a:blip r:embed="rId7"/>
              <a:stretch>
                <a:fillRect/>
              </a:stretch>
            </p:blipFill>
            <p:spPr>
              <a:xfrm>
                <a:off x="3505612" y="1329853"/>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 name="3D 模型 9">
                <a:extLst>
                  <a:ext uri="{FF2B5EF4-FFF2-40B4-BE49-F238E27FC236}">
                    <a16:creationId xmlns:a16="http://schemas.microsoft.com/office/drawing/2014/main" id="{8A760587-983F-4844-AF1B-F42016BACDD4}"/>
                  </a:ext>
                </a:extLst>
              </p:cNvPr>
              <p:cNvGraphicFramePr>
                <a:graphicFrameLocks noChangeAspect="1"/>
              </p:cNvGraphicFramePr>
              <p:nvPr/>
            </p:nvGraphicFramePr>
            <p:xfrm>
              <a:off x="5298901" y="2339381"/>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模型 9">
                <a:extLst>
                  <a:ext uri="{FF2B5EF4-FFF2-40B4-BE49-F238E27FC236}">
                    <a16:creationId xmlns:a16="http://schemas.microsoft.com/office/drawing/2014/main" id="{8A760587-983F-4844-AF1B-F42016BACDD4}"/>
                  </a:ext>
                </a:extLst>
              </p:cNvPr>
              <p:cNvPicPr>
                <a:picLocks noGrp="1" noRot="1" noChangeAspect="1" noMove="1" noResize="1" noEditPoints="1" noAdjustHandles="1" noChangeArrowheads="1" noChangeShapeType="1" noCrop="1"/>
              </p:cNvPicPr>
              <p:nvPr/>
            </p:nvPicPr>
            <p:blipFill>
              <a:blip r:embed="rId7"/>
              <a:stretch>
                <a:fillRect/>
              </a:stretch>
            </p:blipFill>
            <p:spPr>
              <a:xfrm>
                <a:off x="5298901" y="2339381"/>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p:spPr>
          </p:pic>
        </mc:Fallback>
      </mc:AlternateContent>
      <mc:AlternateContent xmlns:mc="http://schemas.openxmlformats.org/markup-compatibility/2006" xmlns:am3d="http://schemas.microsoft.com/office/drawing/2017/model3d">
        <mc:Choice Requires="am3d">
          <p:graphicFrame>
            <p:nvGraphicFramePr>
              <p:cNvPr id="11" name="3D 模型 10">
                <a:extLst>
                  <a:ext uri="{FF2B5EF4-FFF2-40B4-BE49-F238E27FC236}">
                    <a16:creationId xmlns:a16="http://schemas.microsoft.com/office/drawing/2014/main" id="{B0503CA2-C73D-4BB9-AF5D-01F80826A89E}"/>
                  </a:ext>
                </a:extLst>
              </p:cNvPr>
              <p:cNvGraphicFramePr>
                <a:graphicFrameLocks noChangeAspect="1"/>
              </p:cNvGraphicFramePr>
              <p:nvPr/>
            </p:nvGraphicFramePr>
            <p:xfrm>
              <a:off x="3505613" y="3379544"/>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7"/>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模型 10">
                <a:extLst>
                  <a:ext uri="{FF2B5EF4-FFF2-40B4-BE49-F238E27FC236}">
                    <a16:creationId xmlns:a16="http://schemas.microsoft.com/office/drawing/2014/main" id="{B0503CA2-C73D-4BB9-AF5D-01F80826A89E}"/>
                  </a:ext>
                </a:extLst>
              </p:cNvPr>
              <p:cNvPicPr>
                <a:picLocks noGrp="1" noRot="1" noChangeAspect="1" noMove="1" noResize="1" noEditPoints="1" noAdjustHandles="1" noChangeArrowheads="1" noChangeShapeType="1" noCrop="1"/>
              </p:cNvPicPr>
              <p:nvPr/>
            </p:nvPicPr>
            <p:blipFill>
              <a:blip r:embed="rId7"/>
              <a:stretch>
                <a:fillRect/>
              </a:stretch>
            </p:blipFill>
            <p:spPr>
              <a:xfrm>
                <a:off x="3505613" y="3379544"/>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837B913-08D7-4FB0-BDFE-3B353A83782C}"/>
                  </a:ext>
                </a:extLst>
              </p:cNvPr>
              <p:cNvSpPr txBox="1"/>
              <p:nvPr/>
            </p:nvSpPr>
            <p:spPr>
              <a:xfrm>
                <a:off x="3675161" y="1441256"/>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8" name="文本框 17">
                <a:extLst>
                  <a:ext uri="{FF2B5EF4-FFF2-40B4-BE49-F238E27FC236}">
                    <a16:creationId xmlns:a16="http://schemas.microsoft.com/office/drawing/2014/main" id="{B837B913-08D7-4FB0-BDFE-3B353A83782C}"/>
                  </a:ext>
                </a:extLst>
              </p:cNvPr>
              <p:cNvSpPr txBox="1">
                <a:spLocks noRot="1" noChangeAspect="1" noMove="1" noResize="1" noEditPoints="1" noAdjustHandles="1" noChangeArrowheads="1" noChangeShapeType="1" noTextEdit="1"/>
              </p:cNvSpPr>
              <p:nvPr/>
            </p:nvSpPr>
            <p:spPr>
              <a:xfrm>
                <a:off x="3675161" y="1441256"/>
                <a:ext cx="238848" cy="369332"/>
              </a:xfrm>
              <a:prstGeom prst="rect">
                <a:avLst/>
              </a:prstGeom>
              <a:blipFill>
                <a:blip r:embed="rId8"/>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3DD5FB0-DA28-40D1-9C8D-76AE4005B865}"/>
                  </a:ext>
                </a:extLst>
              </p:cNvPr>
              <p:cNvSpPr txBox="1"/>
              <p:nvPr/>
            </p:nvSpPr>
            <p:spPr>
              <a:xfrm>
                <a:off x="3675161" y="3493685"/>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9" name="文本框 18">
                <a:extLst>
                  <a:ext uri="{FF2B5EF4-FFF2-40B4-BE49-F238E27FC236}">
                    <a16:creationId xmlns:a16="http://schemas.microsoft.com/office/drawing/2014/main" id="{63DD5FB0-DA28-40D1-9C8D-76AE4005B865}"/>
                  </a:ext>
                </a:extLst>
              </p:cNvPr>
              <p:cNvSpPr txBox="1">
                <a:spLocks noRot="1" noChangeAspect="1" noMove="1" noResize="1" noEditPoints="1" noAdjustHandles="1" noChangeArrowheads="1" noChangeShapeType="1" noTextEdit="1"/>
              </p:cNvSpPr>
              <p:nvPr/>
            </p:nvSpPr>
            <p:spPr>
              <a:xfrm>
                <a:off x="3675161" y="3493685"/>
                <a:ext cx="238848" cy="369332"/>
              </a:xfrm>
              <a:prstGeom prst="rect">
                <a:avLst/>
              </a:prstGeom>
              <a:blipFill>
                <a:blip r:embed="rId9"/>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5AD1D0-7613-46D4-AA44-03B1AD142444}"/>
                  </a:ext>
                </a:extLst>
              </p:cNvPr>
              <p:cNvSpPr txBox="1"/>
              <p:nvPr/>
            </p:nvSpPr>
            <p:spPr>
              <a:xfrm>
                <a:off x="5482736" y="2450783"/>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20" name="文本框 19">
                <a:extLst>
                  <a:ext uri="{FF2B5EF4-FFF2-40B4-BE49-F238E27FC236}">
                    <a16:creationId xmlns:a16="http://schemas.microsoft.com/office/drawing/2014/main" id="{8D5AD1D0-7613-46D4-AA44-03B1AD142444}"/>
                  </a:ext>
                </a:extLst>
              </p:cNvPr>
              <p:cNvSpPr txBox="1">
                <a:spLocks noRot="1" noChangeAspect="1" noMove="1" noResize="1" noEditPoints="1" noAdjustHandles="1" noChangeArrowheads="1" noChangeShapeType="1" noTextEdit="1"/>
              </p:cNvSpPr>
              <p:nvPr/>
            </p:nvSpPr>
            <p:spPr>
              <a:xfrm>
                <a:off x="5482736" y="2450783"/>
                <a:ext cx="238848" cy="369332"/>
              </a:xfrm>
              <a:prstGeom prst="rect">
                <a:avLst/>
              </a:prstGeom>
              <a:blipFill>
                <a:blip r:embed="rId10"/>
                <a:stretch>
                  <a:fillRect l="-27500" r="-30000" b="-6557"/>
                </a:stretch>
              </a:blipFill>
            </p:spPr>
            <p:txBody>
              <a:bodyPr/>
              <a:lstStyle/>
              <a:p>
                <a:r>
                  <a:rPr lang="zh-CN" altLang="en-US">
                    <a:noFill/>
                  </a:rPr>
                  <a:t> </a:t>
                </a:r>
              </a:p>
            </p:txBody>
          </p:sp>
        </mc:Fallback>
      </mc:AlternateContent>
      <p:sp>
        <p:nvSpPr>
          <p:cNvPr id="34" name="TextBox 5">
            <a:extLst>
              <a:ext uri="{FF2B5EF4-FFF2-40B4-BE49-F238E27FC236}">
                <a16:creationId xmlns:a16="http://schemas.microsoft.com/office/drawing/2014/main" id="{E58232C8-FBCC-4B9E-B8DA-537ED0CF570D}"/>
              </a:ext>
            </a:extLst>
          </p:cNvPr>
          <p:cNvSpPr txBox="1"/>
          <p:nvPr/>
        </p:nvSpPr>
        <p:spPr>
          <a:xfrm>
            <a:off x="2068981" y="432986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Self-consistent equation</a:t>
            </a:r>
          </a:p>
        </p:txBody>
      </p:sp>
      <mc:AlternateContent xmlns:mc="http://schemas.openxmlformats.org/markup-compatibility/2006" xmlns:a14="http://schemas.microsoft.com/office/drawing/2010/main">
        <mc:Choice Requires="a14">
          <p:sp>
            <p:nvSpPr>
              <p:cNvPr id="24" name="TextBox 5">
                <a:extLst>
                  <a:ext uri="{FF2B5EF4-FFF2-40B4-BE49-F238E27FC236}">
                    <a16:creationId xmlns:a16="http://schemas.microsoft.com/office/drawing/2014/main" id="{460DBFD3-C60E-4F53-BBD2-3A36385602C4}"/>
                  </a:ext>
                </a:extLst>
              </p:cNvPr>
              <p:cNvSpPr txBox="1"/>
              <p:nvPr/>
            </p:nvSpPr>
            <p:spPr>
              <a:xfrm>
                <a:off x="535224" y="5728100"/>
                <a:ext cx="8086591"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m:t>
                        </m:r>
                      </m:sub>
                    </m:sSub>
                  </m:oMath>
                </a14:m>
                <a:r>
                  <a:rPr lang="en-US" dirty="0"/>
                  <a:t> is related to the inversion of an infinite tridiagonal matrix</a:t>
                </a:r>
              </a:p>
            </p:txBody>
          </p:sp>
        </mc:Choice>
        <mc:Fallback xmlns="">
          <p:sp>
            <p:nvSpPr>
              <p:cNvPr id="24" name="TextBox 5">
                <a:extLst>
                  <a:ext uri="{FF2B5EF4-FFF2-40B4-BE49-F238E27FC236}">
                    <a16:creationId xmlns:a16="http://schemas.microsoft.com/office/drawing/2014/main" id="{460DBFD3-C60E-4F53-BBD2-3A36385602C4}"/>
                  </a:ext>
                </a:extLst>
              </p:cNvPr>
              <p:cNvSpPr txBox="1">
                <a:spLocks noRot="1" noChangeAspect="1" noMove="1" noResize="1" noEditPoints="1" noAdjustHandles="1" noChangeArrowheads="1" noChangeShapeType="1" noTextEdit="1"/>
              </p:cNvSpPr>
              <p:nvPr/>
            </p:nvSpPr>
            <p:spPr>
              <a:xfrm>
                <a:off x="535224" y="5728100"/>
                <a:ext cx="8086591" cy="399775"/>
              </a:xfrm>
              <a:prstGeom prst="rect">
                <a:avLst/>
              </a:prstGeom>
              <a:blipFill>
                <a:blip r:embed="rId12"/>
                <a:stretch>
                  <a:fillRect t="-16923"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424BDA58-D939-4057-83E6-C6462E70CFA8}"/>
                  </a:ext>
                </a:extLst>
              </p:cNvPr>
              <p:cNvSpPr txBox="1"/>
              <p:nvPr/>
            </p:nvSpPr>
            <p:spPr>
              <a:xfrm>
                <a:off x="3259047" y="4832527"/>
                <a:ext cx="2634119" cy="6617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2000" i="1" smtClean="0">
                              <a:latin typeface="Cambria Math" panose="02040503050406030204" pitchFamily="18" charset="0"/>
                            </a:rPr>
                          </m:ctrlPr>
                        </m:fPr>
                        <m:num>
                          <m:r>
                            <a:rPr lang="en-US" altLang="zh-CN" sz="2000" i="1">
                              <a:latin typeface="Cambria Math" panose="02040503050406030204" pitchFamily="18" charset="0"/>
                            </a:rPr>
                            <m:t>1</m:t>
                          </m:r>
                        </m:num>
                        <m:den>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𝜆</m:t>
                              </m:r>
                            </m:e>
                            <m:sub>
                              <m:r>
                                <a:rPr lang="en-US" altLang="zh-CN" sz="2000" i="1">
                                  <a:latin typeface="Cambria Math" panose="02040503050406030204" pitchFamily="18" charset="0"/>
                                </a:rPr>
                                <m:t>+,−</m:t>
                              </m:r>
                            </m:sub>
                          </m:sSub>
                        </m:den>
                      </m:f>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𝑐</m:t>
                              </m:r>
                            </m:e>
                            <m:sub>
                              <m:r>
                                <a:rPr lang="en-US" altLang="zh-CN" sz="2000" b="0" i="1" smtClean="0">
                                  <a:latin typeface="Cambria Math" panose="02040503050406030204" pitchFamily="18" charset="0"/>
                                </a:rPr>
                                <m:t>+,−</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m:t>
                              </m:r>
                            </m:sub>
                          </m:sSub>
                          <m:r>
                            <a:rPr lang="en-US" altLang="zh-CN" sz="2000" b="0" i="1" smtClean="0">
                              <a:latin typeface="Cambria Math" panose="02040503050406030204" pitchFamily="18" charset="0"/>
                            </a:rPr>
                            <m:t>)</m:t>
                          </m:r>
                        </m:num>
                        <m:den>
                          <m:r>
                            <a:rPr lang="en-US" altLang="zh-CN" sz="2000" b="0" i="1" smtClean="0">
                              <a:latin typeface="Cambria Math" panose="02040503050406030204" pitchFamily="18" charset="0"/>
                            </a:rPr>
                            <m:t>1−</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𝑑</m:t>
                              </m:r>
                            </m:e>
                            <m:sub>
                              <m:r>
                                <a:rPr lang="en-US" altLang="zh-CN" sz="2000" b="0" i="1" smtClean="0">
                                  <a:latin typeface="Cambria Math" panose="02040503050406030204" pitchFamily="18" charset="0"/>
                                </a:rPr>
                                <m:t>+,−</m:t>
                              </m:r>
                            </m:sub>
                          </m:sSub>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𝜆</m:t>
                              </m:r>
                            </m:e>
                            <m:sub>
                              <m:r>
                                <a:rPr lang="en-US" altLang="zh-CN" sz="2000" i="1">
                                  <a:latin typeface="Cambria Math" panose="02040503050406030204" pitchFamily="18" charset="0"/>
                                </a:rPr>
                                <m:t>+</m:t>
                              </m:r>
                            </m:sub>
                          </m:sSub>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𝜆</m:t>
                              </m:r>
                            </m:e>
                            <m:sub>
                              <m:r>
                                <a:rPr lang="en-US" altLang="zh-CN" sz="2000" i="1">
                                  <a:latin typeface="Cambria Math" panose="02040503050406030204" pitchFamily="18" charset="0"/>
                                </a:rPr>
                                <m:t>−</m:t>
                              </m:r>
                            </m:sub>
                          </m:sSub>
                          <m:r>
                            <a:rPr lang="en-US" altLang="zh-CN" sz="2000" i="1">
                              <a:latin typeface="Cambria Math" panose="02040503050406030204" pitchFamily="18" charset="0"/>
                            </a:rPr>
                            <m:t>)</m:t>
                          </m:r>
                        </m:den>
                      </m:f>
                    </m:oMath>
                  </m:oMathPara>
                </a14:m>
                <a:endParaRPr lang="zh-CN" altLang="en-US" sz="2000" dirty="0"/>
              </a:p>
            </p:txBody>
          </p:sp>
        </mc:Choice>
        <mc:Fallback xmlns="">
          <p:sp>
            <p:nvSpPr>
              <p:cNvPr id="25" name="文本框 24">
                <a:extLst>
                  <a:ext uri="{FF2B5EF4-FFF2-40B4-BE49-F238E27FC236}">
                    <a16:creationId xmlns:a16="http://schemas.microsoft.com/office/drawing/2014/main" id="{424BDA58-D939-4057-83E6-C6462E70CFA8}"/>
                  </a:ext>
                </a:extLst>
              </p:cNvPr>
              <p:cNvSpPr txBox="1">
                <a:spLocks noRot="1" noChangeAspect="1" noMove="1" noResize="1" noEditPoints="1" noAdjustHandles="1" noChangeArrowheads="1" noChangeShapeType="1" noTextEdit="1"/>
              </p:cNvSpPr>
              <p:nvPr/>
            </p:nvSpPr>
            <p:spPr>
              <a:xfrm>
                <a:off x="3259047" y="4832527"/>
                <a:ext cx="2634119" cy="661720"/>
              </a:xfrm>
              <a:prstGeom prst="rect">
                <a:avLst/>
              </a:prstGeom>
              <a:blipFill>
                <a:blip r:embed="rId1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23248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28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Rectified Linear Counting Neurons</a:t>
            </a:r>
            <a:endParaRPr lang="zh-CN" altLang="en-US" dirty="0"/>
          </a:p>
        </p:txBody>
      </p:sp>
      <mc:AlternateContent xmlns:mc="http://schemas.openxmlformats.org/markup-compatibility/2006" xmlns:a14="http://schemas.microsoft.com/office/drawing/2010/main">
        <mc:Choice Requires="a14">
          <p:sp>
            <p:nvSpPr>
              <p:cNvPr id="11" name="TextBox 5">
                <a:extLst>
                  <a:ext uri="{FF2B5EF4-FFF2-40B4-BE49-F238E27FC236}">
                    <a16:creationId xmlns:a16="http://schemas.microsoft.com/office/drawing/2014/main" id="{1D182721-7CC2-4D24-A5AC-7F51128CE406}"/>
                  </a:ext>
                </a:extLst>
              </p:cNvPr>
              <p:cNvSpPr txBox="1"/>
              <p:nvPr/>
            </p:nvSpPr>
            <p:spPr>
              <a:xfrm>
                <a:off x="1543346" y="932112"/>
                <a:ext cx="6057306"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100 neurons, two populations, </a:t>
                </a:r>
                <a14:m>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=0.05</m:t>
                    </m:r>
                  </m:oMath>
                </a14:m>
                <a:r>
                  <a:rPr lang="en-US" b="0" dirty="0"/>
                  <a:t>, </a:t>
                </a:r>
                <a14:m>
                  <m:oMath xmlns:m="http://schemas.openxmlformats.org/officeDocument/2006/math">
                    <m:r>
                      <a:rPr lang="en-US" altLang="zh-CN" b="0" i="1">
                        <a:latin typeface="Cambria Math" panose="02040503050406030204" pitchFamily="18" charset="0"/>
                      </a:rPr>
                      <m:t>𝜇</m:t>
                    </m:r>
                    <m:r>
                      <a:rPr lang="en-US" altLang="zh-CN" b="0" i="1">
                        <a:latin typeface="Cambria Math" panose="02040503050406030204" pitchFamily="18" charset="0"/>
                      </a:rPr>
                      <m:t>=1.00</m:t>
                    </m:r>
                  </m:oMath>
                </a14:m>
                <a:endParaRPr lang="en-US" b="0" dirty="0"/>
              </a:p>
            </p:txBody>
          </p:sp>
        </mc:Choice>
        <mc:Fallback xmlns="">
          <p:sp>
            <p:nvSpPr>
              <p:cNvPr id="11" name="TextBox 5">
                <a:extLst>
                  <a:ext uri="{FF2B5EF4-FFF2-40B4-BE49-F238E27FC236}">
                    <a16:creationId xmlns:a16="http://schemas.microsoft.com/office/drawing/2014/main" id="{1D182721-7CC2-4D24-A5AC-7F51128CE406}"/>
                  </a:ext>
                </a:extLst>
              </p:cNvPr>
              <p:cNvSpPr txBox="1">
                <a:spLocks noRot="1" noChangeAspect="1" noMove="1" noResize="1" noEditPoints="1" noAdjustHandles="1" noChangeArrowheads="1" noChangeShapeType="1" noTextEdit="1"/>
              </p:cNvSpPr>
              <p:nvPr/>
            </p:nvSpPr>
            <p:spPr>
              <a:xfrm>
                <a:off x="1543346" y="932112"/>
                <a:ext cx="6057306" cy="399775"/>
              </a:xfrm>
              <a:prstGeom prst="rect">
                <a:avLst/>
              </a:prstGeom>
              <a:blipFill>
                <a:blip r:embed="rId3"/>
                <a:stretch>
                  <a:fillRect t="-16923"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5">
                <a:extLst>
                  <a:ext uri="{FF2B5EF4-FFF2-40B4-BE49-F238E27FC236}">
                    <a16:creationId xmlns:a16="http://schemas.microsoft.com/office/drawing/2014/main" id="{79996377-80D3-404E-8EBD-5A36B45EC820}"/>
                  </a:ext>
                </a:extLst>
              </p:cNvPr>
              <p:cNvSpPr txBox="1"/>
              <p:nvPr/>
            </p:nvSpPr>
            <p:spPr>
              <a:xfrm>
                <a:off x="2068980" y="1340632"/>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14:m>
                  <m:oMath xmlns:m="http://schemas.openxmlformats.org/officeDocument/2006/math">
                    <m:r>
                      <a:rPr lang="en-US" b="0" i="1" smtClean="0">
                        <a:latin typeface="Cambria Math" panose="02040503050406030204" pitchFamily="18" charset="0"/>
                      </a:rPr>
                      <m:t>2×1</m:t>
                    </m:r>
                    <m:sSup>
                      <m:sSupPr>
                        <m:ctrlPr>
                          <a:rPr lang="en-US" b="0" i="1" smtClean="0">
                            <a:latin typeface="Cambria Math" panose="02040503050406030204" pitchFamily="18" charset="0"/>
                          </a:rPr>
                        </m:ctrlPr>
                      </m:sSupPr>
                      <m:e>
                        <m:r>
                          <a:rPr lang="en-US" b="0" i="1" smtClean="0">
                            <a:latin typeface="Cambria Math" panose="02040503050406030204" pitchFamily="18" charset="0"/>
                          </a:rPr>
                          <m:t>0</m:t>
                        </m:r>
                      </m:e>
                      <m:sup>
                        <m:r>
                          <a:rPr lang="en-US" b="0" i="1" smtClean="0">
                            <a:latin typeface="Cambria Math" panose="02040503050406030204" pitchFamily="18" charset="0"/>
                          </a:rPr>
                          <m:t>6</m:t>
                        </m:r>
                      </m:sup>
                    </m:sSup>
                  </m:oMath>
                </a14:m>
                <a:r>
                  <a:rPr lang="en-US" dirty="0"/>
                  <a:t> spike events simulated</a:t>
                </a:r>
              </a:p>
            </p:txBody>
          </p:sp>
        </mc:Choice>
        <mc:Fallback xmlns="">
          <p:sp>
            <p:nvSpPr>
              <p:cNvPr id="12" name="TextBox 5">
                <a:extLst>
                  <a:ext uri="{FF2B5EF4-FFF2-40B4-BE49-F238E27FC236}">
                    <a16:creationId xmlns:a16="http://schemas.microsoft.com/office/drawing/2014/main" id="{79996377-80D3-404E-8EBD-5A36B45EC820}"/>
                  </a:ext>
                </a:extLst>
              </p:cNvPr>
              <p:cNvSpPr txBox="1">
                <a:spLocks noRot="1" noChangeAspect="1" noMove="1" noResize="1" noEditPoints="1" noAdjustHandles="1" noChangeArrowheads="1" noChangeShapeType="1" noTextEdit="1"/>
              </p:cNvSpPr>
              <p:nvPr/>
            </p:nvSpPr>
            <p:spPr>
              <a:xfrm>
                <a:off x="2068980" y="1340632"/>
                <a:ext cx="5006038" cy="399775"/>
              </a:xfrm>
              <a:prstGeom prst="rect">
                <a:avLst/>
              </a:prstGeom>
              <a:blipFill>
                <a:blip r:embed="rId4"/>
                <a:stretch>
                  <a:fillRect t="-16923"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5">
                <a:extLst>
                  <a:ext uri="{FF2B5EF4-FFF2-40B4-BE49-F238E27FC236}">
                    <a16:creationId xmlns:a16="http://schemas.microsoft.com/office/drawing/2014/main" id="{CFAB3BA6-F49F-4376-872D-AE32E79C46E9}"/>
                  </a:ext>
                </a:extLst>
              </p:cNvPr>
              <p:cNvSpPr txBox="1"/>
              <p:nvPr/>
            </p:nvSpPr>
            <p:spPr>
              <a:xfrm>
                <a:off x="3517618" y="5784883"/>
                <a:ext cx="2113519" cy="460238"/>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1400" dirty="0"/>
                  <a:t>Excitation dominated</a:t>
                </a:r>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𝐾</m:t>
                          </m:r>
                        </m:e>
                        <m:sub>
                          <m:r>
                            <a:rPr lang="en-US" sz="1400" b="0" i="1" smtClean="0">
                              <a:latin typeface="Cambria Math" panose="02040503050406030204" pitchFamily="18" charset="0"/>
                            </a:rPr>
                            <m:t>+</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𝐾</m:t>
                          </m:r>
                        </m:e>
                        <m:sub>
                          <m:r>
                            <a:rPr lang="en-US" sz="1400" b="0" i="1" smtClean="0">
                              <a:latin typeface="Cambria Math" panose="02040503050406030204" pitchFamily="18" charset="0"/>
                            </a:rPr>
                            <m:t>−</m:t>
                          </m:r>
                        </m:sub>
                      </m:sSub>
                    </m:oMath>
                  </m:oMathPara>
                </a14:m>
                <a:endParaRPr lang="en-US" sz="1400" b="0" dirty="0"/>
              </a:p>
            </p:txBody>
          </p:sp>
        </mc:Choice>
        <mc:Fallback xmlns="">
          <p:sp>
            <p:nvSpPr>
              <p:cNvPr id="35" name="TextBox 5">
                <a:extLst>
                  <a:ext uri="{FF2B5EF4-FFF2-40B4-BE49-F238E27FC236}">
                    <a16:creationId xmlns:a16="http://schemas.microsoft.com/office/drawing/2014/main" id="{CFAB3BA6-F49F-4376-872D-AE32E79C46E9}"/>
                  </a:ext>
                </a:extLst>
              </p:cNvPr>
              <p:cNvSpPr txBox="1">
                <a:spLocks noRot="1" noChangeAspect="1" noMove="1" noResize="1" noEditPoints="1" noAdjustHandles="1" noChangeArrowheads="1" noChangeShapeType="1" noTextEdit="1"/>
              </p:cNvSpPr>
              <p:nvPr/>
            </p:nvSpPr>
            <p:spPr>
              <a:xfrm>
                <a:off x="3517618" y="5784883"/>
                <a:ext cx="2113519" cy="460238"/>
              </a:xfrm>
              <a:prstGeom prst="rect">
                <a:avLst/>
              </a:prstGeom>
              <a:blipFill>
                <a:blip r:embed="rId5"/>
                <a:stretch>
                  <a:fillRect t="-8000" b="-2667"/>
                </a:stretch>
              </a:blipFill>
            </p:spPr>
            <p:txBody>
              <a:bodyPr/>
              <a:lstStyle/>
              <a:p>
                <a:r>
                  <a:rPr lang="en-US">
                    <a:noFill/>
                  </a:rPr>
                  <a:t> </a:t>
                </a:r>
              </a:p>
            </p:txBody>
          </p:sp>
        </mc:Fallback>
      </mc:AlternateContent>
      <p:pic>
        <p:nvPicPr>
          <p:cNvPr id="45" name="图片 44" descr="手机屏幕截图&#10;&#10;描述已自动生成">
            <a:extLst>
              <a:ext uri="{FF2B5EF4-FFF2-40B4-BE49-F238E27FC236}">
                <a16:creationId xmlns:a16="http://schemas.microsoft.com/office/drawing/2014/main" id="{6CE92E4F-44AA-4060-9E16-F5AD6C49957B}"/>
              </a:ext>
            </a:extLst>
          </p:cNvPr>
          <p:cNvPicPr>
            <a:picLocks noChangeAspect="1"/>
          </p:cNvPicPr>
          <p:nvPr/>
        </p:nvPicPr>
        <p:blipFill>
          <a:blip r:embed="rId6"/>
          <a:stretch>
            <a:fillRect/>
          </a:stretch>
        </p:blipFill>
        <p:spPr>
          <a:xfrm>
            <a:off x="3109898" y="1758007"/>
            <a:ext cx="2928960" cy="4002912"/>
          </a:xfrm>
          <a:prstGeom prst="rect">
            <a:avLst/>
          </a:prstGeom>
        </p:spPr>
      </p:pic>
    </p:spTree>
    <p:extLst>
      <p:ext uri="{BB962C8B-B14F-4D97-AF65-F5344CB8AC3E}">
        <p14:creationId xmlns:p14="http://schemas.microsoft.com/office/powerpoint/2010/main" val="3352184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28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Rectified Linear Counting Neurons</a:t>
            </a:r>
            <a:endParaRPr lang="zh-CN" altLang="en-US" dirty="0"/>
          </a:p>
        </p:txBody>
      </p:sp>
      <mc:AlternateContent xmlns:mc="http://schemas.openxmlformats.org/markup-compatibility/2006" xmlns:a14="http://schemas.microsoft.com/office/drawing/2010/main">
        <mc:Choice Requires="a14">
          <p:sp>
            <p:nvSpPr>
              <p:cNvPr id="11" name="TextBox 5">
                <a:extLst>
                  <a:ext uri="{FF2B5EF4-FFF2-40B4-BE49-F238E27FC236}">
                    <a16:creationId xmlns:a16="http://schemas.microsoft.com/office/drawing/2014/main" id="{1D182721-7CC2-4D24-A5AC-7F51128CE406}"/>
                  </a:ext>
                </a:extLst>
              </p:cNvPr>
              <p:cNvSpPr txBox="1"/>
              <p:nvPr/>
            </p:nvSpPr>
            <p:spPr>
              <a:xfrm>
                <a:off x="1543346" y="932112"/>
                <a:ext cx="6057306"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100 neurons, two populations, </a:t>
                </a:r>
                <a14:m>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=0.05</m:t>
                    </m:r>
                  </m:oMath>
                </a14:m>
                <a:r>
                  <a:rPr lang="en-US" b="0" dirty="0"/>
                  <a:t>, </a:t>
                </a:r>
                <a14:m>
                  <m:oMath xmlns:m="http://schemas.openxmlformats.org/officeDocument/2006/math">
                    <m:r>
                      <a:rPr lang="en-US" altLang="zh-CN" b="0" i="1">
                        <a:latin typeface="Cambria Math" panose="02040503050406030204" pitchFamily="18" charset="0"/>
                      </a:rPr>
                      <m:t>𝜇</m:t>
                    </m:r>
                    <m:r>
                      <a:rPr lang="en-US" altLang="zh-CN" b="0" i="1">
                        <a:latin typeface="Cambria Math" panose="02040503050406030204" pitchFamily="18" charset="0"/>
                      </a:rPr>
                      <m:t>=1.00</m:t>
                    </m:r>
                  </m:oMath>
                </a14:m>
                <a:endParaRPr lang="en-US" b="0" dirty="0"/>
              </a:p>
            </p:txBody>
          </p:sp>
        </mc:Choice>
        <mc:Fallback xmlns="">
          <p:sp>
            <p:nvSpPr>
              <p:cNvPr id="11" name="TextBox 5">
                <a:extLst>
                  <a:ext uri="{FF2B5EF4-FFF2-40B4-BE49-F238E27FC236}">
                    <a16:creationId xmlns:a16="http://schemas.microsoft.com/office/drawing/2014/main" id="{1D182721-7CC2-4D24-A5AC-7F51128CE406}"/>
                  </a:ext>
                </a:extLst>
              </p:cNvPr>
              <p:cNvSpPr txBox="1">
                <a:spLocks noRot="1" noChangeAspect="1" noMove="1" noResize="1" noEditPoints="1" noAdjustHandles="1" noChangeArrowheads="1" noChangeShapeType="1" noTextEdit="1"/>
              </p:cNvSpPr>
              <p:nvPr/>
            </p:nvSpPr>
            <p:spPr>
              <a:xfrm>
                <a:off x="1543346" y="932112"/>
                <a:ext cx="6057306" cy="399775"/>
              </a:xfrm>
              <a:prstGeom prst="rect">
                <a:avLst/>
              </a:prstGeom>
              <a:blipFill>
                <a:blip r:embed="rId3"/>
                <a:stretch>
                  <a:fillRect t="-16923"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5">
                <a:extLst>
                  <a:ext uri="{FF2B5EF4-FFF2-40B4-BE49-F238E27FC236}">
                    <a16:creationId xmlns:a16="http://schemas.microsoft.com/office/drawing/2014/main" id="{79996377-80D3-404E-8EBD-5A36B45EC820}"/>
                  </a:ext>
                </a:extLst>
              </p:cNvPr>
              <p:cNvSpPr txBox="1"/>
              <p:nvPr/>
            </p:nvSpPr>
            <p:spPr>
              <a:xfrm>
                <a:off x="2068980" y="1340632"/>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14:m>
                  <m:oMath xmlns:m="http://schemas.openxmlformats.org/officeDocument/2006/math">
                    <m:r>
                      <a:rPr lang="en-US" b="0" i="1" smtClean="0">
                        <a:latin typeface="Cambria Math" panose="02040503050406030204" pitchFamily="18" charset="0"/>
                      </a:rPr>
                      <m:t>2×1</m:t>
                    </m:r>
                    <m:sSup>
                      <m:sSupPr>
                        <m:ctrlPr>
                          <a:rPr lang="en-US" b="0" i="1" smtClean="0">
                            <a:latin typeface="Cambria Math" panose="02040503050406030204" pitchFamily="18" charset="0"/>
                          </a:rPr>
                        </m:ctrlPr>
                      </m:sSupPr>
                      <m:e>
                        <m:r>
                          <a:rPr lang="en-US" b="0" i="1" smtClean="0">
                            <a:latin typeface="Cambria Math" panose="02040503050406030204" pitchFamily="18" charset="0"/>
                          </a:rPr>
                          <m:t>0</m:t>
                        </m:r>
                      </m:e>
                      <m:sup>
                        <m:r>
                          <a:rPr lang="en-US" b="0" i="1" smtClean="0">
                            <a:latin typeface="Cambria Math" panose="02040503050406030204" pitchFamily="18" charset="0"/>
                          </a:rPr>
                          <m:t>6</m:t>
                        </m:r>
                      </m:sup>
                    </m:sSup>
                  </m:oMath>
                </a14:m>
                <a:r>
                  <a:rPr lang="en-US" dirty="0"/>
                  <a:t> spike events simulated</a:t>
                </a:r>
              </a:p>
            </p:txBody>
          </p:sp>
        </mc:Choice>
        <mc:Fallback xmlns="">
          <p:sp>
            <p:nvSpPr>
              <p:cNvPr id="12" name="TextBox 5">
                <a:extLst>
                  <a:ext uri="{FF2B5EF4-FFF2-40B4-BE49-F238E27FC236}">
                    <a16:creationId xmlns:a16="http://schemas.microsoft.com/office/drawing/2014/main" id="{79996377-80D3-404E-8EBD-5A36B45EC820}"/>
                  </a:ext>
                </a:extLst>
              </p:cNvPr>
              <p:cNvSpPr txBox="1">
                <a:spLocks noRot="1" noChangeAspect="1" noMove="1" noResize="1" noEditPoints="1" noAdjustHandles="1" noChangeArrowheads="1" noChangeShapeType="1" noTextEdit="1"/>
              </p:cNvSpPr>
              <p:nvPr/>
            </p:nvSpPr>
            <p:spPr>
              <a:xfrm>
                <a:off x="2068980" y="1340632"/>
                <a:ext cx="5006038" cy="399775"/>
              </a:xfrm>
              <a:prstGeom prst="rect">
                <a:avLst/>
              </a:prstGeom>
              <a:blipFill>
                <a:blip r:embed="rId4"/>
                <a:stretch>
                  <a:fillRect t="-16923"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5">
                <a:extLst>
                  <a:ext uri="{FF2B5EF4-FFF2-40B4-BE49-F238E27FC236}">
                    <a16:creationId xmlns:a16="http://schemas.microsoft.com/office/drawing/2014/main" id="{CFAB3BA6-F49F-4376-872D-AE32E79C46E9}"/>
                  </a:ext>
                </a:extLst>
              </p:cNvPr>
              <p:cNvSpPr txBox="1"/>
              <p:nvPr/>
            </p:nvSpPr>
            <p:spPr>
              <a:xfrm>
                <a:off x="562831" y="5784883"/>
                <a:ext cx="2113519" cy="460238"/>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1400" dirty="0"/>
                  <a:t>Excitation dominated</a:t>
                </a:r>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𝐾</m:t>
                          </m:r>
                        </m:e>
                        <m:sub>
                          <m:r>
                            <a:rPr lang="en-US" sz="1400" b="0" i="1" smtClean="0">
                              <a:latin typeface="Cambria Math" panose="02040503050406030204" pitchFamily="18" charset="0"/>
                            </a:rPr>
                            <m:t>+</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𝐾</m:t>
                          </m:r>
                        </m:e>
                        <m:sub>
                          <m:r>
                            <a:rPr lang="en-US" sz="1400" b="0" i="1" smtClean="0">
                              <a:latin typeface="Cambria Math" panose="02040503050406030204" pitchFamily="18" charset="0"/>
                            </a:rPr>
                            <m:t>−</m:t>
                          </m:r>
                        </m:sub>
                      </m:sSub>
                    </m:oMath>
                  </m:oMathPara>
                </a14:m>
                <a:endParaRPr lang="en-US" sz="1400" b="0" dirty="0"/>
              </a:p>
            </p:txBody>
          </p:sp>
        </mc:Choice>
        <mc:Fallback xmlns="">
          <p:sp>
            <p:nvSpPr>
              <p:cNvPr id="35" name="TextBox 5">
                <a:extLst>
                  <a:ext uri="{FF2B5EF4-FFF2-40B4-BE49-F238E27FC236}">
                    <a16:creationId xmlns:a16="http://schemas.microsoft.com/office/drawing/2014/main" id="{CFAB3BA6-F49F-4376-872D-AE32E79C46E9}"/>
                  </a:ext>
                </a:extLst>
              </p:cNvPr>
              <p:cNvSpPr txBox="1">
                <a:spLocks noRot="1" noChangeAspect="1" noMove="1" noResize="1" noEditPoints="1" noAdjustHandles="1" noChangeArrowheads="1" noChangeShapeType="1" noTextEdit="1"/>
              </p:cNvSpPr>
              <p:nvPr/>
            </p:nvSpPr>
            <p:spPr>
              <a:xfrm>
                <a:off x="562831" y="5784883"/>
                <a:ext cx="2113519" cy="460238"/>
              </a:xfrm>
              <a:prstGeom prst="rect">
                <a:avLst/>
              </a:prstGeom>
              <a:blipFill>
                <a:blip r:embed="rId5"/>
                <a:stretch>
                  <a:fillRect t="-8000" b="-2667"/>
                </a:stretch>
              </a:blipFill>
            </p:spPr>
            <p:txBody>
              <a:bodyPr/>
              <a:lstStyle/>
              <a:p>
                <a:r>
                  <a:rPr lang="en-US">
                    <a:noFill/>
                  </a:rPr>
                  <a:t> </a:t>
                </a:r>
              </a:p>
            </p:txBody>
          </p:sp>
        </mc:Fallback>
      </mc:AlternateContent>
      <p:pic>
        <p:nvPicPr>
          <p:cNvPr id="45" name="图片 44" descr="手机屏幕截图&#10;&#10;描述已自动生成">
            <a:extLst>
              <a:ext uri="{FF2B5EF4-FFF2-40B4-BE49-F238E27FC236}">
                <a16:creationId xmlns:a16="http://schemas.microsoft.com/office/drawing/2014/main" id="{6CE92E4F-44AA-4060-9E16-F5AD6C49957B}"/>
              </a:ext>
            </a:extLst>
          </p:cNvPr>
          <p:cNvPicPr>
            <a:picLocks noChangeAspect="1"/>
          </p:cNvPicPr>
          <p:nvPr/>
        </p:nvPicPr>
        <p:blipFill>
          <a:blip r:embed="rId6"/>
          <a:stretch>
            <a:fillRect/>
          </a:stretch>
        </p:blipFill>
        <p:spPr>
          <a:xfrm>
            <a:off x="155111" y="1758007"/>
            <a:ext cx="2928960" cy="4002912"/>
          </a:xfrm>
          <a:prstGeom prst="rect">
            <a:avLst/>
          </a:prstGeom>
        </p:spPr>
      </p:pic>
      <p:pic>
        <p:nvPicPr>
          <p:cNvPr id="47" name="图片 46" descr="手机屏幕截图&#10;&#10;描述已自动生成">
            <a:extLst>
              <a:ext uri="{FF2B5EF4-FFF2-40B4-BE49-F238E27FC236}">
                <a16:creationId xmlns:a16="http://schemas.microsoft.com/office/drawing/2014/main" id="{C1BB73B4-7866-4DF7-A15A-9D7422FF2E07}"/>
              </a:ext>
            </a:extLst>
          </p:cNvPr>
          <p:cNvPicPr>
            <a:picLocks noChangeAspect="1"/>
          </p:cNvPicPr>
          <p:nvPr/>
        </p:nvPicPr>
        <p:blipFill rotWithShape="1">
          <a:blip r:embed="rId7"/>
          <a:srcRect l="5769"/>
          <a:stretch/>
        </p:blipFill>
        <p:spPr>
          <a:xfrm>
            <a:off x="6073256" y="1758007"/>
            <a:ext cx="2712357" cy="4002912"/>
          </a:xfrm>
          <a:prstGeom prst="rect">
            <a:avLst/>
          </a:prstGeom>
        </p:spPr>
      </p:pic>
      <p:pic>
        <p:nvPicPr>
          <p:cNvPr id="49" name="图片 48" descr="图片包含 游戏机, 截图&#10;&#10;描述已自动生成">
            <a:extLst>
              <a:ext uri="{FF2B5EF4-FFF2-40B4-BE49-F238E27FC236}">
                <a16:creationId xmlns:a16="http://schemas.microsoft.com/office/drawing/2014/main" id="{8DC658A2-D95D-4853-8B12-1B69652E0D9A}"/>
              </a:ext>
            </a:extLst>
          </p:cNvPr>
          <p:cNvPicPr>
            <a:picLocks noChangeAspect="1"/>
          </p:cNvPicPr>
          <p:nvPr/>
        </p:nvPicPr>
        <p:blipFill rotWithShape="1">
          <a:blip r:embed="rId8"/>
          <a:srcRect l="6045"/>
          <a:stretch/>
        </p:blipFill>
        <p:spPr>
          <a:xfrm>
            <a:off x="3288322" y="1758007"/>
            <a:ext cx="2580683" cy="4002912"/>
          </a:xfrm>
          <a:prstGeom prst="rect">
            <a:avLst/>
          </a:prstGeom>
        </p:spPr>
      </p:pic>
      <mc:AlternateContent xmlns:mc="http://schemas.openxmlformats.org/markup-compatibility/2006" xmlns:a14="http://schemas.microsoft.com/office/drawing/2010/main">
        <mc:Choice Requires="a14">
          <p:sp>
            <p:nvSpPr>
              <p:cNvPr id="50" name="TextBox 5">
                <a:extLst>
                  <a:ext uri="{FF2B5EF4-FFF2-40B4-BE49-F238E27FC236}">
                    <a16:creationId xmlns:a16="http://schemas.microsoft.com/office/drawing/2014/main" id="{30E1FD9E-5798-4395-A1F7-864C236DF293}"/>
                  </a:ext>
                </a:extLst>
              </p:cNvPr>
              <p:cNvSpPr txBox="1"/>
              <p:nvPr/>
            </p:nvSpPr>
            <p:spPr>
              <a:xfrm>
                <a:off x="3515239" y="5784883"/>
                <a:ext cx="2113519" cy="460238"/>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1400" dirty="0"/>
                  <a:t>Balance</a:t>
                </a:r>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𝐾</m:t>
                          </m:r>
                        </m:e>
                        <m:sub>
                          <m:r>
                            <a:rPr lang="en-US" sz="1400" b="0" i="1" smtClean="0">
                              <a:latin typeface="Cambria Math" panose="02040503050406030204" pitchFamily="18" charset="0"/>
                            </a:rPr>
                            <m:t>+</m:t>
                          </m:r>
                        </m:sub>
                      </m:sSub>
                      <m:r>
                        <a:rPr lang="en-US" sz="1400" b="0" i="1" smtClean="0">
                          <a:latin typeface="Cambria Math" panose="02040503050406030204" pitchFamily="18" charset="0"/>
                          <a:ea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𝐾</m:t>
                          </m:r>
                        </m:e>
                        <m:sub>
                          <m:r>
                            <a:rPr lang="en-US" sz="1400" b="0" i="1" smtClean="0">
                              <a:latin typeface="Cambria Math" panose="02040503050406030204" pitchFamily="18" charset="0"/>
                            </a:rPr>
                            <m:t>−</m:t>
                          </m:r>
                        </m:sub>
                      </m:sSub>
                    </m:oMath>
                  </m:oMathPara>
                </a14:m>
                <a:endParaRPr lang="en-US" sz="1400" b="0" dirty="0"/>
              </a:p>
            </p:txBody>
          </p:sp>
        </mc:Choice>
        <mc:Fallback xmlns="">
          <p:sp>
            <p:nvSpPr>
              <p:cNvPr id="50" name="TextBox 5">
                <a:extLst>
                  <a:ext uri="{FF2B5EF4-FFF2-40B4-BE49-F238E27FC236}">
                    <a16:creationId xmlns:a16="http://schemas.microsoft.com/office/drawing/2014/main" id="{30E1FD9E-5798-4395-A1F7-864C236DF293}"/>
                  </a:ext>
                </a:extLst>
              </p:cNvPr>
              <p:cNvSpPr txBox="1">
                <a:spLocks noRot="1" noChangeAspect="1" noMove="1" noResize="1" noEditPoints="1" noAdjustHandles="1" noChangeArrowheads="1" noChangeShapeType="1" noTextEdit="1"/>
              </p:cNvSpPr>
              <p:nvPr/>
            </p:nvSpPr>
            <p:spPr>
              <a:xfrm>
                <a:off x="3515239" y="5784883"/>
                <a:ext cx="2113519" cy="460238"/>
              </a:xfrm>
              <a:prstGeom prst="rect">
                <a:avLst/>
              </a:prstGeom>
              <a:blipFill>
                <a:blip r:embed="rId9"/>
                <a:stretch>
                  <a:fillRect t="-8000"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
                <a:extLst>
                  <a:ext uri="{FF2B5EF4-FFF2-40B4-BE49-F238E27FC236}">
                    <a16:creationId xmlns:a16="http://schemas.microsoft.com/office/drawing/2014/main" id="{F33B651C-DB04-4EFC-8BF7-29FA5906ADB2}"/>
                  </a:ext>
                </a:extLst>
              </p:cNvPr>
              <p:cNvSpPr txBox="1"/>
              <p:nvPr/>
            </p:nvSpPr>
            <p:spPr>
              <a:xfrm>
                <a:off x="6372674" y="5784883"/>
                <a:ext cx="2113519" cy="460238"/>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1400" dirty="0"/>
                  <a:t>Inhibition dominated</a:t>
                </a:r>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𝐾</m:t>
                          </m:r>
                        </m:e>
                        <m:sub>
                          <m:r>
                            <a:rPr lang="en-US" sz="1400" b="0" i="1" smtClean="0">
                              <a:latin typeface="Cambria Math" panose="02040503050406030204" pitchFamily="18" charset="0"/>
                            </a:rPr>
                            <m:t>+</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𝐾</m:t>
                          </m:r>
                        </m:e>
                        <m:sub>
                          <m:r>
                            <a:rPr lang="en-US" sz="1400" b="0" i="1" smtClean="0">
                              <a:latin typeface="Cambria Math" panose="02040503050406030204" pitchFamily="18" charset="0"/>
                            </a:rPr>
                            <m:t>−</m:t>
                          </m:r>
                        </m:sub>
                      </m:sSub>
                    </m:oMath>
                  </m:oMathPara>
                </a14:m>
                <a:endParaRPr lang="en-US" sz="1400" b="0" dirty="0"/>
              </a:p>
            </p:txBody>
          </p:sp>
        </mc:Choice>
        <mc:Fallback xmlns="">
          <p:sp>
            <p:nvSpPr>
              <p:cNvPr id="51" name="TextBox 5">
                <a:extLst>
                  <a:ext uri="{FF2B5EF4-FFF2-40B4-BE49-F238E27FC236}">
                    <a16:creationId xmlns:a16="http://schemas.microsoft.com/office/drawing/2014/main" id="{F33B651C-DB04-4EFC-8BF7-29FA5906ADB2}"/>
                  </a:ext>
                </a:extLst>
              </p:cNvPr>
              <p:cNvSpPr txBox="1">
                <a:spLocks noRot="1" noChangeAspect="1" noMove="1" noResize="1" noEditPoints="1" noAdjustHandles="1" noChangeArrowheads="1" noChangeShapeType="1" noTextEdit="1"/>
              </p:cNvSpPr>
              <p:nvPr/>
            </p:nvSpPr>
            <p:spPr>
              <a:xfrm>
                <a:off x="6372674" y="5784883"/>
                <a:ext cx="2113519" cy="460238"/>
              </a:xfrm>
              <a:prstGeom prst="rect">
                <a:avLst/>
              </a:prstGeom>
              <a:blipFill>
                <a:blip r:embed="rId10"/>
                <a:stretch>
                  <a:fillRect t="-8000" b="-2667"/>
                </a:stretch>
              </a:blipFill>
            </p:spPr>
            <p:txBody>
              <a:bodyPr/>
              <a:lstStyle/>
              <a:p>
                <a:r>
                  <a:rPr lang="en-US">
                    <a:noFill/>
                  </a:rPr>
                  <a:t> </a:t>
                </a:r>
              </a:p>
            </p:txBody>
          </p:sp>
        </mc:Fallback>
      </mc:AlternateContent>
    </p:spTree>
    <p:extLst>
      <p:ext uri="{BB962C8B-B14F-4D97-AF65-F5344CB8AC3E}">
        <p14:creationId xmlns:p14="http://schemas.microsoft.com/office/powerpoint/2010/main" val="1658779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30004D7-7E71-4317-AF33-2F87D1FCC083}"/>
              </a:ext>
            </a:extLst>
          </p:cNvPr>
          <p:cNvGrpSpPr/>
          <p:nvPr/>
        </p:nvGrpSpPr>
        <p:grpSpPr>
          <a:xfrm>
            <a:off x="-868153" y="-2533014"/>
            <a:ext cx="9340135" cy="10387884"/>
            <a:chOff x="-816297" y="-2745239"/>
            <a:chExt cx="9340135" cy="10387884"/>
          </a:xfrm>
        </p:grpSpPr>
        <p:grpSp>
          <p:nvGrpSpPr>
            <p:cNvPr id="42" name="组合 41">
              <a:extLst>
                <a:ext uri="{FF2B5EF4-FFF2-40B4-BE49-F238E27FC236}">
                  <a16:creationId xmlns:a16="http://schemas.microsoft.com/office/drawing/2014/main" id="{588A6E59-FCFB-4311-9DF3-2B3CDF06ADF2}"/>
                </a:ext>
              </a:extLst>
            </p:cNvPr>
            <p:cNvGrpSpPr/>
            <p:nvPr/>
          </p:nvGrpSpPr>
          <p:grpSpPr>
            <a:xfrm rot="7156578">
              <a:off x="89253" y="-534362"/>
              <a:ext cx="9340135" cy="4918381"/>
              <a:chOff x="-816297" y="-7789"/>
              <a:chExt cx="9340135" cy="4918381"/>
            </a:xfrm>
          </p:grpSpPr>
          <p:sp>
            <p:nvSpPr>
              <p:cNvPr id="43" name="弧形 42">
                <a:extLst>
                  <a:ext uri="{FF2B5EF4-FFF2-40B4-BE49-F238E27FC236}">
                    <a16:creationId xmlns:a16="http://schemas.microsoft.com/office/drawing/2014/main" id="{AFFF9223-724C-4DC7-867B-1A17C7478256}"/>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4" name="弧形 43">
                <a:extLst>
                  <a:ext uri="{FF2B5EF4-FFF2-40B4-BE49-F238E27FC236}">
                    <a16:creationId xmlns:a16="http://schemas.microsoft.com/office/drawing/2014/main" id="{B3761B80-30D4-45C4-B957-E6EC18B5A74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75E40397-BE4C-43D9-B0C3-7E0FE397F1AE}"/>
                </a:ext>
              </a:extLst>
            </p:cNvPr>
            <p:cNvGrpSpPr/>
            <p:nvPr/>
          </p:nvGrpSpPr>
          <p:grpSpPr>
            <a:xfrm rot="3416954">
              <a:off x="78616" y="513387"/>
              <a:ext cx="9340135" cy="4918381"/>
              <a:chOff x="-816297" y="-7789"/>
              <a:chExt cx="9340135" cy="4918381"/>
            </a:xfrm>
          </p:grpSpPr>
          <p:sp>
            <p:nvSpPr>
              <p:cNvPr id="40" name="弧形 39">
                <a:extLst>
                  <a:ext uri="{FF2B5EF4-FFF2-40B4-BE49-F238E27FC236}">
                    <a16:creationId xmlns:a16="http://schemas.microsoft.com/office/drawing/2014/main" id="{6698CEA9-925B-4EEC-A0D1-1C3DDBDA76FD}"/>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1" name="弧形 40">
                <a:extLst>
                  <a:ext uri="{FF2B5EF4-FFF2-40B4-BE49-F238E27FC236}">
                    <a16:creationId xmlns:a16="http://schemas.microsoft.com/office/drawing/2014/main" id="{AD2A5D68-E3FF-4FE8-BFBC-832BB01CE2C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590D4545-6F0F-4E51-BDFC-9E3A86380495}"/>
                </a:ext>
              </a:extLst>
            </p:cNvPr>
            <p:cNvGrpSpPr/>
            <p:nvPr/>
          </p:nvGrpSpPr>
          <p:grpSpPr>
            <a:xfrm>
              <a:off x="-816297" y="-7789"/>
              <a:ext cx="9340135" cy="4918381"/>
              <a:chOff x="-816297" y="-7789"/>
              <a:chExt cx="9340135" cy="4918381"/>
            </a:xfrm>
          </p:grpSpPr>
          <p:sp>
            <p:nvSpPr>
              <p:cNvPr id="38" name="弧形 37">
                <a:extLst>
                  <a:ext uri="{FF2B5EF4-FFF2-40B4-BE49-F238E27FC236}">
                    <a16:creationId xmlns:a16="http://schemas.microsoft.com/office/drawing/2014/main" id="{2CFA0AF8-31C2-42D3-A399-2985550D7DE2}"/>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4" name="弧形 13">
                <a:extLst>
                  <a:ext uri="{FF2B5EF4-FFF2-40B4-BE49-F238E27FC236}">
                    <a16:creationId xmlns:a16="http://schemas.microsoft.com/office/drawing/2014/main" id="{30D5D59C-7858-4AC9-9031-0715432A22BF}"/>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29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Rectified Linear Counting Neurons</a:t>
            </a:r>
            <a:endParaRPr lang="zh-CN" altLang="en-US" dirty="0"/>
          </a:p>
        </p:txBody>
      </p:sp>
      <mc:AlternateContent xmlns:mc="http://schemas.openxmlformats.org/markup-compatibility/2006" xmlns:am3d="http://schemas.microsoft.com/office/drawing/2017/model3d">
        <mc:Choice Requires="am3d">
          <p:graphicFrame>
            <p:nvGraphicFramePr>
              <p:cNvPr id="9" name="3D 模型 8">
                <a:extLst>
                  <a:ext uri="{FF2B5EF4-FFF2-40B4-BE49-F238E27FC236}">
                    <a16:creationId xmlns:a16="http://schemas.microsoft.com/office/drawing/2014/main" id="{258204FF-1616-4CAB-8614-23361E10812F}"/>
                  </a:ext>
                </a:extLst>
              </p:cNvPr>
              <p:cNvGraphicFramePr>
                <a:graphicFrameLocks noChangeAspect="1"/>
              </p:cNvGraphicFramePr>
              <p:nvPr/>
            </p:nvGraphicFramePr>
            <p:xfrm>
              <a:off x="3505612" y="1329853"/>
              <a:ext cx="596036" cy="597615"/>
            </p:xfrm>
            <a:graphic>
              <a:graphicData uri="http://schemas.microsoft.com/office/drawing/2017/model3d">
                <am3d:model3d r:embed="rId3">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4"/>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模型 8">
                <a:extLst>
                  <a:ext uri="{FF2B5EF4-FFF2-40B4-BE49-F238E27FC236}">
                    <a16:creationId xmlns:a16="http://schemas.microsoft.com/office/drawing/2014/main" id="{258204FF-1616-4CAB-8614-23361E10812F}"/>
                  </a:ext>
                </a:extLst>
              </p:cNvPr>
              <p:cNvPicPr>
                <a:picLocks noGrp="1" noRot="1" noChangeAspect="1" noMove="1" noResize="1" noEditPoints="1" noAdjustHandles="1" noChangeArrowheads="1" noChangeShapeType="1" noCrop="1"/>
              </p:cNvPicPr>
              <p:nvPr/>
            </p:nvPicPr>
            <p:blipFill>
              <a:blip r:embed="rId6"/>
              <a:stretch>
                <a:fillRect/>
              </a:stretch>
            </p:blipFill>
            <p:spPr>
              <a:xfrm>
                <a:off x="3505612" y="1329853"/>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0" name="3D 模型 9">
                <a:extLst>
                  <a:ext uri="{FF2B5EF4-FFF2-40B4-BE49-F238E27FC236}">
                    <a16:creationId xmlns:a16="http://schemas.microsoft.com/office/drawing/2014/main" id="{8A760587-983F-4844-AF1B-F42016BACDD4}"/>
                  </a:ext>
                </a:extLst>
              </p:cNvPr>
              <p:cNvGraphicFramePr>
                <a:graphicFrameLocks noChangeAspect="1"/>
              </p:cNvGraphicFramePr>
              <p:nvPr/>
            </p:nvGraphicFramePr>
            <p:xfrm>
              <a:off x="5298901" y="2339381"/>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6"/>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模型 9">
                <a:extLst>
                  <a:ext uri="{FF2B5EF4-FFF2-40B4-BE49-F238E27FC236}">
                    <a16:creationId xmlns:a16="http://schemas.microsoft.com/office/drawing/2014/main" id="{8A760587-983F-4844-AF1B-F42016BACDD4}"/>
                  </a:ext>
                </a:extLst>
              </p:cNvPr>
              <p:cNvPicPr>
                <a:picLocks noGrp="1" noRot="1" noChangeAspect="1" noMove="1" noResize="1" noEditPoints="1" noAdjustHandles="1" noChangeArrowheads="1" noChangeShapeType="1" noCrop="1"/>
              </p:cNvPicPr>
              <p:nvPr/>
            </p:nvPicPr>
            <p:blipFill>
              <a:blip r:embed="rId6"/>
              <a:stretch>
                <a:fillRect/>
              </a:stretch>
            </p:blipFill>
            <p:spPr>
              <a:xfrm>
                <a:off x="5298901" y="2339381"/>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p:spPr>
          </p:pic>
        </mc:Fallback>
      </mc:AlternateContent>
      <mc:AlternateContent xmlns:mc="http://schemas.openxmlformats.org/markup-compatibility/2006" xmlns:am3d="http://schemas.microsoft.com/office/drawing/2017/model3d">
        <mc:Choice Requires="am3d">
          <p:graphicFrame>
            <p:nvGraphicFramePr>
              <p:cNvPr id="11" name="3D 模型 10">
                <a:extLst>
                  <a:ext uri="{FF2B5EF4-FFF2-40B4-BE49-F238E27FC236}">
                    <a16:creationId xmlns:a16="http://schemas.microsoft.com/office/drawing/2014/main" id="{B0503CA2-C73D-4BB9-AF5D-01F80826A89E}"/>
                  </a:ext>
                </a:extLst>
              </p:cNvPr>
              <p:cNvGraphicFramePr>
                <a:graphicFrameLocks noChangeAspect="1"/>
              </p:cNvGraphicFramePr>
              <p:nvPr/>
            </p:nvGraphicFramePr>
            <p:xfrm>
              <a:off x="3505613" y="3379544"/>
              <a:ext cx="596035" cy="597614"/>
            </p:xfrm>
            <a:graphic>
              <a:graphicData uri="http://schemas.microsoft.com/office/drawing/2017/model3d">
                <am3d:model3d r:embed="rId3">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6"/>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 模型 10">
                <a:extLst>
                  <a:ext uri="{FF2B5EF4-FFF2-40B4-BE49-F238E27FC236}">
                    <a16:creationId xmlns:a16="http://schemas.microsoft.com/office/drawing/2014/main" id="{B0503CA2-C73D-4BB9-AF5D-01F80826A89E}"/>
                  </a:ext>
                </a:extLst>
              </p:cNvPr>
              <p:cNvPicPr>
                <a:picLocks noGrp="1" noRot="1" noChangeAspect="1" noMove="1" noResize="1" noEditPoints="1" noAdjustHandles="1" noChangeArrowheads="1" noChangeShapeType="1" noCrop="1"/>
              </p:cNvPicPr>
              <p:nvPr/>
            </p:nvPicPr>
            <p:blipFill>
              <a:blip r:embed="rId6"/>
              <a:stretch>
                <a:fillRect/>
              </a:stretch>
            </p:blipFill>
            <p:spPr>
              <a:xfrm>
                <a:off x="3505613" y="3379544"/>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837B913-08D7-4FB0-BDFE-3B353A83782C}"/>
                  </a:ext>
                </a:extLst>
              </p:cNvPr>
              <p:cNvSpPr txBox="1"/>
              <p:nvPr/>
            </p:nvSpPr>
            <p:spPr>
              <a:xfrm>
                <a:off x="3675161" y="1441256"/>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18" name="文本框 17">
                <a:extLst>
                  <a:ext uri="{FF2B5EF4-FFF2-40B4-BE49-F238E27FC236}">
                    <a16:creationId xmlns:a16="http://schemas.microsoft.com/office/drawing/2014/main" id="{B837B913-08D7-4FB0-BDFE-3B353A83782C}"/>
                  </a:ext>
                </a:extLst>
              </p:cNvPr>
              <p:cNvSpPr txBox="1">
                <a:spLocks noRot="1" noChangeAspect="1" noMove="1" noResize="1" noEditPoints="1" noAdjustHandles="1" noChangeArrowheads="1" noChangeShapeType="1" noTextEdit="1"/>
              </p:cNvSpPr>
              <p:nvPr/>
            </p:nvSpPr>
            <p:spPr>
              <a:xfrm>
                <a:off x="3675161" y="1441256"/>
                <a:ext cx="238848" cy="369332"/>
              </a:xfrm>
              <a:prstGeom prst="rect">
                <a:avLst/>
              </a:prstGeom>
              <a:blipFill>
                <a:blip r:embed="rId7"/>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3DD5FB0-DA28-40D1-9C8D-76AE4005B865}"/>
                  </a:ext>
                </a:extLst>
              </p:cNvPr>
              <p:cNvSpPr txBox="1"/>
              <p:nvPr/>
            </p:nvSpPr>
            <p:spPr>
              <a:xfrm>
                <a:off x="3675161" y="3493685"/>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19" name="文本框 18">
                <a:extLst>
                  <a:ext uri="{FF2B5EF4-FFF2-40B4-BE49-F238E27FC236}">
                    <a16:creationId xmlns:a16="http://schemas.microsoft.com/office/drawing/2014/main" id="{63DD5FB0-DA28-40D1-9C8D-76AE4005B865}"/>
                  </a:ext>
                </a:extLst>
              </p:cNvPr>
              <p:cNvSpPr txBox="1">
                <a:spLocks noRot="1" noChangeAspect="1" noMove="1" noResize="1" noEditPoints="1" noAdjustHandles="1" noChangeArrowheads="1" noChangeShapeType="1" noTextEdit="1"/>
              </p:cNvSpPr>
              <p:nvPr/>
            </p:nvSpPr>
            <p:spPr>
              <a:xfrm>
                <a:off x="3675161" y="3493685"/>
                <a:ext cx="238848" cy="369332"/>
              </a:xfrm>
              <a:prstGeom prst="rect">
                <a:avLst/>
              </a:prstGeom>
              <a:blipFill>
                <a:blip r:embed="rId8"/>
                <a:stretch>
                  <a:fillRect l="-30769" r="-30769"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5AD1D0-7613-46D4-AA44-03B1AD142444}"/>
                  </a:ext>
                </a:extLst>
              </p:cNvPr>
              <p:cNvSpPr txBox="1"/>
              <p:nvPr/>
            </p:nvSpPr>
            <p:spPr>
              <a:xfrm>
                <a:off x="5482736" y="2450783"/>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20" name="文本框 19">
                <a:extLst>
                  <a:ext uri="{FF2B5EF4-FFF2-40B4-BE49-F238E27FC236}">
                    <a16:creationId xmlns:a16="http://schemas.microsoft.com/office/drawing/2014/main" id="{8D5AD1D0-7613-46D4-AA44-03B1AD142444}"/>
                  </a:ext>
                </a:extLst>
              </p:cNvPr>
              <p:cNvSpPr txBox="1">
                <a:spLocks noRot="1" noChangeAspect="1" noMove="1" noResize="1" noEditPoints="1" noAdjustHandles="1" noChangeArrowheads="1" noChangeShapeType="1" noTextEdit="1"/>
              </p:cNvSpPr>
              <p:nvPr/>
            </p:nvSpPr>
            <p:spPr>
              <a:xfrm>
                <a:off x="5482736" y="2450783"/>
                <a:ext cx="238848" cy="369332"/>
              </a:xfrm>
              <a:prstGeom prst="rect">
                <a:avLst/>
              </a:prstGeom>
              <a:blipFill>
                <a:blip r:embed="rId9"/>
                <a:stretch>
                  <a:fillRect l="-27500" r="-30000"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601E27E3-7272-4507-947B-DA15967F9CF9}"/>
                  </a:ext>
                </a:extLst>
              </p:cNvPr>
              <p:cNvSpPr txBox="1"/>
              <p:nvPr/>
            </p:nvSpPr>
            <p:spPr>
              <a:xfrm>
                <a:off x="1441480" y="4825939"/>
                <a:ext cx="640451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altLang="zh-CN" sz="2000" i="1" smtClean="0">
                              <a:latin typeface="Cambria Math" panose="02040503050406030204" pitchFamily="18" charset="0"/>
                            </a:rPr>
                          </m:ctrlPr>
                        </m:dPr>
                        <m:e>
                          <m:r>
                            <a:rPr lang="en-US" altLang="zh-CN" sz="2000" i="1" smtClean="0">
                              <a:latin typeface="Cambria Math" panose="02040503050406030204" pitchFamily="18" charset="0"/>
                            </a:rPr>
                            <m:t>𝑝</m:t>
                          </m:r>
                          <m:r>
                            <a:rPr lang="en-US" altLang="zh-CN" sz="2000" i="1" smtClean="0">
                              <a:latin typeface="Cambria Math" panose="02040503050406030204" pitchFamily="18" charset="0"/>
                            </a:rPr>
                            <m:t>+</m:t>
                          </m:r>
                          <m:r>
                            <a:rPr lang="en-US" altLang="zh-CN" sz="2000" i="1" smtClean="0">
                              <a:latin typeface="Cambria Math" panose="02040503050406030204" pitchFamily="18" charset="0"/>
                            </a:rPr>
                            <m:t>𝑞</m:t>
                          </m:r>
                          <m:r>
                            <a:rPr lang="en-US" altLang="zh-CN" sz="2000" i="1" smtClean="0">
                              <a:latin typeface="Cambria Math" panose="02040503050406030204" pitchFamily="18" charset="0"/>
                            </a:rPr>
                            <m:t>+</m:t>
                          </m:r>
                          <m:r>
                            <a:rPr lang="en-US" altLang="zh-CN" sz="2000" i="1" smtClean="0">
                              <a:latin typeface="Cambria Math" panose="02040503050406030204" pitchFamily="18" charset="0"/>
                            </a:rPr>
                            <m:t>𝑏</m:t>
                          </m:r>
                          <m:r>
                            <a:rPr lang="en-US" altLang="zh-CN" sz="2000" i="1" smtClean="0">
                              <a:latin typeface="Cambria Math" panose="02040503050406030204" pitchFamily="18" charset="0"/>
                            </a:rPr>
                            <m:t>+</m:t>
                          </m:r>
                          <m:r>
                            <a:rPr lang="en-US" altLang="zh-CN" sz="2000" b="0" i="1" smtClean="0">
                              <a:latin typeface="Cambria Math" panose="02040503050406030204" pitchFamily="18" charset="0"/>
                            </a:rPr>
                            <m:t>𝜇</m:t>
                          </m:r>
                          <m:r>
                            <a:rPr lang="en-US" altLang="zh-CN" sz="2000" i="1" smtClean="0">
                              <a:latin typeface="Cambria Math" panose="02040503050406030204" pitchFamily="18" charset="0"/>
                            </a:rPr>
                            <m:t>𝑛</m:t>
                          </m:r>
                        </m:e>
                      </m:d>
                      <m:sSub>
                        <m:sSubPr>
                          <m:ctrlPr>
                            <a:rPr lang="en-US" altLang="zh-CN" sz="2000" b="0" i="1" smtClean="0">
                              <a:solidFill>
                                <a:srgbClr val="DB560B"/>
                              </a:solidFill>
                              <a:latin typeface="Cambria Math" panose="02040503050406030204" pitchFamily="18" charset="0"/>
                            </a:rPr>
                          </m:ctrlPr>
                        </m:sSubPr>
                        <m:e>
                          <m:r>
                            <a:rPr lang="en-US" altLang="zh-CN" sz="2000" b="0" i="1" smtClean="0">
                              <a:solidFill>
                                <a:srgbClr val="DB560B"/>
                              </a:solidFill>
                              <a:latin typeface="Cambria Math" panose="02040503050406030204" pitchFamily="18" charset="0"/>
                            </a:rPr>
                            <m:t>𝐼</m:t>
                          </m:r>
                        </m:e>
                        <m:sub>
                          <m:r>
                            <a:rPr lang="en-US" altLang="zh-CN" sz="2000" b="0" i="1" smtClean="0">
                              <a:solidFill>
                                <a:srgbClr val="DB560B"/>
                              </a:solidFill>
                              <a:latin typeface="Cambria Math" panose="02040503050406030204" pitchFamily="18" charset="0"/>
                            </a:rPr>
                            <m:t>𝑛</m:t>
                          </m:r>
                        </m:sub>
                      </m:sSub>
                      <m:d>
                        <m:dPr>
                          <m:ctrlPr>
                            <a:rPr lang="en-US" altLang="zh-CN" sz="2000" b="0" i="1" smtClean="0">
                              <a:solidFill>
                                <a:srgbClr val="DB560B"/>
                              </a:solidFill>
                              <a:latin typeface="Cambria Math" panose="02040503050406030204" pitchFamily="18" charset="0"/>
                            </a:rPr>
                          </m:ctrlPr>
                        </m:dPr>
                        <m:e>
                          <m:r>
                            <a:rPr lang="en-US" altLang="zh-CN" sz="2000" b="0" i="1" smtClean="0">
                              <a:solidFill>
                                <a:srgbClr val="DB560B"/>
                              </a:solidFill>
                              <a:latin typeface="Cambria Math" panose="02040503050406030204" pitchFamily="18" charset="0"/>
                            </a:rPr>
                            <m:t>𝑧</m:t>
                          </m:r>
                        </m:e>
                      </m:d>
                      <m:r>
                        <a:rPr lang="en-US" altLang="zh-CN" sz="2000" i="1">
                          <a:latin typeface="Cambria Math" panose="02040503050406030204" pitchFamily="18" charset="0"/>
                        </a:rPr>
                        <m:t>=</m:t>
                      </m:r>
                      <m:r>
                        <a:rPr lang="en-US" altLang="zh-CN" sz="2000" i="1">
                          <a:latin typeface="Cambria Math" panose="02040503050406030204" pitchFamily="18" charset="0"/>
                        </a:rPr>
                        <m:t>𝑝</m:t>
                      </m:r>
                      <m:sSub>
                        <m:sSubPr>
                          <m:ctrlPr>
                            <a:rPr lang="en-US" altLang="zh-CN" sz="2000" i="1" smtClean="0">
                              <a:solidFill>
                                <a:srgbClr val="DB560B"/>
                              </a:solidFill>
                              <a:latin typeface="Cambria Math" panose="02040503050406030204" pitchFamily="18" charset="0"/>
                            </a:rPr>
                          </m:ctrlPr>
                        </m:sSubPr>
                        <m:e>
                          <m:r>
                            <a:rPr lang="en-US" altLang="zh-CN" sz="2000" i="1">
                              <a:solidFill>
                                <a:srgbClr val="DB560B"/>
                              </a:solidFill>
                              <a:latin typeface="Cambria Math" panose="02040503050406030204" pitchFamily="18" charset="0"/>
                            </a:rPr>
                            <m:t>𝐼</m:t>
                          </m:r>
                        </m:e>
                        <m:sub>
                          <m:r>
                            <a:rPr lang="en-US" altLang="zh-CN" sz="2000" i="1">
                              <a:solidFill>
                                <a:srgbClr val="DB560B"/>
                              </a:solidFill>
                              <a:latin typeface="Cambria Math" panose="02040503050406030204" pitchFamily="18" charset="0"/>
                            </a:rPr>
                            <m:t>𝑛</m:t>
                          </m:r>
                          <m:r>
                            <a:rPr lang="en-US" altLang="zh-CN" sz="2000" i="1">
                              <a:solidFill>
                                <a:srgbClr val="DB560B"/>
                              </a:solidFill>
                              <a:latin typeface="Cambria Math" panose="02040503050406030204" pitchFamily="18" charset="0"/>
                            </a:rPr>
                            <m:t>+1</m:t>
                          </m:r>
                        </m:sub>
                      </m:sSub>
                      <m:d>
                        <m:dPr>
                          <m:ctrlPr>
                            <a:rPr lang="en-US" altLang="zh-CN" sz="2000" i="1">
                              <a:solidFill>
                                <a:srgbClr val="DB560B"/>
                              </a:solidFill>
                              <a:latin typeface="Cambria Math" panose="02040503050406030204" pitchFamily="18" charset="0"/>
                            </a:rPr>
                          </m:ctrlPr>
                        </m:dPr>
                        <m:e>
                          <m:r>
                            <a:rPr lang="en-US" altLang="zh-CN" sz="2000" i="1">
                              <a:solidFill>
                                <a:srgbClr val="DB560B"/>
                              </a:solidFill>
                              <a:latin typeface="Cambria Math" panose="02040503050406030204" pitchFamily="18" charset="0"/>
                            </a:rPr>
                            <m:t>𝑧</m:t>
                          </m:r>
                        </m:e>
                      </m:d>
                      <m:r>
                        <a:rPr lang="en-US" altLang="zh-CN" sz="2000" i="1">
                          <a:latin typeface="Cambria Math" panose="02040503050406030204" pitchFamily="18" charset="0"/>
                        </a:rPr>
                        <m:t>+</m:t>
                      </m:r>
                      <m:r>
                        <a:rPr lang="en-US" altLang="zh-CN" sz="2000" i="1">
                          <a:latin typeface="Cambria Math" panose="02040503050406030204" pitchFamily="18" charset="0"/>
                        </a:rPr>
                        <m:t>𝑞</m:t>
                      </m:r>
                      <m:sSub>
                        <m:sSubPr>
                          <m:ctrlPr>
                            <a:rPr lang="en-US" altLang="zh-CN" sz="2000" i="1" smtClean="0">
                              <a:solidFill>
                                <a:srgbClr val="DB560B"/>
                              </a:solidFill>
                              <a:latin typeface="Cambria Math" panose="02040503050406030204" pitchFamily="18" charset="0"/>
                            </a:rPr>
                          </m:ctrlPr>
                        </m:sSubPr>
                        <m:e>
                          <m:r>
                            <a:rPr lang="en-US" altLang="zh-CN" sz="2000" i="1">
                              <a:solidFill>
                                <a:srgbClr val="DB560B"/>
                              </a:solidFill>
                              <a:latin typeface="Cambria Math" panose="02040503050406030204" pitchFamily="18" charset="0"/>
                            </a:rPr>
                            <m:t>𝐼</m:t>
                          </m:r>
                        </m:e>
                        <m:sub>
                          <m:r>
                            <a:rPr lang="en-US" altLang="zh-CN" sz="2000" i="1">
                              <a:solidFill>
                                <a:srgbClr val="DB560B"/>
                              </a:solidFill>
                              <a:latin typeface="Cambria Math" panose="02040503050406030204" pitchFamily="18" charset="0"/>
                            </a:rPr>
                            <m:t>𝑛</m:t>
                          </m:r>
                          <m:r>
                            <a:rPr lang="en-US" altLang="zh-CN" sz="2000" i="1">
                              <a:solidFill>
                                <a:srgbClr val="DB560B"/>
                              </a:solidFill>
                              <a:latin typeface="Cambria Math" panose="02040503050406030204" pitchFamily="18" charset="0"/>
                            </a:rPr>
                            <m:t>−1</m:t>
                          </m:r>
                        </m:sub>
                      </m:sSub>
                      <m:d>
                        <m:dPr>
                          <m:ctrlPr>
                            <a:rPr lang="en-US" altLang="zh-CN" sz="2000" i="1">
                              <a:solidFill>
                                <a:srgbClr val="DB560B"/>
                              </a:solidFill>
                              <a:latin typeface="Cambria Math" panose="02040503050406030204" pitchFamily="18" charset="0"/>
                            </a:rPr>
                          </m:ctrlPr>
                        </m:dPr>
                        <m:e>
                          <m:r>
                            <a:rPr lang="en-US" altLang="zh-CN" sz="2000" i="1">
                              <a:solidFill>
                                <a:srgbClr val="DB560B"/>
                              </a:solidFill>
                              <a:latin typeface="Cambria Math" panose="02040503050406030204" pitchFamily="18" charset="0"/>
                            </a:rPr>
                            <m:t>𝑧</m:t>
                          </m:r>
                        </m:e>
                      </m:d>
                      <m:r>
                        <a:rPr lang="en-US" altLang="zh-CN" sz="2000" i="1">
                          <a:latin typeface="Cambria Math" panose="02040503050406030204" pitchFamily="18" charset="0"/>
                        </a:rPr>
                        <m:t>+</m:t>
                      </m:r>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𝑧</m:t>
                          </m:r>
                        </m:e>
                        <m:sup>
                          <m:r>
                            <a:rPr lang="en-US" altLang="zh-CN" sz="2000" i="1">
                              <a:latin typeface="Cambria Math" panose="02040503050406030204" pitchFamily="18" charset="0"/>
                            </a:rPr>
                            <m:t>𝑛</m:t>
                          </m:r>
                        </m:sup>
                      </m:sSup>
                      <m:r>
                        <a:rPr lang="en-US" altLang="zh-CN" sz="2000" i="1">
                          <a:latin typeface="Cambria Math" panose="02040503050406030204" pitchFamily="18" charset="0"/>
                        </a:rPr>
                        <m:t>−</m:t>
                      </m:r>
                      <m:r>
                        <a:rPr lang="en-US" altLang="zh-CN" sz="2000" i="1">
                          <a:latin typeface="Cambria Math" panose="02040503050406030204" pitchFamily="18" charset="0"/>
                        </a:rPr>
                        <m:t>𝑔</m:t>
                      </m:r>
                      <m:d>
                        <m:dPr>
                          <m:ctrlPr>
                            <a:rPr lang="en-US" altLang="zh-CN" sz="2000" i="1">
                              <a:latin typeface="Cambria Math" panose="02040503050406030204" pitchFamily="18" charset="0"/>
                            </a:rPr>
                          </m:ctrlPr>
                        </m:dPr>
                        <m:e>
                          <m:r>
                            <a:rPr lang="en-US" altLang="zh-CN" sz="2000" i="1">
                              <a:latin typeface="Cambria Math" panose="02040503050406030204" pitchFamily="18" charset="0"/>
                            </a:rPr>
                            <m:t>𝑧</m:t>
                          </m:r>
                        </m:e>
                      </m:d>
                    </m:oMath>
                  </m:oMathPara>
                </a14:m>
                <a:endParaRPr lang="zh-CN" altLang="en-US" sz="2000" dirty="0"/>
              </a:p>
            </p:txBody>
          </p:sp>
        </mc:Choice>
        <mc:Fallback xmlns="">
          <p:sp>
            <p:nvSpPr>
              <p:cNvPr id="32" name="文本框 31">
                <a:extLst>
                  <a:ext uri="{FF2B5EF4-FFF2-40B4-BE49-F238E27FC236}">
                    <a16:creationId xmlns:a16="http://schemas.microsoft.com/office/drawing/2014/main" id="{601E27E3-7272-4507-947B-DA15967F9CF9}"/>
                  </a:ext>
                </a:extLst>
              </p:cNvPr>
              <p:cNvSpPr txBox="1">
                <a:spLocks noRot="1" noChangeAspect="1" noMove="1" noResize="1" noEditPoints="1" noAdjustHandles="1" noChangeArrowheads="1" noChangeShapeType="1" noTextEdit="1"/>
              </p:cNvSpPr>
              <p:nvPr/>
            </p:nvSpPr>
            <p:spPr>
              <a:xfrm>
                <a:off x="1441480" y="4825939"/>
                <a:ext cx="6404510" cy="307777"/>
              </a:xfrm>
              <a:prstGeom prst="rect">
                <a:avLst/>
              </a:prstGeom>
              <a:blipFill>
                <a:blip r:embed="rId10"/>
                <a:stretch>
                  <a:fillRect b="-26000"/>
                </a:stretch>
              </a:blipFill>
            </p:spPr>
            <p:txBody>
              <a:bodyPr/>
              <a:lstStyle/>
              <a:p>
                <a:r>
                  <a:rPr lang="en-US">
                    <a:noFill/>
                  </a:rPr>
                  <a:t> </a:t>
                </a:r>
              </a:p>
            </p:txBody>
          </p:sp>
        </mc:Fallback>
      </mc:AlternateContent>
      <p:sp>
        <p:nvSpPr>
          <p:cNvPr id="34" name="TextBox 5">
            <a:extLst>
              <a:ext uri="{FF2B5EF4-FFF2-40B4-BE49-F238E27FC236}">
                <a16:creationId xmlns:a16="http://schemas.microsoft.com/office/drawing/2014/main" id="{E58232C8-FBCC-4B9E-B8DA-537ED0CF570D}"/>
              </a:ext>
            </a:extLst>
          </p:cNvPr>
          <p:cNvSpPr txBox="1"/>
          <p:nvPr/>
        </p:nvSpPr>
        <p:spPr>
          <a:xfrm>
            <a:off x="2068981" y="432986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Recurrence relation</a:t>
            </a:r>
          </a:p>
        </p:txBody>
      </p:sp>
    </p:spTree>
    <p:extLst>
      <p:ext uri="{BB962C8B-B14F-4D97-AF65-F5344CB8AC3E}">
        <p14:creationId xmlns:p14="http://schemas.microsoft.com/office/powerpoint/2010/main" val="2410438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30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Rectified Linear Counting Neurons</a:t>
            </a:r>
            <a:endParaRPr lang="zh-CN" altLang="en-US" dirty="0"/>
          </a:p>
        </p:txBody>
      </p: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CE07796A-D5E0-4DE7-BE73-99273033DFE8}"/>
                  </a:ext>
                </a:extLst>
              </p:cNvPr>
              <p:cNvSpPr txBox="1"/>
              <p:nvPr/>
            </p:nvSpPr>
            <p:spPr>
              <a:xfrm>
                <a:off x="1000248" y="4812091"/>
                <a:ext cx="7152151" cy="6454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chemeClr val="tx1"/>
                              </a:solidFill>
                              <a:latin typeface="Cambria Math" panose="02040503050406030204" pitchFamily="18" charset="0"/>
                            </a:rPr>
                          </m:ctrlPr>
                        </m:sSubPr>
                        <m:e>
                          <m:r>
                            <a:rPr lang="en-US" altLang="zh-CN" sz="2000" b="0" i="1" smtClean="0">
                              <a:solidFill>
                                <a:schemeClr val="tx1"/>
                              </a:solidFill>
                              <a:latin typeface="Cambria Math" panose="02040503050406030204" pitchFamily="18" charset="0"/>
                            </a:rPr>
                            <m:t>𝐼</m:t>
                          </m:r>
                        </m:e>
                        <m:sub>
                          <m:r>
                            <a:rPr lang="en-US" altLang="zh-CN" sz="2000" b="0" i="1" smtClean="0">
                              <a:solidFill>
                                <a:schemeClr val="tx1"/>
                              </a:solidFill>
                              <a:latin typeface="Cambria Math" panose="02040503050406030204" pitchFamily="18" charset="0"/>
                            </a:rPr>
                            <m:t>𝑛</m:t>
                          </m:r>
                        </m:sub>
                      </m:sSub>
                      <m:r>
                        <a:rPr lang="en-US" altLang="zh-CN" sz="2000" i="1">
                          <a:solidFill>
                            <a:schemeClr val="tx1"/>
                          </a:solidFill>
                          <a:latin typeface="Cambria Math" panose="02040503050406030204" pitchFamily="18" charset="0"/>
                        </a:rPr>
                        <m:t>=</m:t>
                      </m:r>
                      <m:d>
                        <m:dPr>
                          <m:begChr m:val="["/>
                          <m:endChr m:val="]"/>
                          <m:ctrlPr>
                            <a:rPr lang="en-US" altLang="zh-CN" sz="2000" b="0" i="1" smtClean="0">
                              <a:solidFill>
                                <a:schemeClr val="tx1"/>
                              </a:solidFill>
                              <a:latin typeface="Cambria Math" panose="02040503050406030204" pitchFamily="18" charset="0"/>
                            </a:rPr>
                          </m:ctrlPr>
                        </m:dPr>
                        <m:e>
                          <m:r>
                            <a:rPr lang="en-US" altLang="zh-CN" sz="2000" b="0" i="1" smtClean="0">
                              <a:solidFill>
                                <a:schemeClr val="tx1"/>
                              </a:solidFill>
                              <a:latin typeface="Cambria Math" panose="02040503050406030204" pitchFamily="18" charset="0"/>
                            </a:rPr>
                            <m:t>1−</m:t>
                          </m:r>
                          <m:r>
                            <a:rPr lang="en-US" altLang="zh-CN" sz="2000" b="0" i="1" smtClean="0">
                              <a:solidFill>
                                <a:srgbClr val="DB560B"/>
                              </a:solidFill>
                              <a:latin typeface="Cambria Math" panose="02040503050406030204" pitchFamily="18" charset="0"/>
                            </a:rPr>
                            <m:t>𝑓</m:t>
                          </m:r>
                          <m:d>
                            <m:dPr>
                              <m:ctrlPr>
                                <a:rPr lang="en-US" altLang="zh-CN" sz="2000" b="0" i="1" smtClean="0">
                                  <a:solidFill>
                                    <a:srgbClr val="DB560B"/>
                                  </a:solidFill>
                                  <a:latin typeface="Cambria Math" panose="02040503050406030204" pitchFamily="18" charset="0"/>
                                </a:rPr>
                              </m:ctrlPr>
                            </m:dPr>
                            <m:e>
                              <m:r>
                                <a:rPr lang="en-US" altLang="zh-CN" sz="2000" b="0" i="1" smtClean="0">
                                  <a:solidFill>
                                    <a:srgbClr val="DB560B"/>
                                  </a:solidFill>
                                  <a:latin typeface="Cambria Math" panose="02040503050406030204" pitchFamily="18" charset="0"/>
                                </a:rPr>
                                <m:t>𝑛</m:t>
                              </m:r>
                            </m:e>
                          </m:d>
                        </m:e>
                      </m:d>
                      <m:d>
                        <m:dPr>
                          <m:ctrlPr>
                            <a:rPr lang="en-US" altLang="zh-CN" sz="2000" b="0" i="1" smtClean="0">
                              <a:solidFill>
                                <a:schemeClr val="tx1"/>
                              </a:solidFill>
                              <a:latin typeface="Cambria Math" panose="02040503050406030204" pitchFamily="18" charset="0"/>
                            </a:rPr>
                          </m:ctrlPr>
                        </m:dPr>
                        <m:e>
                          <m:sSub>
                            <m:sSubPr>
                              <m:ctrlPr>
                                <a:rPr lang="en-US" altLang="zh-CN" sz="2000" b="0" i="1" smtClean="0">
                                  <a:solidFill>
                                    <a:srgbClr val="DB560B"/>
                                  </a:solidFill>
                                  <a:latin typeface="Cambria Math" panose="02040503050406030204" pitchFamily="18" charset="0"/>
                                </a:rPr>
                              </m:ctrlPr>
                            </m:sSubPr>
                            <m:e>
                              <m:r>
                                <a:rPr lang="en-US" altLang="zh-CN" sz="2000" b="0" i="1" smtClean="0">
                                  <a:solidFill>
                                    <a:srgbClr val="DB560B"/>
                                  </a:solidFill>
                                  <a:latin typeface="Cambria Math" panose="02040503050406030204" pitchFamily="18" charset="0"/>
                                </a:rPr>
                                <m:t>𝑃</m:t>
                              </m:r>
                            </m:e>
                            <m:sub>
                              <m:r>
                                <m:rPr>
                                  <m:sty m:val="p"/>
                                </m:rPr>
                                <a:rPr lang="en-US" altLang="zh-CN" sz="2000" b="0" i="0" smtClean="0">
                                  <a:solidFill>
                                    <a:srgbClr val="DB560B"/>
                                  </a:solidFill>
                                  <a:latin typeface="Cambria Math" panose="02040503050406030204" pitchFamily="18" charset="0"/>
                                </a:rPr>
                                <m:t>up</m:t>
                              </m:r>
                            </m:sub>
                          </m:sSub>
                          <m:sSub>
                            <m:sSubPr>
                              <m:ctrlPr>
                                <a:rPr lang="en-US" altLang="zh-CN" sz="2000" b="0" i="1" smtClean="0">
                                  <a:solidFill>
                                    <a:schemeClr val="tx1"/>
                                  </a:solidFill>
                                  <a:latin typeface="Cambria Math" panose="02040503050406030204" pitchFamily="18" charset="0"/>
                                </a:rPr>
                              </m:ctrlPr>
                            </m:sSubPr>
                            <m:e>
                              <m:r>
                                <a:rPr lang="en-US" altLang="zh-CN" sz="2000" b="0" i="1" smtClean="0">
                                  <a:solidFill>
                                    <a:schemeClr val="tx1"/>
                                  </a:solidFill>
                                  <a:latin typeface="Cambria Math" panose="02040503050406030204" pitchFamily="18" charset="0"/>
                                </a:rPr>
                                <m:t>𝐼</m:t>
                              </m:r>
                            </m:e>
                            <m:sub>
                              <m:r>
                                <a:rPr lang="en-US" altLang="zh-CN" sz="2000" b="0" i="1" smtClean="0">
                                  <a:solidFill>
                                    <a:schemeClr val="tx1"/>
                                  </a:solidFill>
                                  <a:latin typeface="Cambria Math" panose="02040503050406030204" pitchFamily="18" charset="0"/>
                                </a:rPr>
                                <m:t>𝑛</m:t>
                              </m:r>
                              <m:r>
                                <a:rPr lang="en-US" altLang="zh-CN" sz="2000" b="0" i="1" smtClean="0">
                                  <a:solidFill>
                                    <a:schemeClr val="tx1"/>
                                  </a:solidFill>
                                  <a:latin typeface="Cambria Math" panose="02040503050406030204" pitchFamily="18" charset="0"/>
                                </a:rPr>
                                <m:t>+1</m:t>
                              </m:r>
                            </m:sub>
                          </m:sSub>
                          <m:r>
                            <a:rPr lang="en-US" altLang="zh-CN" sz="2000" b="0" i="1" smtClean="0">
                              <a:solidFill>
                                <a:schemeClr val="tx1"/>
                              </a:solidFill>
                              <a:latin typeface="Cambria Math" panose="02040503050406030204" pitchFamily="18" charset="0"/>
                            </a:rPr>
                            <m:t>+</m:t>
                          </m:r>
                          <m:sSub>
                            <m:sSubPr>
                              <m:ctrlPr>
                                <a:rPr lang="en-US" altLang="zh-CN" sz="2000" b="0" i="1" smtClean="0">
                                  <a:solidFill>
                                    <a:srgbClr val="DB560B"/>
                                  </a:solidFill>
                                  <a:latin typeface="Cambria Math" panose="02040503050406030204" pitchFamily="18" charset="0"/>
                                </a:rPr>
                              </m:ctrlPr>
                            </m:sSubPr>
                            <m:e>
                              <m:r>
                                <a:rPr lang="en-US" altLang="zh-CN" sz="2000" b="0" i="1" smtClean="0">
                                  <a:solidFill>
                                    <a:srgbClr val="DB560B"/>
                                  </a:solidFill>
                                  <a:latin typeface="Cambria Math" panose="02040503050406030204" pitchFamily="18" charset="0"/>
                                </a:rPr>
                                <m:t>𝑃</m:t>
                              </m:r>
                            </m:e>
                            <m:sub>
                              <m:r>
                                <m:rPr>
                                  <m:sty m:val="p"/>
                                </m:rPr>
                                <a:rPr lang="en-US" altLang="zh-CN" sz="2000" b="0" i="0" smtClean="0">
                                  <a:solidFill>
                                    <a:srgbClr val="DB560B"/>
                                  </a:solidFill>
                                  <a:latin typeface="Cambria Math" panose="02040503050406030204" pitchFamily="18" charset="0"/>
                                </a:rPr>
                                <m:t>down</m:t>
                              </m:r>
                            </m:sub>
                          </m:sSub>
                          <m:sSub>
                            <m:sSubPr>
                              <m:ctrlPr>
                                <a:rPr lang="en-US" altLang="zh-CN" sz="2000" i="1" smtClean="0">
                                  <a:solidFill>
                                    <a:schemeClr val="tx1"/>
                                  </a:solidFill>
                                  <a:latin typeface="Cambria Math" panose="02040503050406030204" pitchFamily="18" charset="0"/>
                                </a:rPr>
                              </m:ctrlPr>
                            </m:sSubPr>
                            <m:e>
                              <m:r>
                                <a:rPr lang="en-US" altLang="zh-CN" sz="2000" i="1">
                                  <a:solidFill>
                                    <a:schemeClr val="tx1"/>
                                  </a:solidFill>
                                  <a:latin typeface="Cambria Math" panose="02040503050406030204" pitchFamily="18" charset="0"/>
                                </a:rPr>
                                <m:t>𝐼</m:t>
                              </m:r>
                            </m:e>
                            <m:sub>
                              <m:r>
                                <a:rPr lang="en-US" altLang="zh-CN" sz="2000" i="1">
                                  <a:solidFill>
                                    <a:schemeClr val="tx1"/>
                                  </a:solidFill>
                                  <a:latin typeface="Cambria Math" panose="02040503050406030204" pitchFamily="18" charset="0"/>
                                </a:rPr>
                                <m:t>𝑛</m:t>
                              </m:r>
                              <m:r>
                                <a:rPr lang="en-US" altLang="zh-CN" sz="2000" b="0" i="1" smtClean="0">
                                  <a:solidFill>
                                    <a:schemeClr val="tx1"/>
                                  </a:solidFill>
                                  <a:latin typeface="Cambria Math" panose="02040503050406030204" pitchFamily="18" charset="0"/>
                                </a:rPr>
                                <m:t>−</m:t>
                              </m:r>
                              <m:r>
                                <a:rPr lang="en-US" altLang="zh-CN" sz="2000" i="1">
                                  <a:solidFill>
                                    <a:schemeClr val="tx1"/>
                                  </a:solidFill>
                                  <a:latin typeface="Cambria Math" panose="02040503050406030204" pitchFamily="18" charset="0"/>
                                </a:rPr>
                                <m:t>1</m:t>
                              </m:r>
                            </m:sub>
                          </m:sSub>
                        </m:e>
                      </m:d>
                      <m:r>
                        <a:rPr lang="en-US" altLang="zh-CN" sz="2000" b="0" i="1" smtClean="0">
                          <a:solidFill>
                            <a:schemeClr val="tx1"/>
                          </a:solidFill>
                          <a:latin typeface="Cambria Math" panose="02040503050406030204" pitchFamily="18" charset="0"/>
                        </a:rPr>
                        <m:t>+</m:t>
                      </m:r>
                      <m:r>
                        <a:rPr lang="en-US" altLang="zh-CN" sz="2000" i="1">
                          <a:latin typeface="Cambria Math" panose="02040503050406030204" pitchFamily="18" charset="0"/>
                        </a:rPr>
                        <m:t>𝑓</m:t>
                      </m:r>
                      <m:d>
                        <m:dPr>
                          <m:ctrlPr>
                            <a:rPr lang="en-US" altLang="zh-CN" sz="2000" i="1">
                              <a:latin typeface="Cambria Math" panose="02040503050406030204" pitchFamily="18" charset="0"/>
                            </a:rPr>
                          </m:ctrlPr>
                        </m:dPr>
                        <m:e>
                          <m:r>
                            <a:rPr lang="en-US" altLang="zh-CN" sz="2000" i="1">
                              <a:latin typeface="Cambria Math" panose="02040503050406030204" pitchFamily="18" charset="0"/>
                            </a:rPr>
                            <m:t>𝑛</m:t>
                          </m:r>
                        </m:e>
                      </m:d>
                      <m:f>
                        <m:fPr>
                          <m:ctrlPr>
                            <a:rPr lang="en-US" altLang="zh-CN" sz="2000" i="1">
                              <a:latin typeface="Cambria Math" panose="02040503050406030204" pitchFamily="18" charset="0"/>
                            </a:rPr>
                          </m:ctrlPr>
                        </m:fPr>
                        <m:num>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𝑧</m:t>
                              </m:r>
                            </m:e>
                            <m:sup>
                              <m:r>
                                <a:rPr lang="en-US" altLang="zh-CN" sz="2000" i="1">
                                  <a:latin typeface="Cambria Math" panose="02040503050406030204" pitchFamily="18" charset="0"/>
                                </a:rPr>
                                <m:t>𝑛</m:t>
                              </m:r>
                            </m:sup>
                          </m:sSup>
                          <m:r>
                            <a:rPr lang="en-US" altLang="zh-CN" sz="2000" i="1">
                              <a:latin typeface="Cambria Math" panose="02040503050406030204" pitchFamily="18" charset="0"/>
                            </a:rPr>
                            <m:t>−</m:t>
                          </m:r>
                          <m:r>
                            <a:rPr lang="en-US" altLang="zh-CN" sz="2000" i="1">
                              <a:latin typeface="Cambria Math" panose="02040503050406030204" pitchFamily="18" charset="0"/>
                            </a:rPr>
                            <m:t>𝑔</m:t>
                          </m:r>
                          <m:d>
                            <m:dPr>
                              <m:ctrlPr>
                                <a:rPr lang="en-US" altLang="zh-CN" sz="2000" i="1">
                                  <a:latin typeface="Cambria Math" panose="02040503050406030204" pitchFamily="18" charset="0"/>
                                </a:rPr>
                              </m:ctrlPr>
                            </m:dPr>
                            <m:e>
                              <m:r>
                                <a:rPr lang="en-US" altLang="zh-CN" sz="2000" i="1">
                                  <a:latin typeface="Cambria Math" panose="02040503050406030204" pitchFamily="18" charset="0"/>
                                </a:rPr>
                                <m:t>𝑧</m:t>
                              </m:r>
                            </m:e>
                          </m:d>
                        </m:num>
                        <m:den>
                          <m:r>
                            <a:rPr lang="en-US" altLang="zh-CN" sz="2000" i="1">
                              <a:latin typeface="Cambria Math" panose="02040503050406030204" pitchFamily="18" charset="0"/>
                            </a:rPr>
                            <m:t>𝑏</m:t>
                          </m:r>
                          <m:r>
                            <a:rPr lang="en-US" altLang="zh-CN" sz="2000" i="1">
                              <a:latin typeface="Cambria Math" panose="02040503050406030204" pitchFamily="18" charset="0"/>
                            </a:rPr>
                            <m:t>+</m:t>
                          </m:r>
                          <m:r>
                            <a:rPr lang="en-US" altLang="zh-CN" sz="2000" i="1">
                              <a:latin typeface="Cambria Math" panose="02040503050406030204" pitchFamily="18" charset="0"/>
                            </a:rPr>
                            <m:t>𝜇</m:t>
                          </m:r>
                          <m:r>
                            <a:rPr lang="en-US" altLang="zh-CN" sz="2000" i="1">
                              <a:latin typeface="Cambria Math" panose="02040503050406030204" pitchFamily="18" charset="0"/>
                            </a:rPr>
                            <m:t>𝑛</m:t>
                          </m:r>
                        </m:den>
                      </m:f>
                      <m:r>
                        <a:rPr lang="en-US" altLang="zh-CN" sz="2000" b="0" i="1" smtClean="0">
                          <a:latin typeface="Cambria Math" panose="02040503050406030204" pitchFamily="18" charset="0"/>
                        </a:rPr>
                        <m:t>, </m:t>
                      </m:r>
                      <m:r>
                        <a:rPr lang="en-US" altLang="zh-CN" sz="2000" b="0" i="1" smtClean="0">
                          <a:latin typeface="Cambria Math" panose="02040503050406030204" pitchFamily="18" charset="0"/>
                        </a:rPr>
                        <m:t>𝑛</m:t>
                      </m:r>
                      <m:r>
                        <a:rPr lang="en-US" altLang="zh-CN" sz="2000" b="0" i="1" smtClean="0">
                          <a:latin typeface="Cambria Math" panose="02040503050406030204" pitchFamily="18" charset="0"/>
                        </a:rPr>
                        <m:t>≥−1</m:t>
                      </m:r>
                    </m:oMath>
                  </m:oMathPara>
                </a14:m>
                <a:endParaRPr lang="zh-CN" altLang="en-US" sz="2000" dirty="0">
                  <a:solidFill>
                    <a:schemeClr val="tx1"/>
                  </a:solidFill>
                </a:endParaRPr>
              </a:p>
            </p:txBody>
          </p:sp>
        </mc:Choice>
        <mc:Fallback xmlns="">
          <p:sp>
            <p:nvSpPr>
              <p:cNvPr id="29" name="文本框 28">
                <a:extLst>
                  <a:ext uri="{FF2B5EF4-FFF2-40B4-BE49-F238E27FC236}">
                    <a16:creationId xmlns:a16="http://schemas.microsoft.com/office/drawing/2014/main" id="{CE07796A-D5E0-4DE7-BE73-99273033DFE8}"/>
                  </a:ext>
                </a:extLst>
              </p:cNvPr>
              <p:cNvSpPr txBox="1">
                <a:spLocks noRot="1" noChangeAspect="1" noMove="1" noResize="1" noEditPoints="1" noAdjustHandles="1" noChangeArrowheads="1" noChangeShapeType="1" noTextEdit="1"/>
              </p:cNvSpPr>
              <p:nvPr/>
            </p:nvSpPr>
            <p:spPr>
              <a:xfrm>
                <a:off x="1000248" y="4812091"/>
                <a:ext cx="7152151" cy="645498"/>
              </a:xfrm>
              <a:prstGeom prst="rect">
                <a:avLst/>
              </a:prstGeom>
              <a:blipFill>
                <a:blip r:embed="rId3"/>
                <a:stretch>
                  <a:fillRect/>
                </a:stretch>
              </a:blipFill>
            </p:spPr>
            <p:txBody>
              <a:bodyPr/>
              <a:lstStyle/>
              <a:p>
                <a:r>
                  <a:rPr lang="en-US">
                    <a:noFill/>
                  </a:rPr>
                  <a:t> </a:t>
                </a:r>
              </a:p>
            </p:txBody>
          </p:sp>
        </mc:Fallback>
      </mc:AlternateContent>
      <p:sp>
        <p:nvSpPr>
          <p:cNvPr id="30" name="TextBox 5">
            <a:extLst>
              <a:ext uri="{FF2B5EF4-FFF2-40B4-BE49-F238E27FC236}">
                <a16:creationId xmlns:a16="http://schemas.microsoft.com/office/drawing/2014/main" id="{BD3AD776-5B96-46B5-9169-9C9CF3C5CA3B}"/>
              </a:ext>
            </a:extLst>
          </p:cNvPr>
          <p:cNvSpPr txBox="1"/>
          <p:nvPr/>
        </p:nvSpPr>
        <p:spPr>
          <a:xfrm>
            <a:off x="2068981" y="432986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Random walk interpretation</a:t>
            </a:r>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4C3C3DA2-9A89-435B-9592-BDBE2AD6842C}"/>
                  </a:ext>
                </a:extLst>
              </p:cNvPr>
              <p:cNvSpPr txBox="1"/>
              <p:nvPr/>
            </p:nvSpPr>
            <p:spPr>
              <a:xfrm>
                <a:off x="1710670" y="5571978"/>
                <a:ext cx="5727272" cy="6362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rPr>
                        <m:t>𝑓</m:t>
                      </m:r>
                      <m:d>
                        <m:dPr>
                          <m:ctrlPr>
                            <a:rPr lang="en-US" altLang="zh-CN" sz="2000" i="1">
                              <a:latin typeface="Cambria Math" panose="02040503050406030204" pitchFamily="18" charset="0"/>
                            </a:rPr>
                          </m:ctrlPr>
                        </m:dPr>
                        <m:e>
                          <m:r>
                            <a:rPr lang="en-US" altLang="zh-CN" sz="2000" i="1">
                              <a:latin typeface="Cambria Math" panose="02040503050406030204" pitchFamily="18" charset="0"/>
                            </a:rPr>
                            <m:t>𝑛</m:t>
                          </m:r>
                        </m:e>
                      </m:d>
                      <m:r>
                        <a:rPr lang="en-US" altLang="zh-CN" sz="2000" i="1" smtClean="0">
                          <a:latin typeface="Cambria Math" panose="02040503050406030204" pitchFamily="18" charset="0"/>
                        </a:rPr>
                        <m:t>=</m:t>
                      </m:r>
                      <m:f>
                        <m:fPr>
                          <m:ctrlPr>
                            <a:rPr lang="en-US" altLang="zh-CN" sz="2000" b="0" i="1" smtClean="0">
                              <a:solidFill>
                                <a:schemeClr val="tx1"/>
                              </a:solidFill>
                              <a:latin typeface="Cambria Math" panose="02040503050406030204" pitchFamily="18" charset="0"/>
                            </a:rPr>
                          </m:ctrlPr>
                        </m:fPr>
                        <m:num>
                          <m:r>
                            <a:rPr lang="en-US" altLang="zh-CN" sz="2000" b="0" i="1" smtClean="0">
                              <a:solidFill>
                                <a:schemeClr val="tx1"/>
                              </a:solidFill>
                              <a:latin typeface="Cambria Math" panose="02040503050406030204" pitchFamily="18" charset="0"/>
                            </a:rPr>
                            <m:t>𝑏</m:t>
                          </m:r>
                          <m:r>
                            <a:rPr lang="en-US" altLang="zh-CN" sz="2000" b="0" i="1" smtClean="0">
                              <a:solidFill>
                                <a:schemeClr val="tx1"/>
                              </a:solidFill>
                              <a:latin typeface="Cambria Math" panose="02040503050406030204" pitchFamily="18" charset="0"/>
                            </a:rPr>
                            <m:t>+</m:t>
                          </m:r>
                          <m:r>
                            <a:rPr lang="en-US" altLang="zh-CN" sz="2000" b="0" i="1" smtClean="0">
                              <a:solidFill>
                                <a:schemeClr val="tx1"/>
                              </a:solidFill>
                              <a:latin typeface="Cambria Math" panose="02040503050406030204" pitchFamily="18" charset="0"/>
                            </a:rPr>
                            <m:t>𝜇</m:t>
                          </m:r>
                          <m:r>
                            <a:rPr lang="en-US" altLang="zh-CN" sz="2000" b="0" i="1" smtClean="0">
                              <a:solidFill>
                                <a:schemeClr val="tx1"/>
                              </a:solidFill>
                              <a:latin typeface="Cambria Math" panose="02040503050406030204" pitchFamily="18" charset="0"/>
                            </a:rPr>
                            <m:t>𝑛</m:t>
                          </m:r>
                        </m:num>
                        <m:den>
                          <m:r>
                            <a:rPr lang="en-US" altLang="zh-CN" sz="2000" b="0" i="1" smtClean="0">
                              <a:solidFill>
                                <a:schemeClr val="tx1"/>
                              </a:solidFill>
                              <a:latin typeface="Cambria Math" panose="02040503050406030204" pitchFamily="18" charset="0"/>
                            </a:rPr>
                            <m:t>𝑝</m:t>
                          </m:r>
                          <m:r>
                            <a:rPr lang="en-US" altLang="zh-CN" sz="2000" b="0" i="1" smtClean="0">
                              <a:solidFill>
                                <a:schemeClr val="tx1"/>
                              </a:solidFill>
                              <a:latin typeface="Cambria Math" panose="02040503050406030204" pitchFamily="18" charset="0"/>
                            </a:rPr>
                            <m:t>+</m:t>
                          </m:r>
                          <m:r>
                            <a:rPr lang="en-US" altLang="zh-CN" sz="2000" b="0" i="1" smtClean="0">
                              <a:solidFill>
                                <a:schemeClr val="tx1"/>
                              </a:solidFill>
                              <a:latin typeface="Cambria Math" panose="02040503050406030204" pitchFamily="18" charset="0"/>
                            </a:rPr>
                            <m:t>𝑞</m:t>
                          </m:r>
                          <m:r>
                            <a:rPr lang="en-US" altLang="zh-CN" sz="2000" b="0" i="1" smtClean="0">
                              <a:solidFill>
                                <a:schemeClr val="tx1"/>
                              </a:solidFill>
                              <a:latin typeface="Cambria Math" panose="02040503050406030204" pitchFamily="18" charset="0"/>
                            </a:rPr>
                            <m:t>+</m:t>
                          </m:r>
                          <m:r>
                            <a:rPr lang="en-US" altLang="zh-CN" sz="2000" b="0" i="1" smtClean="0">
                              <a:solidFill>
                                <a:schemeClr val="tx1"/>
                              </a:solidFill>
                              <a:latin typeface="Cambria Math" panose="02040503050406030204" pitchFamily="18" charset="0"/>
                            </a:rPr>
                            <m:t>𝑏</m:t>
                          </m:r>
                          <m:r>
                            <a:rPr lang="en-US" altLang="zh-CN" sz="2000" b="0" i="1" smtClean="0">
                              <a:solidFill>
                                <a:schemeClr val="tx1"/>
                              </a:solidFill>
                              <a:latin typeface="Cambria Math" panose="02040503050406030204" pitchFamily="18" charset="0"/>
                            </a:rPr>
                            <m:t>+</m:t>
                          </m:r>
                          <m:r>
                            <a:rPr lang="en-US" altLang="zh-CN" sz="2000" b="0" i="1" smtClean="0">
                              <a:solidFill>
                                <a:schemeClr val="tx1"/>
                              </a:solidFill>
                              <a:latin typeface="Cambria Math" panose="02040503050406030204" pitchFamily="18" charset="0"/>
                            </a:rPr>
                            <m:t>𝜇</m:t>
                          </m:r>
                          <m:r>
                            <a:rPr lang="en-US" altLang="zh-CN" sz="2000" b="0" i="1" smtClean="0">
                              <a:solidFill>
                                <a:schemeClr val="tx1"/>
                              </a:solidFill>
                              <a:latin typeface="Cambria Math" panose="02040503050406030204" pitchFamily="18" charset="0"/>
                            </a:rPr>
                            <m:t>𝑛</m:t>
                          </m:r>
                        </m:den>
                      </m:f>
                      <m:r>
                        <a:rPr lang="en-US" altLang="zh-CN" sz="2000" b="0" i="1" smtClean="0">
                          <a:solidFill>
                            <a:schemeClr val="tx1"/>
                          </a:solidFill>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𝑃</m:t>
                          </m:r>
                        </m:e>
                        <m:sub>
                          <m:r>
                            <m:rPr>
                              <m:sty m:val="p"/>
                            </m:rPr>
                            <a:rPr lang="en-US" altLang="zh-CN" sz="2000">
                              <a:latin typeface="Cambria Math" panose="02040503050406030204" pitchFamily="18" charset="0"/>
                            </a:rPr>
                            <m:t>up</m:t>
                          </m:r>
                        </m:sub>
                      </m:sSub>
                      <m:r>
                        <a:rPr lang="en-US" altLang="zh-CN" sz="2000" i="1">
                          <a:latin typeface="Cambria Math" panose="02040503050406030204" pitchFamily="18" charset="0"/>
                        </a:rPr>
                        <m:t>=</m:t>
                      </m:r>
                      <m:f>
                        <m:fPr>
                          <m:ctrlPr>
                            <a:rPr lang="en-US" altLang="zh-CN" sz="2000" i="1">
                              <a:latin typeface="Cambria Math" panose="02040503050406030204" pitchFamily="18" charset="0"/>
                            </a:rPr>
                          </m:ctrlPr>
                        </m:fPr>
                        <m:num>
                          <m:r>
                            <a:rPr lang="en-US" altLang="zh-CN" sz="2000" i="1">
                              <a:latin typeface="Cambria Math" panose="02040503050406030204" pitchFamily="18" charset="0"/>
                            </a:rPr>
                            <m:t>𝑝</m:t>
                          </m:r>
                        </m:num>
                        <m:den>
                          <m:r>
                            <a:rPr lang="en-US" altLang="zh-CN" sz="2000" i="1">
                              <a:latin typeface="Cambria Math" panose="02040503050406030204" pitchFamily="18" charset="0"/>
                            </a:rPr>
                            <m:t>𝑝</m:t>
                          </m:r>
                          <m:r>
                            <a:rPr lang="en-US" altLang="zh-CN" sz="2000" i="1">
                              <a:latin typeface="Cambria Math" panose="02040503050406030204" pitchFamily="18" charset="0"/>
                            </a:rPr>
                            <m:t>+</m:t>
                          </m:r>
                          <m:r>
                            <a:rPr lang="en-US" altLang="zh-CN" sz="2000" i="1">
                              <a:latin typeface="Cambria Math" panose="02040503050406030204" pitchFamily="18" charset="0"/>
                            </a:rPr>
                            <m:t>𝑞</m:t>
                          </m:r>
                        </m:den>
                      </m:f>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𝑃</m:t>
                          </m:r>
                        </m:e>
                        <m:sub>
                          <m:r>
                            <m:rPr>
                              <m:sty m:val="p"/>
                            </m:rPr>
                            <a:rPr lang="en-US" altLang="zh-CN" sz="2000">
                              <a:latin typeface="Cambria Math" panose="02040503050406030204" pitchFamily="18" charset="0"/>
                            </a:rPr>
                            <m:t>down</m:t>
                          </m:r>
                        </m:sub>
                      </m:sSub>
                      <m:r>
                        <a:rPr lang="en-US" altLang="zh-CN" sz="2000" i="1">
                          <a:latin typeface="Cambria Math" panose="02040503050406030204" pitchFamily="18" charset="0"/>
                        </a:rPr>
                        <m:t>=</m:t>
                      </m:r>
                      <m:f>
                        <m:fPr>
                          <m:ctrlPr>
                            <a:rPr lang="en-US" altLang="zh-CN" sz="2000" i="1">
                              <a:latin typeface="Cambria Math" panose="02040503050406030204" pitchFamily="18" charset="0"/>
                            </a:rPr>
                          </m:ctrlPr>
                        </m:fPr>
                        <m:num>
                          <m:r>
                            <a:rPr lang="en-US" altLang="zh-CN" sz="2000" i="1">
                              <a:latin typeface="Cambria Math" panose="02040503050406030204" pitchFamily="18" charset="0"/>
                            </a:rPr>
                            <m:t>𝑞</m:t>
                          </m:r>
                        </m:num>
                        <m:den>
                          <m:r>
                            <a:rPr lang="en-US" altLang="zh-CN" sz="2000" i="1">
                              <a:latin typeface="Cambria Math" panose="02040503050406030204" pitchFamily="18" charset="0"/>
                            </a:rPr>
                            <m:t>𝑝</m:t>
                          </m:r>
                          <m:r>
                            <a:rPr lang="en-US" altLang="zh-CN" sz="2000" i="1">
                              <a:latin typeface="Cambria Math" panose="02040503050406030204" pitchFamily="18" charset="0"/>
                            </a:rPr>
                            <m:t>+</m:t>
                          </m:r>
                          <m:r>
                            <a:rPr lang="en-US" altLang="zh-CN" sz="2000" i="1">
                              <a:latin typeface="Cambria Math" panose="02040503050406030204" pitchFamily="18" charset="0"/>
                            </a:rPr>
                            <m:t>𝑞</m:t>
                          </m:r>
                        </m:den>
                      </m:f>
                    </m:oMath>
                  </m:oMathPara>
                </a14:m>
                <a:endParaRPr lang="zh-CN" altLang="en-US" sz="2000" dirty="0"/>
              </a:p>
            </p:txBody>
          </p:sp>
        </mc:Choice>
        <mc:Fallback xmlns="">
          <p:sp>
            <p:nvSpPr>
              <p:cNvPr id="31" name="文本框 30">
                <a:extLst>
                  <a:ext uri="{FF2B5EF4-FFF2-40B4-BE49-F238E27FC236}">
                    <a16:creationId xmlns:a16="http://schemas.microsoft.com/office/drawing/2014/main" id="{4C3C3DA2-9A89-435B-9592-BDBE2AD6842C}"/>
                  </a:ext>
                </a:extLst>
              </p:cNvPr>
              <p:cNvSpPr txBox="1">
                <a:spLocks noRot="1" noChangeAspect="1" noMove="1" noResize="1" noEditPoints="1" noAdjustHandles="1" noChangeArrowheads="1" noChangeShapeType="1" noTextEdit="1"/>
              </p:cNvSpPr>
              <p:nvPr/>
            </p:nvSpPr>
            <p:spPr>
              <a:xfrm>
                <a:off x="1710670" y="5571978"/>
                <a:ext cx="5727272" cy="636200"/>
              </a:xfrm>
              <a:prstGeom prst="rect">
                <a:avLst/>
              </a:prstGeom>
              <a:blipFill>
                <a:blip r:embed="rId4"/>
                <a:stretch>
                  <a:fillRect/>
                </a:stretch>
              </a:blipFill>
            </p:spPr>
            <p:txBody>
              <a:bodyPr/>
              <a:lstStyle/>
              <a:p>
                <a:r>
                  <a:rPr lang="en-US">
                    <a:noFill/>
                  </a:rPr>
                  <a:t> </a:t>
                </a:r>
              </a:p>
            </p:txBody>
          </p:sp>
        </mc:Fallback>
      </mc:AlternateContent>
      <p:sp>
        <p:nvSpPr>
          <p:cNvPr id="36" name="文本框 35">
            <a:extLst>
              <a:ext uri="{FF2B5EF4-FFF2-40B4-BE49-F238E27FC236}">
                <a16:creationId xmlns:a16="http://schemas.microsoft.com/office/drawing/2014/main" id="{5E90E1DC-42B1-47CC-81E8-A33EC6D3B571}"/>
              </a:ext>
            </a:extLst>
          </p:cNvPr>
          <p:cNvSpPr txBox="1"/>
          <p:nvPr/>
        </p:nvSpPr>
        <p:spPr>
          <a:xfrm>
            <a:off x="4508350" y="5619495"/>
            <a:ext cx="65" cy="307777"/>
          </a:xfrm>
          <a:prstGeom prst="rect">
            <a:avLst/>
          </a:prstGeom>
          <a:noFill/>
        </p:spPr>
        <p:txBody>
          <a:bodyPr wrap="none" lIns="0" tIns="0" rIns="0" bIns="0" rtlCol="0">
            <a:spAutoFit/>
          </a:bodyPr>
          <a:lstStyle/>
          <a:p>
            <a:endParaRPr lang="zh-CN" altLang="en-US" sz="2000" dirty="0">
              <a:solidFill>
                <a:schemeClr val="tx1"/>
              </a:solidFill>
            </a:endParaRPr>
          </a:p>
        </p:txBody>
      </p:sp>
      <p:pic>
        <p:nvPicPr>
          <p:cNvPr id="12" name="图片 11" descr="图片包含 游戏机, 灯光&#10;&#10;描述已自动生成">
            <a:extLst>
              <a:ext uri="{FF2B5EF4-FFF2-40B4-BE49-F238E27FC236}">
                <a16:creationId xmlns:a16="http://schemas.microsoft.com/office/drawing/2014/main" id="{B0A79837-CD01-4A26-A0EA-3937D2FD4E7A}"/>
              </a:ext>
            </a:extLst>
          </p:cNvPr>
          <p:cNvPicPr>
            <a:picLocks noChangeAspect="1"/>
          </p:cNvPicPr>
          <p:nvPr/>
        </p:nvPicPr>
        <p:blipFill>
          <a:blip r:embed="rId5"/>
          <a:stretch>
            <a:fillRect/>
          </a:stretch>
        </p:blipFill>
        <p:spPr>
          <a:xfrm>
            <a:off x="2394126" y="895841"/>
            <a:ext cx="4355747" cy="3326007"/>
          </a:xfrm>
          <a:prstGeom prst="rect">
            <a:avLst/>
          </a:prstGeom>
        </p:spPr>
      </p:pic>
    </p:spTree>
    <p:extLst>
      <p:ext uri="{BB962C8B-B14F-4D97-AF65-F5344CB8AC3E}">
        <p14:creationId xmlns:p14="http://schemas.microsoft.com/office/powerpoint/2010/main" val="3611442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30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Rectified Linear Counting Neurons</a:t>
            </a:r>
            <a:endParaRPr lang="zh-CN" altLang="en-US" dirty="0"/>
          </a:p>
        </p:txBody>
      </p:sp>
      <p:sp>
        <p:nvSpPr>
          <p:cNvPr id="30" name="TextBox 5">
            <a:extLst>
              <a:ext uri="{FF2B5EF4-FFF2-40B4-BE49-F238E27FC236}">
                <a16:creationId xmlns:a16="http://schemas.microsoft.com/office/drawing/2014/main" id="{BD3AD776-5B96-46B5-9169-9C9CF3C5CA3B}"/>
              </a:ext>
            </a:extLst>
          </p:cNvPr>
          <p:cNvSpPr txBox="1"/>
          <p:nvPr/>
        </p:nvSpPr>
        <p:spPr>
          <a:xfrm>
            <a:off x="2068981" y="4329866"/>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Random walk interpretation</a:t>
            </a:r>
          </a:p>
        </p:txBody>
      </p:sp>
      <p:pic>
        <p:nvPicPr>
          <p:cNvPr id="11" name="图片 10" descr="图片包含 游戏机, 钟表&#10;&#10;描述已自动生成">
            <a:extLst>
              <a:ext uri="{FF2B5EF4-FFF2-40B4-BE49-F238E27FC236}">
                <a16:creationId xmlns:a16="http://schemas.microsoft.com/office/drawing/2014/main" id="{52226F97-7B69-4FB4-980E-7ED5802F7EDB}"/>
              </a:ext>
            </a:extLst>
          </p:cNvPr>
          <p:cNvPicPr>
            <a:picLocks noChangeAspect="1"/>
          </p:cNvPicPr>
          <p:nvPr/>
        </p:nvPicPr>
        <p:blipFill>
          <a:blip r:embed="rId3"/>
          <a:stretch>
            <a:fillRect/>
          </a:stretch>
        </p:blipFill>
        <p:spPr>
          <a:xfrm>
            <a:off x="1257712" y="1277891"/>
            <a:ext cx="6628575" cy="2353803"/>
          </a:xfrm>
          <a:prstGeom prst="rect">
            <a:avLst/>
          </a:prstGeom>
        </p:spPr>
      </p:pic>
      <p:grpSp>
        <p:nvGrpSpPr>
          <p:cNvPr id="6" name="组合 5">
            <a:extLst>
              <a:ext uri="{FF2B5EF4-FFF2-40B4-BE49-F238E27FC236}">
                <a16:creationId xmlns:a16="http://schemas.microsoft.com/office/drawing/2014/main" id="{215BB30E-A639-4C56-96AB-24697A00AA3F}"/>
              </a:ext>
            </a:extLst>
          </p:cNvPr>
          <p:cNvGrpSpPr/>
          <p:nvPr/>
        </p:nvGrpSpPr>
        <p:grpSpPr>
          <a:xfrm>
            <a:off x="1244183" y="4891276"/>
            <a:ext cx="6669290" cy="671267"/>
            <a:chOff x="808086" y="5024922"/>
            <a:chExt cx="6669290" cy="671267"/>
          </a:xfrm>
        </p:grpSpPr>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49828ADB-8616-4CAA-A3BD-B53D3A847ABF}"/>
                    </a:ext>
                  </a:extLst>
                </p:cNvPr>
                <p:cNvSpPr txBox="1"/>
                <p:nvPr/>
              </p:nvSpPr>
              <p:spPr>
                <a:xfrm>
                  <a:off x="808086" y="5034469"/>
                  <a:ext cx="2634119" cy="6617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2000" i="1" smtClean="0">
                                <a:latin typeface="Cambria Math" panose="02040503050406030204" pitchFamily="18" charset="0"/>
                              </a:rPr>
                            </m:ctrlPr>
                          </m:fPr>
                          <m:num>
                            <m:r>
                              <a:rPr lang="en-US" altLang="zh-CN" sz="2000" i="1">
                                <a:latin typeface="Cambria Math" panose="02040503050406030204" pitchFamily="18" charset="0"/>
                              </a:rPr>
                              <m:t>1</m:t>
                            </m:r>
                          </m:num>
                          <m:den>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𝜆</m:t>
                                </m:r>
                              </m:e>
                              <m:sub>
                                <m:r>
                                  <a:rPr lang="en-US" altLang="zh-CN" sz="2000" i="1">
                                    <a:latin typeface="Cambria Math" panose="02040503050406030204" pitchFamily="18" charset="0"/>
                                  </a:rPr>
                                  <m:t>+,−</m:t>
                                </m:r>
                              </m:sub>
                            </m:sSub>
                          </m:den>
                        </m:f>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𝑐</m:t>
                                </m:r>
                              </m:e>
                              <m:sub>
                                <m:r>
                                  <a:rPr lang="en-US" altLang="zh-CN" sz="2000" b="0" i="1" smtClean="0">
                                    <a:latin typeface="Cambria Math" panose="02040503050406030204" pitchFamily="18" charset="0"/>
                                  </a:rPr>
                                  <m:t>+,−</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m:t>
                                </m:r>
                              </m:sub>
                            </m:sSub>
                            <m:r>
                              <a:rPr lang="en-US" altLang="zh-CN" sz="2000" b="0" i="1" smtClean="0">
                                <a:latin typeface="Cambria Math" panose="02040503050406030204" pitchFamily="18" charset="0"/>
                              </a:rPr>
                              <m:t>)</m:t>
                            </m:r>
                          </m:num>
                          <m:den>
                            <m:r>
                              <a:rPr lang="en-US" altLang="zh-CN" sz="2000" b="0" i="1" smtClean="0">
                                <a:latin typeface="Cambria Math" panose="02040503050406030204" pitchFamily="18" charset="0"/>
                              </a:rPr>
                              <m:t>1−</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𝑑</m:t>
                                </m:r>
                              </m:e>
                              <m:sub>
                                <m:r>
                                  <a:rPr lang="en-US" altLang="zh-CN" sz="2000" b="0" i="1" smtClean="0">
                                    <a:latin typeface="Cambria Math" panose="02040503050406030204" pitchFamily="18" charset="0"/>
                                  </a:rPr>
                                  <m:t>+,−</m:t>
                                </m:r>
                              </m:sub>
                            </m:sSub>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𝜆</m:t>
                                </m:r>
                              </m:e>
                              <m:sub>
                                <m:r>
                                  <a:rPr lang="en-US" altLang="zh-CN" sz="2000" i="1">
                                    <a:latin typeface="Cambria Math" panose="02040503050406030204" pitchFamily="18" charset="0"/>
                                  </a:rPr>
                                  <m:t>+</m:t>
                                </m:r>
                              </m:sub>
                            </m:sSub>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𝜆</m:t>
                                </m:r>
                              </m:e>
                              <m:sub>
                                <m:r>
                                  <a:rPr lang="en-US" altLang="zh-CN" sz="2000" i="1">
                                    <a:latin typeface="Cambria Math" panose="02040503050406030204" pitchFamily="18" charset="0"/>
                                  </a:rPr>
                                  <m:t>−</m:t>
                                </m:r>
                              </m:sub>
                            </m:sSub>
                            <m:r>
                              <a:rPr lang="en-US" altLang="zh-CN" sz="2000" i="1">
                                <a:latin typeface="Cambria Math" panose="02040503050406030204" pitchFamily="18" charset="0"/>
                              </a:rPr>
                              <m:t>)</m:t>
                            </m:r>
                          </m:den>
                        </m:f>
                      </m:oMath>
                    </m:oMathPara>
                  </a14:m>
                  <a:endParaRPr lang="zh-CN" altLang="en-US" sz="2000" dirty="0"/>
                </a:p>
              </p:txBody>
            </p:sp>
          </mc:Choice>
          <mc:Fallback xmlns="">
            <p:sp>
              <p:nvSpPr>
                <p:cNvPr id="9" name="文本框 8">
                  <a:extLst>
                    <a:ext uri="{FF2B5EF4-FFF2-40B4-BE49-F238E27FC236}">
                      <a16:creationId xmlns:a16="http://schemas.microsoft.com/office/drawing/2014/main" id="{49828ADB-8616-4CAA-A3BD-B53D3A847ABF}"/>
                    </a:ext>
                  </a:extLst>
                </p:cNvPr>
                <p:cNvSpPr txBox="1">
                  <a:spLocks noRot="1" noChangeAspect="1" noMove="1" noResize="1" noEditPoints="1" noAdjustHandles="1" noChangeArrowheads="1" noChangeShapeType="1" noTextEdit="1"/>
                </p:cNvSpPr>
                <p:nvPr/>
              </p:nvSpPr>
              <p:spPr>
                <a:xfrm>
                  <a:off x="808086" y="5034469"/>
                  <a:ext cx="2634119" cy="661720"/>
                </a:xfrm>
                <a:prstGeom prst="rect">
                  <a:avLst/>
                </a:prstGeom>
                <a:blipFill>
                  <a:blip r:embed="rId4"/>
                  <a:stretch>
                    <a:fillRect b="-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A437D0B2-110C-4CFD-8B89-6E8ADEBE05A6}"/>
                    </a:ext>
                  </a:extLst>
                </p:cNvPr>
                <p:cNvSpPr txBox="1"/>
                <p:nvPr/>
              </p:nvSpPr>
              <p:spPr>
                <a:xfrm>
                  <a:off x="4471938" y="5024922"/>
                  <a:ext cx="3005438" cy="6495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2000" b="0" i="1" smtClean="0">
                                <a:latin typeface="Cambria Math" panose="02040503050406030204" pitchFamily="18" charset="0"/>
                              </a:rPr>
                            </m:ctrlPr>
                          </m:fPr>
                          <m:num>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𝔼</m:t>
                                </m:r>
                              </m:e>
                              <m:sub>
                                <m:r>
                                  <a:rPr lang="en-US" altLang="zh-CN" sz="2000" i="1">
                                    <a:latin typeface="Cambria Math" panose="02040503050406030204" pitchFamily="18" charset="0"/>
                                  </a:rPr>
                                  <m:t>𝜏</m:t>
                                </m:r>
                              </m:sub>
                            </m:sSub>
                            <m:d>
                              <m:dPr>
                                <m:ctrlPr>
                                  <a:rPr lang="en-US" altLang="zh-CN" sz="2000" i="1">
                                    <a:latin typeface="Cambria Math" panose="02040503050406030204" pitchFamily="18" charset="0"/>
                                  </a:rPr>
                                </m:ctrlPr>
                              </m:dPr>
                              <m:e>
                                <m:r>
                                  <m:rPr>
                                    <m:sty m:val="p"/>
                                  </m:rPr>
                                  <a:rPr lang="en-US" altLang="zh-CN" sz="2000" b="0" i="0" smtClean="0">
                                    <a:solidFill>
                                      <a:srgbClr val="FF0000"/>
                                    </a:solidFill>
                                    <a:latin typeface="Cambria Math" panose="02040503050406030204" pitchFamily="18" charset="0"/>
                                  </a:rPr>
                                  <m:t>red</m:t>
                                </m:r>
                              </m:e>
                            </m:d>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𝔼</m:t>
                                </m:r>
                              </m:e>
                              <m:sub>
                                <m:r>
                                  <a:rPr lang="en-US" altLang="zh-CN" sz="2000" i="1">
                                    <a:latin typeface="Cambria Math" panose="02040503050406030204" pitchFamily="18" charset="0"/>
                                  </a:rPr>
                                  <m:t>𝜏</m:t>
                                </m:r>
                              </m:sub>
                            </m:sSub>
                            <m:d>
                              <m:dPr>
                                <m:ctrlPr>
                                  <a:rPr lang="en-US" altLang="zh-CN" sz="2000" i="1">
                                    <a:latin typeface="Cambria Math" panose="02040503050406030204" pitchFamily="18" charset="0"/>
                                  </a:rPr>
                                </m:ctrlPr>
                              </m:dPr>
                              <m:e>
                                <m:r>
                                  <m:rPr>
                                    <m:sty m:val="p"/>
                                  </m:rPr>
                                  <a:rPr lang="en-US" altLang="zh-CN" sz="2000" b="0" i="0" smtClean="0">
                                    <a:solidFill>
                                      <a:srgbClr val="00B0F0"/>
                                    </a:solidFill>
                                    <a:latin typeface="Cambria Math" panose="02040503050406030204" pitchFamily="18" charset="0"/>
                                  </a:rPr>
                                  <m:t>blue</m:t>
                                </m:r>
                              </m:e>
                            </m:d>
                          </m:num>
                          <m:den>
                            <m:r>
                              <a:rPr lang="en-US" altLang="zh-CN" sz="2000" i="1">
                                <a:latin typeface="Cambria Math" panose="02040503050406030204" pitchFamily="18" charset="0"/>
                                <a:ea typeface="Cambria Math" panose="02040503050406030204" pitchFamily="18" charset="0"/>
                              </a:rPr>
                              <m:t>ℙ</m:t>
                            </m:r>
                            <m:d>
                              <m:dPr>
                                <m:ctrlPr>
                                  <a:rPr lang="en-US" altLang="zh-CN" sz="2000" i="1">
                                    <a:latin typeface="Cambria Math" panose="02040503050406030204" pitchFamily="18" charset="0"/>
                                  </a:rPr>
                                </m:ctrlPr>
                              </m:dPr>
                              <m:e>
                                <m:r>
                                  <m:rPr>
                                    <m:sty m:val="p"/>
                                  </m:rPr>
                                  <a:rPr lang="en-US" altLang="zh-CN" sz="2000">
                                    <a:solidFill>
                                      <a:srgbClr val="FF0000"/>
                                    </a:solidFill>
                                    <a:latin typeface="Cambria Math" panose="02040503050406030204" pitchFamily="18" charset="0"/>
                                  </a:rPr>
                                  <m:t>red</m:t>
                                </m:r>
                              </m:e>
                            </m:d>
                          </m:den>
                        </m:f>
                        <m:r>
                          <a:rPr lang="en-US" altLang="zh-CN" sz="2000" b="0" i="1" smtClean="0">
                            <a:latin typeface="Cambria Math" panose="02040503050406030204" pitchFamily="18" charset="0"/>
                          </a:rPr>
                          <m:t>=</m:t>
                        </m:r>
                        <m:r>
                          <a:rPr lang="zh-CN" altLang="en-US" sz="2000" i="1">
                            <a:latin typeface="Cambria Math" panose="02040503050406030204" pitchFamily="18" charset="0"/>
                          </a:rPr>
                          <m:t>𝔼</m:t>
                        </m:r>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𝜏</m:t>
                            </m:r>
                          </m:e>
                        </m:d>
                      </m:oMath>
                    </m:oMathPara>
                  </a14:m>
                  <a:endParaRPr lang="zh-CN" altLang="en-US" sz="2000" dirty="0"/>
                </a:p>
              </p:txBody>
            </p:sp>
          </mc:Choice>
          <mc:Fallback xmlns="">
            <p:sp>
              <p:nvSpPr>
                <p:cNvPr id="10" name="文本框 9">
                  <a:extLst>
                    <a:ext uri="{FF2B5EF4-FFF2-40B4-BE49-F238E27FC236}">
                      <a16:creationId xmlns:a16="http://schemas.microsoft.com/office/drawing/2014/main" id="{A437D0B2-110C-4CFD-8B89-6E8ADEBE05A6}"/>
                    </a:ext>
                  </a:extLst>
                </p:cNvPr>
                <p:cNvSpPr txBox="1">
                  <a:spLocks noRot="1" noChangeAspect="1" noMove="1" noResize="1" noEditPoints="1" noAdjustHandles="1" noChangeArrowheads="1" noChangeShapeType="1" noTextEdit="1"/>
                </p:cNvSpPr>
                <p:nvPr/>
              </p:nvSpPr>
              <p:spPr>
                <a:xfrm>
                  <a:off x="4471938" y="5024922"/>
                  <a:ext cx="3005438" cy="649537"/>
                </a:xfrm>
                <a:prstGeom prst="rect">
                  <a:avLst/>
                </a:prstGeom>
                <a:blipFill>
                  <a:blip r:embed="rId5"/>
                  <a:stretch>
                    <a:fillRect/>
                  </a:stretch>
                </a:blipFill>
              </p:spPr>
              <p:txBody>
                <a:bodyPr/>
                <a:lstStyle/>
                <a:p>
                  <a:r>
                    <a:rPr lang="en-US">
                      <a:noFill/>
                    </a:rPr>
                    <a:t> </a:t>
                  </a:r>
                </a:p>
              </p:txBody>
            </p:sp>
          </mc:Fallback>
        </mc:AlternateContent>
        <p:sp>
          <p:nvSpPr>
            <p:cNvPr id="4" name="箭头: 左右 3">
              <a:extLst>
                <a:ext uri="{FF2B5EF4-FFF2-40B4-BE49-F238E27FC236}">
                  <a16:creationId xmlns:a16="http://schemas.microsoft.com/office/drawing/2014/main" id="{F9FEE2BB-3144-46BB-805C-B6FB8D34821D}"/>
                </a:ext>
              </a:extLst>
            </p:cNvPr>
            <p:cNvSpPr/>
            <p:nvPr/>
          </p:nvSpPr>
          <p:spPr>
            <a:xfrm>
              <a:off x="3559659" y="5235203"/>
              <a:ext cx="794825" cy="260252"/>
            </a:xfrm>
            <a:prstGeom prst="leftRightArrow">
              <a:avLst>
                <a:gd name="adj1" fmla="val 33783"/>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5">
            <a:extLst>
              <a:ext uri="{FF2B5EF4-FFF2-40B4-BE49-F238E27FC236}">
                <a16:creationId xmlns:a16="http://schemas.microsoft.com/office/drawing/2014/main" id="{ED24B659-CD87-4BAE-95C3-93E5701882B4}"/>
              </a:ext>
            </a:extLst>
          </p:cNvPr>
          <p:cNvSpPr txBox="1"/>
          <p:nvPr/>
        </p:nvSpPr>
        <p:spPr>
          <a:xfrm>
            <a:off x="911378" y="5822374"/>
            <a:ext cx="7329341"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Replica model with PGF approach gets to the equation quicker!</a:t>
            </a:r>
          </a:p>
          <a:p>
            <a:r>
              <a:rPr lang="en-US" dirty="0"/>
              <a:t>(…but with little intuition)</a:t>
            </a:r>
          </a:p>
        </p:txBody>
      </p:sp>
    </p:spTree>
    <p:extLst>
      <p:ext uri="{BB962C8B-B14F-4D97-AF65-F5344CB8AC3E}">
        <p14:creationId xmlns:p14="http://schemas.microsoft.com/office/powerpoint/2010/main" val="1904874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59C25AA-FE69-42D5-8974-9253D31DC7B5}"/>
              </a:ext>
            </a:extLst>
          </p:cNvPr>
          <p:cNvPicPr>
            <a:picLocks noChangeAspect="1"/>
          </p:cNvPicPr>
          <p:nvPr/>
        </p:nvPicPr>
        <p:blipFill>
          <a:blip r:embed="rId3"/>
          <a:stretch>
            <a:fillRect/>
          </a:stretch>
        </p:blipFill>
        <p:spPr>
          <a:xfrm>
            <a:off x="-363786" y="896475"/>
            <a:ext cx="9882837" cy="5559096"/>
          </a:xfrm>
          <a:prstGeom prst="rect">
            <a:avLst/>
          </a:prstGeom>
        </p:spPr>
      </p:pic>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a:xfrm>
            <a:off x="4299922" y="6558087"/>
            <a:ext cx="544154" cy="291381"/>
          </a:xfrm>
        </p:spPr>
        <p:txBody>
          <a:bodyPr/>
          <a:lstStyle/>
          <a:p>
            <a:r>
              <a:rPr lang="en-US" dirty="0"/>
              <a:t>4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13115" y="293172"/>
            <a:ext cx="7042846" cy="375417"/>
          </a:xfrm>
          <a:prstGeom prst="rect">
            <a:avLst/>
          </a:prstGeom>
        </p:spPr>
        <p:txBody>
          <a:bodyPr/>
          <a:lstStyle/>
          <a:p>
            <a:r>
              <a:rPr lang="en-US" sz="2400" dirty="0"/>
              <a:t>Introduction</a:t>
            </a:r>
          </a:p>
        </p:txBody>
      </p:sp>
      <p:sp>
        <p:nvSpPr>
          <p:cNvPr id="27" name="矩形 26">
            <a:extLst>
              <a:ext uri="{FF2B5EF4-FFF2-40B4-BE49-F238E27FC236}">
                <a16:creationId xmlns:a16="http://schemas.microsoft.com/office/drawing/2014/main" id="{542BEE41-6AE8-4E25-9E9B-5B720ACEEDD2}"/>
              </a:ext>
            </a:extLst>
          </p:cNvPr>
          <p:cNvSpPr/>
          <p:nvPr/>
        </p:nvSpPr>
        <p:spPr>
          <a:xfrm>
            <a:off x="2413955" y="6202792"/>
            <a:ext cx="6730045" cy="276999"/>
          </a:xfrm>
          <a:prstGeom prst="rect">
            <a:avLst/>
          </a:prstGeom>
        </p:spPr>
        <p:txBody>
          <a:bodyPr wrap="square">
            <a:spAutoFit/>
          </a:bodyPr>
          <a:lstStyle/>
          <a:p>
            <a:pPr algn="r"/>
            <a:r>
              <a:rPr lang="en-US" altLang="zh-CN" sz="1200" dirty="0">
                <a:solidFill>
                  <a:schemeClr val="bg1"/>
                </a:solidFill>
                <a:latin typeface="HelveticaNeueLT Std Thin" panose="020B0403020202020204" pitchFamily="34" charset="0"/>
              </a:rPr>
              <a:t>( Movie from: Man vs. Wild )</a:t>
            </a:r>
            <a:endParaRPr lang="zh-CN" altLang="en-US" sz="1200" dirty="0">
              <a:solidFill>
                <a:schemeClr val="bg1"/>
              </a:solidFill>
              <a:latin typeface="HelveticaNeueLT Std Thin" panose="020B0403020202020204" pitchFamily="34" charset="0"/>
            </a:endParaRPr>
          </a:p>
        </p:txBody>
      </p:sp>
    </p:spTree>
    <p:extLst>
      <p:ext uri="{BB962C8B-B14F-4D97-AF65-F5344CB8AC3E}">
        <p14:creationId xmlns:p14="http://schemas.microsoft.com/office/powerpoint/2010/main" val="4236735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31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Summary of Rectified Linear Counting Neurons</a:t>
            </a:r>
            <a:endParaRPr lang="zh-CN" altLang="en-US" dirty="0"/>
          </a:p>
        </p:txBody>
      </p:sp>
      <p:sp>
        <p:nvSpPr>
          <p:cNvPr id="30" name="TextBox 5">
            <a:extLst>
              <a:ext uri="{FF2B5EF4-FFF2-40B4-BE49-F238E27FC236}">
                <a16:creationId xmlns:a16="http://schemas.microsoft.com/office/drawing/2014/main" id="{BD3AD776-5B96-46B5-9169-9C9CF3C5CA3B}"/>
              </a:ext>
            </a:extLst>
          </p:cNvPr>
          <p:cNvSpPr txBox="1"/>
          <p:nvPr/>
        </p:nvSpPr>
        <p:spPr>
          <a:xfrm>
            <a:off x="4061636" y="1692457"/>
            <a:ext cx="1020726"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2000" dirty="0">
                <a:solidFill>
                  <a:srgbClr val="DB560B"/>
                </a:solidFill>
                <a:latin typeface="HelveticaNeueLT Std Blk" panose="020B0904020202020204" pitchFamily="34" charset="0"/>
              </a:rPr>
              <a:t>Pros</a:t>
            </a:r>
            <a:endParaRPr lang="en-US" dirty="0">
              <a:solidFill>
                <a:srgbClr val="DB560B"/>
              </a:solidFill>
              <a:latin typeface="HelveticaNeueLT Std Blk" panose="020B0904020202020204" pitchFamily="34" charset="0"/>
            </a:endParaRPr>
          </a:p>
        </p:txBody>
      </p:sp>
      <p:grpSp>
        <p:nvGrpSpPr>
          <p:cNvPr id="7" name="组合 6">
            <a:extLst>
              <a:ext uri="{FF2B5EF4-FFF2-40B4-BE49-F238E27FC236}">
                <a16:creationId xmlns:a16="http://schemas.microsoft.com/office/drawing/2014/main" id="{04F81560-01F9-46B9-927A-CCBB099DFD8E}"/>
              </a:ext>
            </a:extLst>
          </p:cNvPr>
          <p:cNvGrpSpPr/>
          <p:nvPr/>
        </p:nvGrpSpPr>
        <p:grpSpPr>
          <a:xfrm>
            <a:off x="491154" y="2250702"/>
            <a:ext cx="8532341" cy="1327216"/>
            <a:chOff x="491154" y="1898489"/>
            <a:chExt cx="8532341" cy="1327216"/>
          </a:xfrm>
        </p:grpSpPr>
        <p:sp>
          <p:nvSpPr>
            <p:cNvPr id="12" name="TextBox 5">
              <a:extLst>
                <a:ext uri="{FF2B5EF4-FFF2-40B4-BE49-F238E27FC236}">
                  <a16:creationId xmlns:a16="http://schemas.microsoft.com/office/drawing/2014/main" id="{902A5E27-9107-4EAA-BB67-A768FBBBC3CC}"/>
                </a:ext>
              </a:extLst>
            </p:cNvPr>
            <p:cNvSpPr txBox="1"/>
            <p:nvPr/>
          </p:nvSpPr>
          <p:spPr>
            <a:xfrm>
              <a:off x="576500" y="1898489"/>
              <a:ext cx="500603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pPr algn="l"/>
              <a:r>
                <a:rPr lang="en-US" altLang="zh-CN" dirty="0"/>
                <a:t>Fast numerical method exists; </a:t>
              </a:r>
              <a:endParaRPr lang="en-US" dirty="0"/>
            </a:p>
          </p:txBody>
        </p:sp>
        <p:sp>
          <p:nvSpPr>
            <p:cNvPr id="5" name="椭圆 4">
              <a:extLst>
                <a:ext uri="{FF2B5EF4-FFF2-40B4-BE49-F238E27FC236}">
                  <a16:creationId xmlns:a16="http://schemas.microsoft.com/office/drawing/2014/main" id="{486B52CC-EF4E-4DEB-994A-ABFA5AB9E4A4}"/>
                </a:ext>
              </a:extLst>
            </p:cNvPr>
            <p:cNvSpPr/>
            <p:nvPr/>
          </p:nvSpPr>
          <p:spPr>
            <a:xfrm>
              <a:off x="491439" y="2013533"/>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5">
                  <a:extLst>
                    <a:ext uri="{FF2B5EF4-FFF2-40B4-BE49-F238E27FC236}">
                      <a16:creationId xmlns:a16="http://schemas.microsoft.com/office/drawing/2014/main" id="{4B54656A-D983-4BA0-88DB-4A29C3569BFB}"/>
                    </a:ext>
                  </a:extLst>
                </p:cNvPr>
                <p:cNvSpPr txBox="1"/>
                <p:nvPr/>
              </p:nvSpPr>
              <p:spPr>
                <a:xfrm>
                  <a:off x="576500" y="2362210"/>
                  <a:ext cx="8369026"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pPr algn="l"/>
                  <a:r>
                    <a:rPr lang="en-US" dirty="0"/>
                    <a:t>Allows heterogeneity to a certain degree ( </a:t>
                  </a:r>
                  <a14:m>
                    <m:oMath xmlns:m="http://schemas.openxmlformats.org/officeDocument/2006/math">
                      <m:r>
                        <a:rPr lang="en-US" b="0" i="1">
                          <a:latin typeface="Cambria Math" panose="02040503050406030204" pitchFamily="18" charset="0"/>
                        </a:rPr>
                        <m:t>𝑏</m:t>
                      </m:r>
                      <m:r>
                        <a:rPr lang="en-US" b="0" i="1">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𝑏</m:t>
                          </m:r>
                        </m:e>
                        <m:sub>
                          <m:r>
                            <a:rPr lang="en-US" b="0" i="1">
                              <a:latin typeface="Cambria Math" panose="02040503050406030204" pitchFamily="18" charset="0"/>
                            </a:rPr>
                            <m:t>𝑖</m:t>
                          </m:r>
                        </m:sub>
                      </m:sSub>
                      <m:r>
                        <a:rPr lang="en-US" b="0" i="1">
                          <a:latin typeface="Cambria Math" panose="02040503050406030204" pitchFamily="18" charset="0"/>
                        </a:rPr>
                        <m:t>, </m:t>
                      </m:r>
                      <m:r>
                        <a:rPr lang="en-US" b="0" i="1">
                          <a:latin typeface="Cambria Math" panose="02040503050406030204" pitchFamily="18" charset="0"/>
                        </a:rPr>
                        <m:t>𝜇</m:t>
                      </m:r>
                      <m:r>
                        <a:rPr lang="en-US" b="0" i="1">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𝜇</m:t>
                          </m:r>
                        </m:e>
                        <m:sub>
                          <m:r>
                            <a:rPr lang="en-US" b="0" i="1">
                              <a:latin typeface="Cambria Math" panose="02040503050406030204" pitchFamily="18" charset="0"/>
                            </a:rPr>
                            <m:t>𝑖</m:t>
                          </m:r>
                        </m:sub>
                      </m:sSub>
                      <m:r>
                        <a:rPr lang="en-US" b="0" i="1">
                          <a:latin typeface="Cambria Math" panose="02040503050406030204" pitchFamily="18" charset="0"/>
                        </a:rPr>
                        <m:t>,</m:t>
                      </m:r>
                    </m:oMath>
                  </a14:m>
                  <a:r>
                    <a:rPr lang="en-US" dirty="0"/>
                    <a:t> connectivity, etc. );</a:t>
                  </a:r>
                </a:p>
              </p:txBody>
            </p:sp>
          </mc:Choice>
          <mc:Fallback xmlns="">
            <p:sp>
              <p:nvSpPr>
                <p:cNvPr id="16" name="TextBox 5">
                  <a:extLst>
                    <a:ext uri="{FF2B5EF4-FFF2-40B4-BE49-F238E27FC236}">
                      <a16:creationId xmlns:a16="http://schemas.microsoft.com/office/drawing/2014/main" id="{4B54656A-D983-4BA0-88DB-4A29C3569BFB}"/>
                    </a:ext>
                  </a:extLst>
                </p:cNvPr>
                <p:cNvSpPr txBox="1">
                  <a:spLocks noRot="1" noChangeAspect="1" noMove="1" noResize="1" noEditPoints="1" noAdjustHandles="1" noChangeArrowheads="1" noChangeShapeType="1" noTextEdit="1"/>
                </p:cNvSpPr>
                <p:nvPr/>
              </p:nvSpPr>
              <p:spPr>
                <a:xfrm>
                  <a:off x="576500" y="2362210"/>
                  <a:ext cx="8369026" cy="399775"/>
                </a:xfrm>
                <a:prstGeom prst="rect">
                  <a:avLst/>
                </a:prstGeom>
                <a:blipFill>
                  <a:blip r:embed="rId3"/>
                  <a:stretch>
                    <a:fillRect l="-656" t="-15152" b="-7576"/>
                  </a:stretch>
                </a:blipFill>
              </p:spPr>
              <p:txBody>
                <a:bodyPr/>
                <a:lstStyle/>
                <a:p>
                  <a:r>
                    <a:rPr lang="en-US">
                      <a:noFill/>
                    </a:rPr>
                    <a:t> </a:t>
                  </a:r>
                </a:p>
              </p:txBody>
            </p:sp>
          </mc:Fallback>
        </mc:AlternateContent>
        <p:sp>
          <p:nvSpPr>
            <p:cNvPr id="17" name="TextBox 5">
              <a:extLst>
                <a:ext uri="{FF2B5EF4-FFF2-40B4-BE49-F238E27FC236}">
                  <a16:creationId xmlns:a16="http://schemas.microsoft.com/office/drawing/2014/main" id="{5A34DA7E-8E73-4CB5-98FA-98DB4FF8DC06}"/>
                </a:ext>
              </a:extLst>
            </p:cNvPr>
            <p:cNvSpPr txBox="1"/>
            <p:nvPr/>
          </p:nvSpPr>
          <p:spPr>
            <a:xfrm>
              <a:off x="576500" y="2825930"/>
              <a:ext cx="8446995"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pPr algn="l"/>
              <a:r>
                <a:rPr lang="en-US" dirty="0"/>
                <a:t>Can accommodate inhibition, works well in excitation dominated regime.</a:t>
              </a:r>
            </a:p>
          </p:txBody>
        </p:sp>
        <p:sp>
          <p:nvSpPr>
            <p:cNvPr id="18" name="椭圆 17">
              <a:extLst>
                <a:ext uri="{FF2B5EF4-FFF2-40B4-BE49-F238E27FC236}">
                  <a16:creationId xmlns:a16="http://schemas.microsoft.com/office/drawing/2014/main" id="{221846EC-254D-495E-B2C2-49B7CB576C8D}"/>
                </a:ext>
              </a:extLst>
            </p:cNvPr>
            <p:cNvSpPr/>
            <p:nvPr/>
          </p:nvSpPr>
          <p:spPr>
            <a:xfrm>
              <a:off x="491439" y="2495851"/>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椭圆 18">
              <a:extLst>
                <a:ext uri="{FF2B5EF4-FFF2-40B4-BE49-F238E27FC236}">
                  <a16:creationId xmlns:a16="http://schemas.microsoft.com/office/drawing/2014/main" id="{AB3A1377-C99B-4CD3-971C-076BDBF88A82}"/>
                </a:ext>
              </a:extLst>
            </p:cNvPr>
            <p:cNvSpPr/>
            <p:nvPr/>
          </p:nvSpPr>
          <p:spPr>
            <a:xfrm>
              <a:off x="491154" y="2956905"/>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6">
            <a:extLst>
              <a:ext uri="{FF2B5EF4-FFF2-40B4-BE49-F238E27FC236}">
                <a16:creationId xmlns:a16="http://schemas.microsoft.com/office/drawing/2014/main" id="{63236D05-481B-49F0-B8A1-6C13C8011CAE}"/>
              </a:ext>
            </a:extLst>
          </p:cNvPr>
          <p:cNvCxnSpPr>
            <a:cxnSpLocks/>
          </p:cNvCxnSpPr>
          <p:nvPr/>
        </p:nvCxnSpPr>
        <p:spPr>
          <a:xfrm>
            <a:off x="2878935" y="1288620"/>
            <a:ext cx="3386130" cy="0"/>
          </a:xfrm>
          <a:prstGeom prst="line">
            <a:avLst/>
          </a:prstGeom>
          <a:ln w="19050">
            <a:solidFill>
              <a:srgbClr val="DB560B"/>
            </a:soli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BED92377-D914-4F7A-AEC8-0CB656543B04}"/>
              </a:ext>
            </a:extLst>
          </p:cNvPr>
          <p:cNvGrpSpPr/>
          <p:nvPr/>
        </p:nvGrpSpPr>
        <p:grpSpPr>
          <a:xfrm>
            <a:off x="491724" y="4100262"/>
            <a:ext cx="7383457" cy="977089"/>
            <a:chOff x="491724" y="4100262"/>
            <a:chExt cx="7383457" cy="977089"/>
          </a:xfrm>
        </p:grpSpPr>
        <p:sp>
          <p:nvSpPr>
            <p:cNvPr id="20" name="TextBox 5">
              <a:extLst>
                <a:ext uri="{FF2B5EF4-FFF2-40B4-BE49-F238E27FC236}">
                  <a16:creationId xmlns:a16="http://schemas.microsoft.com/office/drawing/2014/main" id="{CB38A045-1D97-4415-8EB7-7C693B5CF44B}"/>
                </a:ext>
              </a:extLst>
            </p:cNvPr>
            <p:cNvSpPr txBox="1"/>
            <p:nvPr/>
          </p:nvSpPr>
          <p:spPr>
            <a:xfrm>
              <a:off x="4061637" y="4100262"/>
              <a:ext cx="1020726"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2000" dirty="0">
                  <a:solidFill>
                    <a:srgbClr val="DB560B"/>
                  </a:solidFill>
                  <a:latin typeface="HelveticaNeueLT Std Blk" panose="020B0904020202020204" pitchFamily="34" charset="0"/>
                </a:rPr>
                <a:t>Cons</a:t>
              </a:r>
              <a:endParaRPr lang="en-US" dirty="0">
                <a:solidFill>
                  <a:srgbClr val="DB560B"/>
                </a:solidFill>
                <a:latin typeface="HelveticaNeueLT Std Blk" panose="020B0904020202020204" pitchFamily="34" charset="0"/>
              </a:endParaRPr>
            </a:p>
          </p:txBody>
        </p:sp>
        <p:sp>
          <p:nvSpPr>
            <p:cNvPr id="22" name="TextBox 5">
              <a:extLst>
                <a:ext uri="{FF2B5EF4-FFF2-40B4-BE49-F238E27FC236}">
                  <a16:creationId xmlns:a16="http://schemas.microsoft.com/office/drawing/2014/main" id="{E7446386-3ECC-4E9A-A6A7-1A502C0CC138}"/>
                </a:ext>
              </a:extLst>
            </p:cNvPr>
            <p:cNvSpPr txBox="1"/>
            <p:nvPr/>
          </p:nvSpPr>
          <p:spPr>
            <a:xfrm>
              <a:off x="576785" y="4677576"/>
              <a:ext cx="7298396"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pPr algn="l"/>
              <a:r>
                <a:rPr lang="en-US" altLang="zh-CN" dirty="0"/>
                <a:t>Not good in balance and inhibition dominated regime.</a:t>
              </a:r>
              <a:endParaRPr lang="en-US" dirty="0"/>
            </a:p>
          </p:txBody>
        </p:sp>
        <p:sp>
          <p:nvSpPr>
            <p:cNvPr id="23" name="椭圆 22">
              <a:extLst>
                <a:ext uri="{FF2B5EF4-FFF2-40B4-BE49-F238E27FC236}">
                  <a16:creationId xmlns:a16="http://schemas.microsoft.com/office/drawing/2014/main" id="{98A41DB3-975C-4A88-9FB4-48B26F84B1C7}"/>
                </a:ext>
              </a:extLst>
            </p:cNvPr>
            <p:cNvSpPr/>
            <p:nvPr/>
          </p:nvSpPr>
          <p:spPr>
            <a:xfrm>
              <a:off x="491724" y="4792620"/>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4255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32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Exponential Firing Neurons</a:t>
            </a:r>
            <a:endParaRPr lang="zh-CN" altLang="en-US" dirty="0"/>
          </a:p>
        </p:txBody>
      </p:sp>
      <p:grpSp>
        <p:nvGrpSpPr>
          <p:cNvPr id="8" name="组合 7">
            <a:extLst>
              <a:ext uri="{FF2B5EF4-FFF2-40B4-BE49-F238E27FC236}">
                <a16:creationId xmlns:a16="http://schemas.microsoft.com/office/drawing/2014/main" id="{F75E5D71-E7CA-42C4-955E-BE3EBCFCE88C}"/>
              </a:ext>
            </a:extLst>
          </p:cNvPr>
          <p:cNvGrpSpPr/>
          <p:nvPr/>
        </p:nvGrpSpPr>
        <p:grpSpPr>
          <a:xfrm>
            <a:off x="5127057" y="5530258"/>
            <a:ext cx="2825778" cy="399775"/>
            <a:chOff x="5127057" y="5530258"/>
            <a:chExt cx="2825778" cy="399775"/>
          </a:xfrm>
        </p:grpSpPr>
        <p:sp>
          <p:nvSpPr>
            <p:cNvPr id="58" name="矩形 57">
              <a:extLst>
                <a:ext uri="{FF2B5EF4-FFF2-40B4-BE49-F238E27FC236}">
                  <a16:creationId xmlns:a16="http://schemas.microsoft.com/office/drawing/2014/main" id="{C212C5E7-D72E-42AE-A5B3-BB1EF6840519}"/>
                </a:ext>
              </a:extLst>
            </p:cNvPr>
            <p:cNvSpPr/>
            <p:nvPr/>
          </p:nvSpPr>
          <p:spPr>
            <a:xfrm>
              <a:off x="5513063" y="5539543"/>
              <a:ext cx="1998734" cy="331229"/>
            </a:xfrm>
            <a:prstGeom prst="rect">
              <a:avLst/>
            </a:prstGeom>
            <a:solidFill>
              <a:schemeClr val="accent4">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7" name="TextBox 5">
                  <a:extLst>
                    <a:ext uri="{FF2B5EF4-FFF2-40B4-BE49-F238E27FC236}">
                      <a16:creationId xmlns:a16="http://schemas.microsoft.com/office/drawing/2014/main" id="{2519A6F8-C863-4542-81CB-FC44805AE8BF}"/>
                    </a:ext>
                  </a:extLst>
                </p:cNvPr>
                <p:cNvSpPr txBox="1"/>
                <p:nvPr/>
              </p:nvSpPr>
              <p:spPr>
                <a:xfrm>
                  <a:off x="5127057" y="5530258"/>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Relaxation time </a:t>
                  </a:r>
                  <a14:m>
                    <m:oMath xmlns:m="http://schemas.openxmlformats.org/officeDocument/2006/math">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𝜏</m:t>
                      </m:r>
                    </m:oMath>
                  </a14:m>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Choice>
          <mc:Fallback xmlns="">
            <p:sp>
              <p:nvSpPr>
                <p:cNvPr id="37" name="TextBox 5">
                  <a:extLst>
                    <a:ext uri="{FF2B5EF4-FFF2-40B4-BE49-F238E27FC236}">
                      <a16:creationId xmlns:a16="http://schemas.microsoft.com/office/drawing/2014/main" id="{2519A6F8-C863-4542-81CB-FC44805AE8BF}"/>
                    </a:ext>
                  </a:extLst>
                </p:cNvPr>
                <p:cNvSpPr txBox="1">
                  <a:spLocks noRot="1" noChangeAspect="1" noMove="1" noResize="1" noEditPoints="1" noAdjustHandles="1" noChangeArrowheads="1" noChangeShapeType="1" noTextEdit="1"/>
                </p:cNvSpPr>
                <p:nvPr/>
              </p:nvSpPr>
              <p:spPr>
                <a:xfrm>
                  <a:off x="5127057" y="5530258"/>
                  <a:ext cx="2825778" cy="399775"/>
                </a:xfrm>
                <a:prstGeom prst="rect">
                  <a:avLst/>
                </a:prstGeom>
                <a:blipFill>
                  <a:blip r:embed="rId3"/>
                  <a:stretch>
                    <a:fillRect t="-15152" b="-7576"/>
                  </a:stretch>
                </a:blipFill>
              </p:spPr>
              <p:txBody>
                <a:bodyPr/>
                <a:lstStyle/>
                <a:p>
                  <a:r>
                    <a:rPr lang="en-US">
                      <a:noFill/>
                    </a:rPr>
                    <a:t> </a:t>
                  </a:r>
                </a:p>
              </p:txBody>
            </p:sp>
          </mc:Fallback>
        </mc:AlternateContent>
      </p:grpSp>
      <p:grpSp>
        <p:nvGrpSpPr>
          <p:cNvPr id="4" name="组合 3">
            <a:extLst>
              <a:ext uri="{FF2B5EF4-FFF2-40B4-BE49-F238E27FC236}">
                <a16:creationId xmlns:a16="http://schemas.microsoft.com/office/drawing/2014/main" id="{F87401AE-1593-4E79-85D9-0E0C124EA9BB}"/>
              </a:ext>
            </a:extLst>
          </p:cNvPr>
          <p:cNvGrpSpPr/>
          <p:nvPr/>
        </p:nvGrpSpPr>
        <p:grpSpPr>
          <a:xfrm>
            <a:off x="-3159316" y="-1145570"/>
            <a:ext cx="8034808" cy="10387884"/>
            <a:chOff x="-2838203" y="-2090198"/>
            <a:chExt cx="8034808" cy="10387884"/>
          </a:xfrm>
        </p:grpSpPr>
        <p:grpSp>
          <p:nvGrpSpPr>
            <p:cNvPr id="76" name="组合 75">
              <a:extLst>
                <a:ext uri="{FF2B5EF4-FFF2-40B4-BE49-F238E27FC236}">
                  <a16:creationId xmlns:a16="http://schemas.microsoft.com/office/drawing/2014/main" id="{41F9FF9C-9FCE-432D-8AA5-59C1B9B4FF63}"/>
                </a:ext>
              </a:extLst>
            </p:cNvPr>
            <p:cNvGrpSpPr/>
            <p:nvPr/>
          </p:nvGrpSpPr>
          <p:grpSpPr>
            <a:xfrm>
              <a:off x="-2838203" y="-2090198"/>
              <a:ext cx="8034808" cy="10387884"/>
              <a:chOff x="-816297" y="-2745239"/>
              <a:chExt cx="8034808" cy="10387884"/>
            </a:xfrm>
          </p:grpSpPr>
          <p:grpSp>
            <p:nvGrpSpPr>
              <p:cNvPr id="77" name="组合 76">
                <a:extLst>
                  <a:ext uri="{FF2B5EF4-FFF2-40B4-BE49-F238E27FC236}">
                    <a16:creationId xmlns:a16="http://schemas.microsoft.com/office/drawing/2014/main" id="{EFC24A0E-9EF5-42E4-9018-81A4EC2D6CB2}"/>
                  </a:ext>
                </a:extLst>
              </p:cNvPr>
              <p:cNvGrpSpPr/>
              <p:nvPr/>
            </p:nvGrpSpPr>
            <p:grpSpPr>
              <a:xfrm rot="7156578">
                <a:off x="89253" y="-534362"/>
                <a:ext cx="9340135" cy="4918381"/>
                <a:chOff x="-816297" y="-7789"/>
                <a:chExt cx="9340135" cy="4918381"/>
              </a:xfrm>
            </p:grpSpPr>
            <p:sp>
              <p:nvSpPr>
                <p:cNvPr id="87" name="弧形 86">
                  <a:extLst>
                    <a:ext uri="{FF2B5EF4-FFF2-40B4-BE49-F238E27FC236}">
                      <a16:creationId xmlns:a16="http://schemas.microsoft.com/office/drawing/2014/main" id="{762B2A73-A523-4272-96A2-0B1497EF0FBC}"/>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88" name="弧形 87">
                  <a:extLst>
                    <a:ext uri="{FF2B5EF4-FFF2-40B4-BE49-F238E27FC236}">
                      <a16:creationId xmlns:a16="http://schemas.microsoft.com/office/drawing/2014/main" id="{0DD21E7F-DF23-4A49-A13F-5165B8E0ECF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8" name="组合 77">
                <a:extLst>
                  <a:ext uri="{FF2B5EF4-FFF2-40B4-BE49-F238E27FC236}">
                    <a16:creationId xmlns:a16="http://schemas.microsoft.com/office/drawing/2014/main" id="{8F5B547C-4635-4C05-975C-4225FEEAE9C8}"/>
                  </a:ext>
                </a:extLst>
              </p:cNvPr>
              <p:cNvGrpSpPr/>
              <p:nvPr/>
            </p:nvGrpSpPr>
            <p:grpSpPr>
              <a:xfrm rot="3416954">
                <a:off x="78616" y="513387"/>
                <a:ext cx="9340135" cy="4918381"/>
                <a:chOff x="-816297" y="-7789"/>
                <a:chExt cx="9340135" cy="4918381"/>
              </a:xfrm>
            </p:grpSpPr>
            <p:sp>
              <p:nvSpPr>
                <p:cNvPr id="84" name="弧形 83">
                  <a:extLst>
                    <a:ext uri="{FF2B5EF4-FFF2-40B4-BE49-F238E27FC236}">
                      <a16:creationId xmlns:a16="http://schemas.microsoft.com/office/drawing/2014/main" id="{36233FF6-9ECB-44B0-85F7-D282F54722D0}"/>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86" name="弧形 85">
                  <a:extLst>
                    <a:ext uri="{FF2B5EF4-FFF2-40B4-BE49-F238E27FC236}">
                      <a16:creationId xmlns:a16="http://schemas.microsoft.com/office/drawing/2014/main" id="{4DBF967F-C108-465C-983C-CA333AC7C894}"/>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82" name="弧形 81">
                <a:extLst>
                  <a:ext uri="{FF2B5EF4-FFF2-40B4-BE49-F238E27FC236}">
                    <a16:creationId xmlns:a16="http://schemas.microsoft.com/office/drawing/2014/main" id="{AE4D4BAD-69F9-4119-BF69-9795FB74DF4C}"/>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6BD86013-3FAD-4C7D-A440-6D89E7016292}"/>
                      </a:ext>
                    </a:extLst>
                  </p:cNvPr>
                  <p:cNvSpPr txBox="1"/>
                  <p:nvPr/>
                </p:nvSpPr>
                <p:spPr>
                  <a:xfrm>
                    <a:off x="4748787" y="3093328"/>
                    <a:ext cx="10813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𝜇</m:t>
                              </m:r>
                            </m:e>
                            <m:sub>
                              <m:r>
                                <a:rPr lang="en-US" altLang="zh-CN" sz="2400" b="0" i="1" smtClean="0">
                                  <a:latin typeface="Cambria Math" panose="02040503050406030204" pitchFamily="18" charset="0"/>
                                </a:rPr>
                                <m:t>32</m:t>
                              </m:r>
                            </m:sub>
                          </m:sSub>
                          <m:r>
                            <a:rPr lang="en-US" altLang="zh-CN" sz="2400" b="0" i="1" smtClean="0">
                              <a:latin typeface="Cambria Math" panose="02040503050406030204" pitchFamily="18" charset="0"/>
                            </a:rPr>
                            <m:t>&lt;0</m:t>
                          </m:r>
                        </m:oMath>
                      </m:oMathPara>
                    </a14:m>
                    <a:endParaRPr lang="zh-CN" altLang="en-US" sz="2400" dirty="0"/>
                  </a:p>
                </p:txBody>
              </p:sp>
            </mc:Choice>
            <mc:Fallback xmlns="">
              <p:sp>
                <p:nvSpPr>
                  <p:cNvPr id="81" name="文本框 80">
                    <a:extLst>
                      <a:ext uri="{FF2B5EF4-FFF2-40B4-BE49-F238E27FC236}">
                        <a16:creationId xmlns:a16="http://schemas.microsoft.com/office/drawing/2014/main" id="{6BD86013-3FAD-4C7D-A440-6D89E7016292}"/>
                      </a:ext>
                    </a:extLst>
                  </p:cNvPr>
                  <p:cNvSpPr txBox="1">
                    <a:spLocks noRot="1" noChangeAspect="1" noMove="1" noResize="1" noEditPoints="1" noAdjustHandles="1" noChangeArrowheads="1" noChangeShapeType="1" noTextEdit="1"/>
                  </p:cNvSpPr>
                  <p:nvPr/>
                </p:nvSpPr>
                <p:spPr>
                  <a:xfrm>
                    <a:off x="4748787" y="3093328"/>
                    <a:ext cx="1081386" cy="369332"/>
                  </a:xfrm>
                  <a:prstGeom prst="rect">
                    <a:avLst/>
                  </a:prstGeom>
                  <a:blipFill>
                    <a:blip r:embed="rId5"/>
                    <a:stretch>
                      <a:fillRect l="-6180" r="-6180" b="-23333"/>
                    </a:stretch>
                  </a:blipFill>
                </p:spPr>
                <p:txBody>
                  <a:bodyPr/>
                  <a:lstStyle/>
                  <a:p>
                    <a:r>
                      <a:rPr lang="en-US">
                        <a:noFill/>
                      </a:rPr>
                      <a:t> </a:t>
                    </a:r>
                  </a:p>
                </p:txBody>
              </p:sp>
            </mc:Fallback>
          </mc:AlternateContent>
        </p:grpSp>
        <mc:AlternateContent xmlns:mc="http://schemas.openxmlformats.org/markup-compatibility/2006" xmlns:am3d="http://schemas.microsoft.com/office/drawing/2017/model3d">
          <mc:Choice Requires="am3d">
            <p:graphicFrame>
              <p:nvGraphicFramePr>
                <p:cNvPr id="89" name="3D 模型 88">
                  <a:extLst>
                    <a:ext uri="{FF2B5EF4-FFF2-40B4-BE49-F238E27FC236}">
                      <a16:creationId xmlns:a16="http://schemas.microsoft.com/office/drawing/2014/main" id="{883AD60A-6E36-471E-BB8B-D5CEA360B1CA}"/>
                    </a:ext>
                  </a:extLst>
                </p:cNvPr>
                <p:cNvGraphicFramePr>
                  <a:graphicFrameLocks noChangeAspect="1"/>
                </p:cNvGraphicFramePr>
                <p:nvPr>
                  <p:extLst>
                    <p:ext uri="{D42A27DB-BD31-4B8C-83A1-F6EECF244321}">
                      <p14:modId xmlns:p14="http://schemas.microsoft.com/office/powerpoint/2010/main" val="3318486856"/>
                    </p:ext>
                  </p:extLst>
                </p:nvPr>
              </p:nvGraphicFramePr>
              <p:xfrm>
                <a:off x="1535562" y="1772669"/>
                <a:ext cx="596036" cy="597615"/>
              </p:xfrm>
              <a:graphic>
                <a:graphicData uri="http://schemas.microsoft.com/office/drawing/2017/model3d">
                  <am3d:model3d r:embed="rId6">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7"/>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9" name="3D 模型 88">
                  <a:extLst>
                    <a:ext uri="{FF2B5EF4-FFF2-40B4-BE49-F238E27FC236}">
                      <a16:creationId xmlns:a16="http://schemas.microsoft.com/office/drawing/2014/main" id="{883AD60A-6E36-471E-BB8B-D5CEA360B1CA}"/>
                    </a:ext>
                  </a:extLst>
                </p:cNvPr>
                <p:cNvPicPr>
                  <a:picLocks noGrp="1" noRot="1" noChangeAspect="1" noMove="1" noResize="1" noEditPoints="1" noAdjustHandles="1" noChangeArrowheads="1" noChangeShapeType="1" noCrop="1"/>
                </p:cNvPicPr>
                <p:nvPr/>
              </p:nvPicPr>
              <p:blipFill>
                <a:blip r:embed="rId8"/>
                <a:stretch>
                  <a:fillRect/>
                </a:stretch>
              </p:blipFill>
              <p:spPr>
                <a:xfrm>
                  <a:off x="1535562" y="1772669"/>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90" name="3D 模型 89">
                  <a:extLst>
                    <a:ext uri="{FF2B5EF4-FFF2-40B4-BE49-F238E27FC236}">
                      <a16:creationId xmlns:a16="http://schemas.microsoft.com/office/drawing/2014/main" id="{B47490AD-965B-48C1-9C0C-264422B3EBC6}"/>
                    </a:ext>
                  </a:extLst>
                </p:cNvPr>
                <p:cNvGraphicFramePr>
                  <a:graphicFrameLocks noChangeAspect="1"/>
                </p:cNvGraphicFramePr>
                <p:nvPr>
                  <p:extLst>
                    <p:ext uri="{D42A27DB-BD31-4B8C-83A1-F6EECF244321}">
                      <p14:modId xmlns:p14="http://schemas.microsoft.com/office/powerpoint/2010/main" val="1428516762"/>
                    </p:ext>
                  </p:extLst>
                </p:nvPr>
              </p:nvGraphicFramePr>
              <p:xfrm>
                <a:off x="3328851" y="2782197"/>
                <a:ext cx="596035" cy="597614"/>
              </p:xfrm>
              <a:graphic>
                <a:graphicData uri="http://schemas.microsoft.com/office/drawing/2017/model3d">
                  <am3d:model3d r:embed="rId6">
                    <am3d:spPr>
                      <a:xfrm>
                        <a:off x="0" y="0"/>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8"/>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0" name="3D 模型 89">
                  <a:extLst>
                    <a:ext uri="{FF2B5EF4-FFF2-40B4-BE49-F238E27FC236}">
                      <a16:creationId xmlns:a16="http://schemas.microsoft.com/office/drawing/2014/main" id="{B47490AD-965B-48C1-9C0C-264422B3EBC6}"/>
                    </a:ext>
                  </a:extLst>
                </p:cNvPr>
                <p:cNvPicPr>
                  <a:picLocks noGrp="1" noRot="1" noChangeAspect="1" noMove="1" noResize="1" noEditPoints="1" noAdjustHandles="1" noChangeArrowheads="1" noChangeShapeType="1" noCrop="1"/>
                </p:cNvPicPr>
                <p:nvPr/>
              </p:nvPicPr>
              <p:blipFill>
                <a:blip r:embed="rId8"/>
                <a:stretch>
                  <a:fillRect/>
                </a:stretch>
              </p:blipFill>
              <p:spPr>
                <a:xfrm>
                  <a:off x="3328851" y="2782197"/>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p:spPr>
            </p:pic>
          </mc:Fallback>
        </mc:AlternateContent>
        <mc:AlternateContent xmlns:mc="http://schemas.openxmlformats.org/markup-compatibility/2006" xmlns:am3d="http://schemas.microsoft.com/office/drawing/2017/model3d">
          <mc:Choice Requires="am3d">
            <p:graphicFrame>
              <p:nvGraphicFramePr>
                <p:cNvPr id="91" name="3D 模型 90">
                  <a:extLst>
                    <a:ext uri="{FF2B5EF4-FFF2-40B4-BE49-F238E27FC236}">
                      <a16:creationId xmlns:a16="http://schemas.microsoft.com/office/drawing/2014/main" id="{5A11E7DD-FC83-46F6-AAFE-B6221697ADB4}"/>
                    </a:ext>
                  </a:extLst>
                </p:cNvPr>
                <p:cNvGraphicFramePr>
                  <a:graphicFrameLocks noChangeAspect="1"/>
                </p:cNvGraphicFramePr>
                <p:nvPr>
                  <p:extLst>
                    <p:ext uri="{D42A27DB-BD31-4B8C-83A1-F6EECF244321}">
                      <p14:modId xmlns:p14="http://schemas.microsoft.com/office/powerpoint/2010/main" val="4192330639"/>
                    </p:ext>
                  </p:extLst>
                </p:nvPr>
              </p:nvGraphicFramePr>
              <p:xfrm>
                <a:off x="1535563" y="3822360"/>
                <a:ext cx="596035" cy="597614"/>
              </p:xfrm>
              <a:graphic>
                <a:graphicData uri="http://schemas.microsoft.com/office/drawing/2017/model3d">
                  <am3d:model3d r:embed="rId6">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8"/>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1" name="3D 模型 90">
                  <a:extLst>
                    <a:ext uri="{FF2B5EF4-FFF2-40B4-BE49-F238E27FC236}">
                      <a16:creationId xmlns:a16="http://schemas.microsoft.com/office/drawing/2014/main" id="{5A11E7DD-FC83-46F6-AAFE-B6221697ADB4}"/>
                    </a:ext>
                  </a:extLst>
                </p:cNvPr>
                <p:cNvPicPr>
                  <a:picLocks noGrp="1" noRot="1" noChangeAspect="1" noMove="1" noResize="1" noEditPoints="1" noAdjustHandles="1" noChangeArrowheads="1" noChangeShapeType="1" noCrop="1"/>
                </p:cNvPicPr>
                <p:nvPr/>
              </p:nvPicPr>
              <p:blipFill>
                <a:blip r:embed="rId8"/>
                <a:stretch>
                  <a:fillRect/>
                </a:stretch>
              </p:blipFill>
              <p:spPr>
                <a:xfrm>
                  <a:off x="1535563" y="3822360"/>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C728F4D5-D38E-4B11-8D1C-50FF2F32AD4A}"/>
                    </a:ext>
                  </a:extLst>
                </p:cNvPr>
                <p:cNvSpPr txBox="1"/>
                <p:nvPr/>
              </p:nvSpPr>
              <p:spPr>
                <a:xfrm>
                  <a:off x="1705111" y="1884072"/>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92" name="文本框 91">
                  <a:extLst>
                    <a:ext uri="{FF2B5EF4-FFF2-40B4-BE49-F238E27FC236}">
                      <a16:creationId xmlns:a16="http://schemas.microsoft.com/office/drawing/2014/main" id="{C728F4D5-D38E-4B11-8D1C-50FF2F32AD4A}"/>
                    </a:ext>
                  </a:extLst>
                </p:cNvPr>
                <p:cNvSpPr txBox="1">
                  <a:spLocks noRot="1" noChangeAspect="1" noMove="1" noResize="1" noEditPoints="1" noAdjustHandles="1" noChangeArrowheads="1" noChangeShapeType="1" noTextEdit="1"/>
                </p:cNvSpPr>
                <p:nvPr/>
              </p:nvSpPr>
              <p:spPr>
                <a:xfrm>
                  <a:off x="1705111" y="1884072"/>
                  <a:ext cx="238848" cy="369332"/>
                </a:xfrm>
                <a:prstGeom prst="rect">
                  <a:avLst/>
                </a:prstGeom>
                <a:blipFill>
                  <a:blip r:embed="rId9"/>
                  <a:stretch>
                    <a:fillRect l="-30769" r="-30769"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文本框 92">
                  <a:extLst>
                    <a:ext uri="{FF2B5EF4-FFF2-40B4-BE49-F238E27FC236}">
                      <a16:creationId xmlns:a16="http://schemas.microsoft.com/office/drawing/2014/main" id="{608B4ABC-0E5E-47CE-8111-D2A1C3985D08}"/>
                    </a:ext>
                  </a:extLst>
                </p:cNvPr>
                <p:cNvSpPr txBox="1"/>
                <p:nvPr/>
              </p:nvSpPr>
              <p:spPr>
                <a:xfrm>
                  <a:off x="1705111" y="3936501"/>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93" name="文本框 92">
                  <a:extLst>
                    <a:ext uri="{FF2B5EF4-FFF2-40B4-BE49-F238E27FC236}">
                      <a16:creationId xmlns:a16="http://schemas.microsoft.com/office/drawing/2014/main" id="{608B4ABC-0E5E-47CE-8111-D2A1C3985D08}"/>
                    </a:ext>
                  </a:extLst>
                </p:cNvPr>
                <p:cNvSpPr txBox="1">
                  <a:spLocks noRot="1" noChangeAspect="1" noMove="1" noResize="1" noEditPoints="1" noAdjustHandles="1" noChangeArrowheads="1" noChangeShapeType="1" noTextEdit="1"/>
                </p:cNvSpPr>
                <p:nvPr/>
              </p:nvSpPr>
              <p:spPr>
                <a:xfrm>
                  <a:off x="1705111" y="3936501"/>
                  <a:ext cx="238848" cy="369332"/>
                </a:xfrm>
                <a:prstGeom prst="rect">
                  <a:avLst/>
                </a:prstGeom>
                <a:blipFill>
                  <a:blip r:embed="rId10"/>
                  <a:stretch>
                    <a:fillRect l="-30769" r="-30769"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CA6D7273-D58B-49F5-892E-05528F0D46C0}"/>
                    </a:ext>
                  </a:extLst>
                </p:cNvPr>
                <p:cNvSpPr txBox="1"/>
                <p:nvPr/>
              </p:nvSpPr>
              <p:spPr>
                <a:xfrm>
                  <a:off x="3512686" y="2893599"/>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94" name="文本框 93">
                  <a:extLst>
                    <a:ext uri="{FF2B5EF4-FFF2-40B4-BE49-F238E27FC236}">
                      <a16:creationId xmlns:a16="http://schemas.microsoft.com/office/drawing/2014/main" id="{CA6D7273-D58B-49F5-892E-05528F0D46C0}"/>
                    </a:ext>
                  </a:extLst>
                </p:cNvPr>
                <p:cNvSpPr txBox="1">
                  <a:spLocks noRot="1" noChangeAspect="1" noMove="1" noResize="1" noEditPoints="1" noAdjustHandles="1" noChangeArrowheads="1" noChangeShapeType="1" noTextEdit="1"/>
                </p:cNvSpPr>
                <p:nvPr/>
              </p:nvSpPr>
              <p:spPr>
                <a:xfrm>
                  <a:off x="3512686" y="2893599"/>
                  <a:ext cx="238848" cy="369332"/>
                </a:xfrm>
                <a:prstGeom prst="rect">
                  <a:avLst/>
                </a:prstGeom>
                <a:blipFill>
                  <a:blip r:embed="rId11"/>
                  <a:stretch>
                    <a:fillRect l="-28205" r="-33333"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文本框 94">
                  <a:extLst>
                    <a:ext uri="{FF2B5EF4-FFF2-40B4-BE49-F238E27FC236}">
                      <a16:creationId xmlns:a16="http://schemas.microsoft.com/office/drawing/2014/main" id="{C613D1B4-1001-406F-94F7-EE4450ABB033}"/>
                    </a:ext>
                  </a:extLst>
                </p:cNvPr>
                <p:cNvSpPr txBox="1"/>
                <p:nvPr/>
              </p:nvSpPr>
              <p:spPr>
                <a:xfrm>
                  <a:off x="2726340" y="1949004"/>
                  <a:ext cx="107426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𝜇</m:t>
                            </m:r>
                          </m:e>
                          <m:sub>
                            <m:r>
                              <a:rPr lang="en-US" altLang="zh-CN" sz="2400" b="0" i="1" smtClean="0">
                                <a:latin typeface="Cambria Math" panose="02040503050406030204" pitchFamily="18" charset="0"/>
                              </a:rPr>
                              <m:t>13</m:t>
                            </m:r>
                          </m:sub>
                        </m:sSub>
                        <m:r>
                          <a:rPr lang="en-US" altLang="zh-CN" sz="2400" b="0" i="1" smtClean="0">
                            <a:latin typeface="Cambria Math" panose="02040503050406030204" pitchFamily="18" charset="0"/>
                          </a:rPr>
                          <m:t>&gt;0</m:t>
                        </m:r>
                      </m:oMath>
                    </m:oMathPara>
                  </a14:m>
                  <a:endParaRPr lang="zh-CN" altLang="en-US" sz="2400" dirty="0"/>
                </a:p>
              </p:txBody>
            </p:sp>
          </mc:Choice>
          <mc:Fallback xmlns="">
            <p:sp>
              <p:nvSpPr>
                <p:cNvPr id="95" name="文本框 94">
                  <a:extLst>
                    <a:ext uri="{FF2B5EF4-FFF2-40B4-BE49-F238E27FC236}">
                      <a16:creationId xmlns:a16="http://schemas.microsoft.com/office/drawing/2014/main" id="{C613D1B4-1001-406F-94F7-EE4450ABB033}"/>
                    </a:ext>
                  </a:extLst>
                </p:cNvPr>
                <p:cNvSpPr txBox="1">
                  <a:spLocks noRot="1" noChangeAspect="1" noMove="1" noResize="1" noEditPoints="1" noAdjustHandles="1" noChangeArrowheads="1" noChangeShapeType="1" noTextEdit="1"/>
                </p:cNvSpPr>
                <p:nvPr/>
              </p:nvSpPr>
              <p:spPr>
                <a:xfrm>
                  <a:off x="2726340" y="1949004"/>
                  <a:ext cx="1074268" cy="369332"/>
                </a:xfrm>
                <a:prstGeom prst="rect">
                  <a:avLst/>
                </a:prstGeom>
                <a:blipFill>
                  <a:blip r:embed="rId12"/>
                  <a:stretch>
                    <a:fillRect l="-6250" r="-6818"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0E663C13-20B9-4D80-97EE-572C82C514F0}"/>
                    </a:ext>
                  </a:extLst>
                </p:cNvPr>
                <p:cNvSpPr txBox="1"/>
                <p:nvPr/>
              </p:nvSpPr>
              <p:spPr>
                <a:xfrm>
                  <a:off x="787785" y="2883869"/>
                  <a:ext cx="107978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𝜇</m:t>
                            </m:r>
                          </m:e>
                          <m:sub>
                            <m:r>
                              <a:rPr lang="en-US" altLang="zh-CN" sz="2400" b="0" i="1" smtClean="0">
                                <a:latin typeface="Cambria Math" panose="02040503050406030204" pitchFamily="18" charset="0"/>
                              </a:rPr>
                              <m:t>21</m:t>
                            </m:r>
                          </m:sub>
                        </m:sSub>
                        <m:r>
                          <a:rPr lang="en-US" altLang="zh-CN" sz="2400" b="0" i="1" smtClean="0">
                            <a:latin typeface="Cambria Math" panose="02040503050406030204" pitchFamily="18" charset="0"/>
                          </a:rPr>
                          <m:t>=0</m:t>
                        </m:r>
                      </m:oMath>
                    </m:oMathPara>
                  </a14:m>
                  <a:endParaRPr lang="zh-CN" altLang="en-US" sz="2400" dirty="0"/>
                </a:p>
              </p:txBody>
            </p:sp>
          </mc:Choice>
          <mc:Fallback xmlns="">
            <p:sp>
              <p:nvSpPr>
                <p:cNvPr id="97" name="文本框 96">
                  <a:extLst>
                    <a:ext uri="{FF2B5EF4-FFF2-40B4-BE49-F238E27FC236}">
                      <a16:creationId xmlns:a16="http://schemas.microsoft.com/office/drawing/2014/main" id="{0E663C13-20B9-4D80-97EE-572C82C514F0}"/>
                    </a:ext>
                  </a:extLst>
                </p:cNvPr>
                <p:cNvSpPr txBox="1">
                  <a:spLocks noRot="1" noChangeAspect="1" noMove="1" noResize="1" noEditPoints="1" noAdjustHandles="1" noChangeArrowheads="1" noChangeShapeType="1" noTextEdit="1"/>
                </p:cNvSpPr>
                <p:nvPr/>
              </p:nvSpPr>
              <p:spPr>
                <a:xfrm>
                  <a:off x="787785" y="2883869"/>
                  <a:ext cx="1079783" cy="369332"/>
                </a:xfrm>
                <a:prstGeom prst="rect">
                  <a:avLst/>
                </a:prstGeom>
                <a:blipFill>
                  <a:blip r:embed="rId13"/>
                  <a:stretch>
                    <a:fillRect l="-6215" r="-6780" b="-2295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4" name="矩形 43">
                <a:extLst>
                  <a:ext uri="{FF2B5EF4-FFF2-40B4-BE49-F238E27FC236}">
                    <a16:creationId xmlns:a16="http://schemas.microsoft.com/office/drawing/2014/main" id="{D869B056-666A-42CF-8AE4-8306F56FF3FF}"/>
                  </a:ext>
                </a:extLst>
              </p:cNvPr>
              <p:cNvSpPr/>
              <p:nvPr/>
            </p:nvSpPr>
            <p:spPr>
              <a:xfrm>
                <a:off x="1288780" y="1252061"/>
                <a:ext cx="6566682" cy="631652"/>
              </a:xfrm>
              <a:prstGeom prst="rect">
                <a:avLst/>
              </a:prstGeom>
            </p:spPr>
            <p:txBody>
              <a:bodyPr/>
              <a:lstStyle/>
              <a:p>
                <a:pPr algn="ctr" defTabSz="914400">
                  <a:lnSpc>
                    <a:spcPct val="90000"/>
                  </a:lnSpc>
                  <a:spcBef>
                    <a:spcPct val="0"/>
                  </a:spcBef>
                </a:pPr>
                <a14:m>
                  <m:oMath xmlns:m="http://schemas.openxmlformats.org/officeDocument/2006/math">
                    <m:r>
                      <a:rPr lang="en-US" altLang="zh-CN" b="0" i="1" smtClean="0">
                        <a:latin typeface="Cambria Math" panose="02040503050406030204" pitchFamily="18" charset="0"/>
                      </a:rPr>
                      <m:t>𝐾</m:t>
                    </m:r>
                  </m:oMath>
                </a14:m>
                <a:r>
                  <a:rPr lang="en-US" altLang="zh-CN" b="1" i="1" dirty="0">
                    <a:solidFill>
                      <a:srgbClr val="DB560B"/>
                    </a:solidFill>
                    <a:latin typeface="HelveticaNeueLT Std" panose="020B0604020202020204" pitchFamily="34" charset="0"/>
                  </a:rPr>
                  <a:t> </a:t>
                </a:r>
                <a:r>
                  <a:rPr lang="en-US" altLang="zh-CN" b="1" dirty="0">
                    <a:latin typeface="HelveticaNeueLT Std" panose="020B0604020202020204" pitchFamily="34" charset="0"/>
                  </a:rPr>
                  <a:t>neurons,</a:t>
                </a:r>
              </a:p>
              <a:p>
                <a:pPr algn="ctr" defTabSz="914400">
                  <a:lnSpc>
                    <a:spcPct val="90000"/>
                  </a:lnSpc>
                  <a:spcBef>
                    <a:spcPct val="0"/>
                  </a:spcBef>
                </a:pPr>
                <a:r>
                  <a:rPr lang="en-US" altLang="zh-CN" b="1" dirty="0">
                    <a:latin typeface="HelveticaNeueLT Std" panose="020B0604020202020204" pitchFamily="34" charset="0"/>
                  </a:rPr>
                  <a:t>signs of </a:t>
                </a:r>
                <a14:m>
                  <m:oMath xmlns:m="http://schemas.openxmlformats.org/officeDocument/2006/math">
                    <m:r>
                      <a:rPr lang="en-US" altLang="zh-CN" b="0" i="1" smtClean="0">
                        <a:latin typeface="Cambria Math" panose="02040503050406030204" pitchFamily="18" charset="0"/>
                      </a:rPr>
                      <m:t>𝜇</m:t>
                    </m:r>
                  </m:oMath>
                </a14:m>
                <a:r>
                  <a:rPr lang="en-US" altLang="zh-CN" dirty="0">
                    <a:latin typeface="HelveticaNeueLT Std" panose="020B0604020202020204" pitchFamily="34" charset="0"/>
                  </a:rPr>
                  <a:t> </a:t>
                </a:r>
                <a:r>
                  <a:rPr lang="en-US" altLang="zh-CN" b="1" dirty="0">
                    <a:latin typeface="HelveticaNeueLT Std" panose="020B0604020202020204" pitchFamily="34" charset="0"/>
                  </a:rPr>
                  <a:t>indicate excitation/inhibition</a:t>
                </a:r>
                <a:endParaRPr lang="en-US" altLang="zh-CN" dirty="0">
                  <a:latin typeface="HelveticaNeueLT Std" panose="020B0604020202020204" pitchFamily="34" charset="0"/>
                </a:endParaRPr>
              </a:p>
            </p:txBody>
          </p:sp>
        </mc:Choice>
        <mc:Fallback xmlns="">
          <p:sp>
            <p:nvSpPr>
              <p:cNvPr id="44" name="矩形 43">
                <a:extLst>
                  <a:ext uri="{FF2B5EF4-FFF2-40B4-BE49-F238E27FC236}">
                    <a16:creationId xmlns:a16="http://schemas.microsoft.com/office/drawing/2014/main" id="{D869B056-666A-42CF-8AE4-8306F56FF3FF}"/>
                  </a:ext>
                </a:extLst>
              </p:cNvPr>
              <p:cNvSpPr>
                <a:spLocks noRot="1" noChangeAspect="1" noMove="1" noResize="1" noEditPoints="1" noAdjustHandles="1" noChangeArrowheads="1" noChangeShapeType="1" noTextEdit="1"/>
              </p:cNvSpPr>
              <p:nvPr/>
            </p:nvSpPr>
            <p:spPr>
              <a:xfrm>
                <a:off x="1288780" y="1252061"/>
                <a:ext cx="6566682" cy="631652"/>
              </a:xfrm>
              <a:prstGeom prst="rect">
                <a:avLst/>
              </a:prstGeom>
              <a:blipFill>
                <a:blip r:embed="rId14"/>
                <a:stretch>
                  <a:fillRect t="-9615" b="-7692"/>
                </a:stretch>
              </a:blipFill>
            </p:spPr>
            <p:txBody>
              <a:bodyPr/>
              <a:lstStyle/>
              <a:p>
                <a:r>
                  <a:rPr lang="en-US">
                    <a:noFill/>
                  </a:rPr>
                  <a:t> </a:t>
                </a:r>
              </a:p>
            </p:txBody>
          </p:sp>
        </mc:Fallback>
      </mc:AlternateContent>
      <p:sp>
        <p:nvSpPr>
          <p:cNvPr id="46" name="TextBox 5">
            <a:extLst>
              <a:ext uri="{FF2B5EF4-FFF2-40B4-BE49-F238E27FC236}">
                <a16:creationId xmlns:a16="http://schemas.microsoft.com/office/drawing/2014/main" id="{A86BC1E3-0F8D-4466-8834-66519E48E752}"/>
              </a:ext>
            </a:extLst>
          </p:cNvPr>
          <p:cNvSpPr txBox="1"/>
          <p:nvPr/>
        </p:nvSpPr>
        <p:spPr>
          <a:xfrm>
            <a:off x="5124305" y="2300171"/>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Stochastic intensity</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sp>
            <p:nvSpPr>
              <p:cNvPr id="47" name="矩形 46">
                <a:extLst>
                  <a:ext uri="{FF2B5EF4-FFF2-40B4-BE49-F238E27FC236}">
                    <a16:creationId xmlns:a16="http://schemas.microsoft.com/office/drawing/2014/main" id="{07C60D0E-4659-4708-B1BF-F915DAD835E0}"/>
                  </a:ext>
                </a:extLst>
              </p:cNvPr>
              <p:cNvSpPr/>
              <p:nvPr/>
            </p:nvSpPr>
            <p:spPr>
              <a:xfrm>
                <a:off x="5653202" y="2668362"/>
                <a:ext cx="1773947" cy="387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𝜆</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i="1">
                          <a:latin typeface="Cambria Math" panose="02040503050406030204" pitchFamily="18" charset="0"/>
                          <a:ea typeface="Helvetica Neue" panose="02000503000000020004" pitchFamily="2" charset="0"/>
                          <a:cs typeface="Helvetica Neue" panose="02000503000000020004" pitchFamily="2" charset="0"/>
                        </a:rPr>
                        <m:t>=</m:t>
                      </m:r>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𝑏</m:t>
                      </m:r>
                      <m:sSup>
                        <m:sSup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sSupPr>
                        <m:e>
                          <m:r>
                            <a:rPr lang="en-US" altLang="zh-CN" i="1">
                              <a:latin typeface="Cambria Math" panose="02040503050406030204" pitchFamily="18" charset="0"/>
                              <a:ea typeface="Helvetica Neue" panose="02000503000000020004" pitchFamily="2" charset="0"/>
                              <a:cs typeface="Helvetica Neue" panose="02000503000000020004" pitchFamily="2" charset="0"/>
                            </a:rPr>
                            <m:t>𝑒</m:t>
                          </m:r>
                        </m:e>
                        <m:sup>
                          <m:r>
                            <a:rPr lang="en-US" altLang="zh-CN" i="1">
                              <a:latin typeface="Cambria Math" panose="02040503050406030204" pitchFamily="18" charset="0"/>
                              <a:ea typeface="Helvetica Neue" panose="02000503000000020004" pitchFamily="2" charset="0"/>
                              <a:cs typeface="Helvetica Neue" panose="02000503000000020004" pitchFamily="2" charset="0"/>
                            </a:rPr>
                            <m:t>𝑎</m:t>
                          </m:r>
                          <m:sSub>
                            <m:sSub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𝑥</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sup>
                      </m:sSup>
                    </m:oMath>
                  </m:oMathPara>
                </a14:m>
                <a:endParaRPr lang="zh-CN" altLang="en-US" dirty="0"/>
              </a:p>
            </p:txBody>
          </p:sp>
        </mc:Choice>
        <mc:Fallback xmlns="">
          <p:sp>
            <p:nvSpPr>
              <p:cNvPr id="47" name="矩形 46">
                <a:extLst>
                  <a:ext uri="{FF2B5EF4-FFF2-40B4-BE49-F238E27FC236}">
                    <a16:creationId xmlns:a16="http://schemas.microsoft.com/office/drawing/2014/main" id="{07C60D0E-4659-4708-B1BF-F915DAD835E0}"/>
                  </a:ext>
                </a:extLst>
              </p:cNvPr>
              <p:cNvSpPr>
                <a:spLocks noRot="1" noChangeAspect="1" noMove="1" noResize="1" noEditPoints="1" noAdjustHandles="1" noChangeArrowheads="1" noChangeShapeType="1" noTextEdit="1"/>
              </p:cNvSpPr>
              <p:nvPr/>
            </p:nvSpPr>
            <p:spPr>
              <a:xfrm>
                <a:off x="5653202" y="2668362"/>
                <a:ext cx="1773947" cy="387927"/>
              </a:xfrm>
              <a:prstGeom prst="rect">
                <a:avLst/>
              </a:prstGeom>
              <a:blipFill>
                <a:blip r:embed="rId15"/>
                <a:stretch>
                  <a:fillRect b="-1587"/>
                </a:stretch>
              </a:blipFill>
            </p:spPr>
            <p:txBody>
              <a:bodyPr/>
              <a:lstStyle/>
              <a:p>
                <a:r>
                  <a:rPr lang="en-US">
                    <a:noFill/>
                  </a:rPr>
                  <a:t> </a:t>
                </a:r>
              </a:p>
            </p:txBody>
          </p:sp>
        </mc:Fallback>
      </mc:AlternateContent>
      <p:grpSp>
        <p:nvGrpSpPr>
          <p:cNvPr id="7" name="组合 6">
            <a:extLst>
              <a:ext uri="{FF2B5EF4-FFF2-40B4-BE49-F238E27FC236}">
                <a16:creationId xmlns:a16="http://schemas.microsoft.com/office/drawing/2014/main" id="{CF21F08C-7AE6-4F44-B9D6-DC75C4657D23}"/>
              </a:ext>
            </a:extLst>
          </p:cNvPr>
          <p:cNvGrpSpPr/>
          <p:nvPr/>
        </p:nvGrpSpPr>
        <p:grpSpPr>
          <a:xfrm>
            <a:off x="3930004" y="3336788"/>
            <a:ext cx="5208940" cy="1704775"/>
            <a:chOff x="3642838" y="3200762"/>
            <a:chExt cx="5208940" cy="1704775"/>
          </a:xfrm>
        </p:grpSpPr>
        <mc:AlternateContent xmlns:mc="http://schemas.openxmlformats.org/markup-compatibility/2006" xmlns:a14="http://schemas.microsoft.com/office/drawing/2010/main">
          <mc:Choice Requires="a14">
            <p:sp>
              <p:nvSpPr>
                <p:cNvPr id="48" name="TextBox 5">
                  <a:extLst>
                    <a:ext uri="{FF2B5EF4-FFF2-40B4-BE49-F238E27FC236}">
                      <a16:creationId xmlns:a16="http://schemas.microsoft.com/office/drawing/2014/main" id="{7EF24529-3758-4325-96FB-4045764DD09B}"/>
                    </a:ext>
                  </a:extLst>
                </p:cNvPr>
                <p:cNvSpPr txBox="1"/>
                <p:nvPr/>
              </p:nvSpPr>
              <p:spPr>
                <a:xfrm>
                  <a:off x="4256937" y="3200762"/>
                  <a:ext cx="3992144"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Continuous counting variable </a:t>
                  </a:r>
                  <a14:m>
                    <m:oMath xmlns:m="http://schemas.openxmlformats.org/officeDocument/2006/math">
                      <m:sSub>
                        <m:sSubPr>
                          <m:ctrlPr>
                            <a:rPr lang="en-US" sz="1800"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𝑥</m:t>
                          </m:r>
                        </m:e>
                        <m:sub>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sz="1800" b="0" i="1" smtClean="0">
                              <a:latin typeface="Cambria Math" panose="02040503050406030204" pitchFamily="18" charset="0"/>
                              <a:ea typeface="Helvetica Neue" panose="02000503000000020004" pitchFamily="2" charset="0"/>
                              <a:cs typeface="Helvetica Neue" panose="02000503000000020004" pitchFamily="2" charset="0"/>
                            </a:rPr>
                          </m:ctrlPr>
                        </m:dPr>
                        <m:e>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𝑡</m:t>
                          </m:r>
                        </m:e>
                      </m:d>
                    </m:oMath>
                  </a14:m>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Choice>
          <mc:Fallback xmlns="">
            <p:sp>
              <p:nvSpPr>
                <p:cNvPr id="48" name="TextBox 5">
                  <a:extLst>
                    <a:ext uri="{FF2B5EF4-FFF2-40B4-BE49-F238E27FC236}">
                      <a16:creationId xmlns:a16="http://schemas.microsoft.com/office/drawing/2014/main" id="{7EF24529-3758-4325-96FB-4045764DD09B}"/>
                    </a:ext>
                  </a:extLst>
                </p:cNvPr>
                <p:cNvSpPr txBox="1">
                  <a:spLocks noRot="1" noChangeAspect="1" noMove="1" noResize="1" noEditPoints="1" noAdjustHandles="1" noChangeArrowheads="1" noChangeShapeType="1" noTextEdit="1"/>
                </p:cNvSpPr>
                <p:nvPr/>
              </p:nvSpPr>
              <p:spPr>
                <a:xfrm>
                  <a:off x="4256937" y="3200762"/>
                  <a:ext cx="3992144" cy="399775"/>
                </a:xfrm>
                <a:prstGeom prst="rect">
                  <a:avLst/>
                </a:prstGeom>
                <a:blipFill>
                  <a:blip r:embed="rId16"/>
                  <a:stretch>
                    <a:fillRect l="-305" t="-15152" b="-7576"/>
                  </a:stretch>
                </a:blipFill>
              </p:spPr>
              <p:txBody>
                <a:bodyPr/>
                <a:lstStyle/>
                <a:p>
                  <a:r>
                    <a:rPr lang="en-US">
                      <a:noFill/>
                    </a:rPr>
                    <a:t> </a:t>
                  </a:r>
                </a:p>
              </p:txBody>
            </p:sp>
          </mc:Fallback>
        </mc:AlternateContent>
        <p:grpSp>
          <p:nvGrpSpPr>
            <p:cNvPr id="5" name="组合 4">
              <a:extLst>
                <a:ext uri="{FF2B5EF4-FFF2-40B4-BE49-F238E27FC236}">
                  <a16:creationId xmlns:a16="http://schemas.microsoft.com/office/drawing/2014/main" id="{C1A68D47-4333-48A2-BB61-2A2D2BAA11E9}"/>
                </a:ext>
              </a:extLst>
            </p:cNvPr>
            <p:cNvGrpSpPr/>
            <p:nvPr/>
          </p:nvGrpSpPr>
          <p:grpSpPr>
            <a:xfrm>
              <a:off x="3642838" y="4157691"/>
              <a:ext cx="2825778" cy="747846"/>
              <a:chOff x="3677526" y="4492923"/>
              <a:chExt cx="2825778" cy="747846"/>
            </a:xfrm>
          </p:grpSpPr>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3E117852-A5BB-479A-B218-FCF82081443E}"/>
                      </a:ext>
                    </a:extLst>
                  </p:cNvPr>
                  <p:cNvSpPr/>
                  <p:nvPr/>
                </p:nvSpPr>
                <p:spPr>
                  <a:xfrm>
                    <a:off x="4098407" y="4849123"/>
                    <a:ext cx="2084160"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𝑥</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m:t>
                          </m:r>
                          <m:sSub>
                            <m:sSub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𝑥</m:t>
                              </m:r>
                            </m:e>
                            <m:sub>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m:t>
                          </m:r>
                          <m:sSub>
                            <m:sSub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𝜇</m:t>
                              </m:r>
                            </m:e>
                            <m:sub>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𝑗𝑖</m:t>
                              </m:r>
                            </m:sub>
                          </m:sSub>
                        </m:oMath>
                      </m:oMathPara>
                    </a14:m>
                    <a:endParaRPr lang="zh-CN" altLang="en-US" dirty="0"/>
                  </a:p>
                </p:txBody>
              </p:sp>
            </mc:Choice>
            <mc:Fallback xmlns="">
              <p:sp>
                <p:nvSpPr>
                  <p:cNvPr id="49" name="矩形 48">
                    <a:extLst>
                      <a:ext uri="{FF2B5EF4-FFF2-40B4-BE49-F238E27FC236}">
                        <a16:creationId xmlns:a16="http://schemas.microsoft.com/office/drawing/2014/main" id="{3E117852-A5BB-479A-B218-FCF82081443E}"/>
                      </a:ext>
                    </a:extLst>
                  </p:cNvPr>
                  <p:cNvSpPr>
                    <a:spLocks noRot="1" noChangeAspect="1" noMove="1" noResize="1" noEditPoints="1" noAdjustHandles="1" noChangeArrowheads="1" noChangeShapeType="1" noTextEdit="1"/>
                  </p:cNvSpPr>
                  <p:nvPr/>
                </p:nvSpPr>
                <p:spPr>
                  <a:xfrm>
                    <a:off x="4098407" y="4849123"/>
                    <a:ext cx="2084160" cy="391646"/>
                  </a:xfrm>
                  <a:prstGeom prst="rect">
                    <a:avLst/>
                  </a:prstGeom>
                  <a:blipFill>
                    <a:blip r:embed="rId17"/>
                    <a:stretch>
                      <a:fillRect b="-7813"/>
                    </a:stretch>
                  </a:blipFill>
                </p:spPr>
                <p:txBody>
                  <a:bodyPr/>
                  <a:lstStyle/>
                  <a:p>
                    <a:r>
                      <a:rPr lang="en-US">
                        <a:noFill/>
                      </a:rPr>
                      <a:t> </a:t>
                    </a:r>
                  </a:p>
                </p:txBody>
              </p:sp>
            </mc:Fallback>
          </mc:AlternateContent>
          <p:sp>
            <p:nvSpPr>
              <p:cNvPr id="50" name="TextBox 5">
                <a:extLst>
                  <a:ext uri="{FF2B5EF4-FFF2-40B4-BE49-F238E27FC236}">
                    <a16:creationId xmlns:a16="http://schemas.microsoft.com/office/drawing/2014/main" id="{460E9335-F46C-4F79-8F48-3FDEC549A60A}"/>
                  </a:ext>
                </a:extLst>
              </p:cNvPr>
              <p:cNvSpPr txBox="1"/>
              <p:nvPr/>
            </p:nvSpPr>
            <p:spPr>
              <a:xfrm>
                <a:off x="3677526" y="4492923"/>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receive spike</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grpSp>
          <p:nvGrpSpPr>
            <p:cNvPr id="53" name="组合 52">
              <a:extLst>
                <a:ext uri="{FF2B5EF4-FFF2-40B4-BE49-F238E27FC236}">
                  <a16:creationId xmlns:a16="http://schemas.microsoft.com/office/drawing/2014/main" id="{EAEB12AF-F1CF-4E61-B11F-2A5414B71DBF}"/>
                </a:ext>
              </a:extLst>
            </p:cNvPr>
            <p:cNvGrpSpPr/>
            <p:nvPr/>
          </p:nvGrpSpPr>
          <p:grpSpPr>
            <a:xfrm>
              <a:off x="6026000" y="4152525"/>
              <a:ext cx="2825778" cy="723760"/>
              <a:chOff x="6020900" y="2671841"/>
              <a:chExt cx="2825778" cy="723760"/>
            </a:xfrm>
          </p:grpSpPr>
          <mc:AlternateContent xmlns:mc="http://schemas.openxmlformats.org/markup-compatibility/2006" xmlns:a14="http://schemas.microsoft.com/office/drawing/2010/main">
            <mc:Choice Requires="a14">
              <p:sp>
                <p:nvSpPr>
                  <p:cNvPr id="54" name="矩形 53">
                    <a:extLst>
                      <a:ext uri="{FF2B5EF4-FFF2-40B4-BE49-F238E27FC236}">
                        <a16:creationId xmlns:a16="http://schemas.microsoft.com/office/drawing/2014/main" id="{41305D54-74B8-4486-AC69-BACC51E39BD8}"/>
                      </a:ext>
                    </a:extLst>
                  </p:cNvPr>
                  <p:cNvSpPr/>
                  <p:nvPr/>
                </p:nvSpPr>
                <p:spPr>
                  <a:xfrm>
                    <a:off x="6857854" y="3026269"/>
                    <a:ext cx="11755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𝑥</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→0</m:t>
                          </m:r>
                        </m:oMath>
                      </m:oMathPara>
                    </a14:m>
                    <a:endParaRPr lang="zh-CN" altLang="en-US" dirty="0"/>
                  </a:p>
                </p:txBody>
              </p:sp>
            </mc:Choice>
            <mc:Fallback xmlns="">
              <p:sp>
                <p:nvSpPr>
                  <p:cNvPr id="54" name="矩形 53">
                    <a:extLst>
                      <a:ext uri="{FF2B5EF4-FFF2-40B4-BE49-F238E27FC236}">
                        <a16:creationId xmlns:a16="http://schemas.microsoft.com/office/drawing/2014/main" id="{41305D54-74B8-4486-AC69-BACC51E39BD8}"/>
                      </a:ext>
                    </a:extLst>
                  </p:cNvPr>
                  <p:cNvSpPr>
                    <a:spLocks noRot="1" noChangeAspect="1" noMove="1" noResize="1" noEditPoints="1" noAdjustHandles="1" noChangeArrowheads="1" noChangeShapeType="1" noTextEdit="1"/>
                  </p:cNvSpPr>
                  <p:nvPr/>
                </p:nvSpPr>
                <p:spPr>
                  <a:xfrm>
                    <a:off x="6857854" y="3026269"/>
                    <a:ext cx="1175578" cy="369332"/>
                  </a:xfrm>
                  <a:prstGeom prst="rect">
                    <a:avLst/>
                  </a:prstGeom>
                  <a:blipFill>
                    <a:blip r:embed="rId18"/>
                    <a:stretch>
                      <a:fillRect b="-1667"/>
                    </a:stretch>
                  </a:blipFill>
                </p:spPr>
                <p:txBody>
                  <a:bodyPr/>
                  <a:lstStyle/>
                  <a:p>
                    <a:r>
                      <a:rPr lang="en-US">
                        <a:noFill/>
                      </a:rPr>
                      <a:t> </a:t>
                    </a:r>
                  </a:p>
                </p:txBody>
              </p:sp>
            </mc:Fallback>
          </mc:AlternateContent>
          <p:sp>
            <p:nvSpPr>
              <p:cNvPr id="55" name="TextBox 5">
                <a:extLst>
                  <a:ext uri="{FF2B5EF4-FFF2-40B4-BE49-F238E27FC236}">
                    <a16:creationId xmlns:a16="http://schemas.microsoft.com/office/drawing/2014/main" id="{5A2A1BDF-0180-4535-A054-4918ABF945DE}"/>
                  </a:ext>
                </a:extLst>
              </p:cNvPr>
              <p:cNvSpPr txBox="1"/>
              <p:nvPr/>
            </p:nvSpPr>
            <p:spPr>
              <a:xfrm>
                <a:off x="6020900" y="2671841"/>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spike and reset</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sp>
          <p:nvSpPr>
            <p:cNvPr id="56" name="左大括号 55">
              <a:extLst>
                <a:ext uri="{FF2B5EF4-FFF2-40B4-BE49-F238E27FC236}">
                  <a16:creationId xmlns:a16="http://schemas.microsoft.com/office/drawing/2014/main" id="{EE0F0607-A621-4D9B-9F3E-188EB4E1B109}"/>
                </a:ext>
              </a:extLst>
            </p:cNvPr>
            <p:cNvSpPr/>
            <p:nvPr/>
          </p:nvSpPr>
          <p:spPr>
            <a:xfrm rot="5400000">
              <a:off x="6062723" y="2743539"/>
              <a:ext cx="369333" cy="2383325"/>
            </a:xfrm>
            <a:prstGeom prst="leftBrace">
              <a:avLst>
                <a:gd name="adj1" fmla="val 84201"/>
                <a:gd name="adj2" fmla="val 50000"/>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Tree>
    <p:extLst>
      <p:ext uri="{BB962C8B-B14F-4D97-AF65-F5344CB8AC3E}">
        <p14:creationId xmlns:p14="http://schemas.microsoft.com/office/powerpoint/2010/main" val="64612686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a:extLst>
              <a:ext uri="{FF2B5EF4-FFF2-40B4-BE49-F238E27FC236}">
                <a16:creationId xmlns:a16="http://schemas.microsoft.com/office/drawing/2014/main" id="{C212C5E7-D72E-42AE-A5B3-BB1EF6840519}"/>
              </a:ext>
            </a:extLst>
          </p:cNvPr>
          <p:cNvSpPr/>
          <p:nvPr/>
        </p:nvSpPr>
        <p:spPr>
          <a:xfrm>
            <a:off x="5513063" y="5539543"/>
            <a:ext cx="1998734" cy="331229"/>
          </a:xfrm>
          <a:prstGeom prst="rect">
            <a:avLst/>
          </a:prstGeom>
          <a:solidFill>
            <a:schemeClr val="accent4">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32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Exponential Firing Neurons</a:t>
            </a:r>
            <a:endParaRPr lang="zh-CN" altLang="en-US" dirty="0"/>
          </a:p>
        </p:txBody>
      </p:sp>
      <mc:AlternateContent xmlns:mc="http://schemas.openxmlformats.org/markup-compatibility/2006" xmlns:a14="http://schemas.microsoft.com/office/drawing/2010/main">
        <mc:Choice Requires="a14">
          <p:sp>
            <p:nvSpPr>
              <p:cNvPr id="37" name="TextBox 5">
                <a:extLst>
                  <a:ext uri="{FF2B5EF4-FFF2-40B4-BE49-F238E27FC236}">
                    <a16:creationId xmlns:a16="http://schemas.microsoft.com/office/drawing/2014/main" id="{2519A6F8-C863-4542-81CB-FC44805AE8BF}"/>
                  </a:ext>
                </a:extLst>
              </p:cNvPr>
              <p:cNvSpPr txBox="1"/>
              <p:nvPr/>
            </p:nvSpPr>
            <p:spPr>
              <a:xfrm>
                <a:off x="5127057" y="5530258"/>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Relaxation time </a:t>
                </a:r>
                <a14:m>
                  <m:oMath xmlns:m="http://schemas.openxmlformats.org/officeDocument/2006/math">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𝜏</m:t>
                    </m:r>
                  </m:oMath>
                </a14:m>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Choice>
        <mc:Fallback xmlns="">
          <p:sp>
            <p:nvSpPr>
              <p:cNvPr id="37" name="TextBox 5">
                <a:extLst>
                  <a:ext uri="{FF2B5EF4-FFF2-40B4-BE49-F238E27FC236}">
                    <a16:creationId xmlns:a16="http://schemas.microsoft.com/office/drawing/2014/main" id="{2519A6F8-C863-4542-81CB-FC44805AE8BF}"/>
                  </a:ext>
                </a:extLst>
              </p:cNvPr>
              <p:cNvSpPr txBox="1">
                <a:spLocks noRot="1" noChangeAspect="1" noMove="1" noResize="1" noEditPoints="1" noAdjustHandles="1" noChangeArrowheads="1" noChangeShapeType="1" noTextEdit="1"/>
              </p:cNvSpPr>
              <p:nvPr/>
            </p:nvSpPr>
            <p:spPr>
              <a:xfrm>
                <a:off x="5127057" y="5530258"/>
                <a:ext cx="2825778" cy="399775"/>
              </a:xfrm>
              <a:prstGeom prst="rect">
                <a:avLst/>
              </a:prstGeom>
              <a:blipFill>
                <a:blip r:embed="rId3"/>
                <a:stretch>
                  <a:fillRect t="-15152" b="-7576"/>
                </a:stretch>
              </a:blipFill>
            </p:spPr>
            <p:txBody>
              <a:bodyPr/>
              <a:lstStyle/>
              <a:p>
                <a:r>
                  <a:rPr lang="en-US">
                    <a:noFill/>
                  </a:rPr>
                  <a:t> </a:t>
                </a:r>
              </a:p>
            </p:txBody>
          </p:sp>
        </mc:Fallback>
      </mc:AlternateContent>
      <p:grpSp>
        <p:nvGrpSpPr>
          <p:cNvPr id="4" name="组合 3">
            <a:extLst>
              <a:ext uri="{FF2B5EF4-FFF2-40B4-BE49-F238E27FC236}">
                <a16:creationId xmlns:a16="http://schemas.microsoft.com/office/drawing/2014/main" id="{F87401AE-1593-4E79-85D9-0E0C124EA9BB}"/>
              </a:ext>
            </a:extLst>
          </p:cNvPr>
          <p:cNvGrpSpPr/>
          <p:nvPr/>
        </p:nvGrpSpPr>
        <p:grpSpPr>
          <a:xfrm>
            <a:off x="-3159316" y="-1145570"/>
            <a:ext cx="8034808" cy="10387884"/>
            <a:chOff x="-2838203" y="-2090198"/>
            <a:chExt cx="8034808" cy="10387884"/>
          </a:xfrm>
        </p:grpSpPr>
        <p:grpSp>
          <p:nvGrpSpPr>
            <p:cNvPr id="76" name="组合 75">
              <a:extLst>
                <a:ext uri="{FF2B5EF4-FFF2-40B4-BE49-F238E27FC236}">
                  <a16:creationId xmlns:a16="http://schemas.microsoft.com/office/drawing/2014/main" id="{41F9FF9C-9FCE-432D-8AA5-59C1B9B4FF63}"/>
                </a:ext>
              </a:extLst>
            </p:cNvPr>
            <p:cNvGrpSpPr/>
            <p:nvPr/>
          </p:nvGrpSpPr>
          <p:grpSpPr>
            <a:xfrm>
              <a:off x="-2838203" y="-2090198"/>
              <a:ext cx="8034808" cy="10387884"/>
              <a:chOff x="-816297" y="-2745239"/>
              <a:chExt cx="8034808" cy="10387884"/>
            </a:xfrm>
          </p:grpSpPr>
          <p:grpSp>
            <p:nvGrpSpPr>
              <p:cNvPr id="77" name="组合 76">
                <a:extLst>
                  <a:ext uri="{FF2B5EF4-FFF2-40B4-BE49-F238E27FC236}">
                    <a16:creationId xmlns:a16="http://schemas.microsoft.com/office/drawing/2014/main" id="{EFC24A0E-9EF5-42E4-9018-81A4EC2D6CB2}"/>
                  </a:ext>
                </a:extLst>
              </p:cNvPr>
              <p:cNvGrpSpPr/>
              <p:nvPr/>
            </p:nvGrpSpPr>
            <p:grpSpPr>
              <a:xfrm rot="7156578">
                <a:off x="89253" y="-534362"/>
                <a:ext cx="9340135" cy="4918381"/>
                <a:chOff x="-816297" y="-7789"/>
                <a:chExt cx="9340135" cy="4918381"/>
              </a:xfrm>
            </p:grpSpPr>
            <p:sp>
              <p:nvSpPr>
                <p:cNvPr id="87" name="弧形 86">
                  <a:extLst>
                    <a:ext uri="{FF2B5EF4-FFF2-40B4-BE49-F238E27FC236}">
                      <a16:creationId xmlns:a16="http://schemas.microsoft.com/office/drawing/2014/main" id="{762B2A73-A523-4272-96A2-0B1497EF0FBC}"/>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88" name="弧形 87">
                  <a:extLst>
                    <a:ext uri="{FF2B5EF4-FFF2-40B4-BE49-F238E27FC236}">
                      <a16:creationId xmlns:a16="http://schemas.microsoft.com/office/drawing/2014/main" id="{0DD21E7F-DF23-4A49-A13F-5165B8E0ECF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8" name="组合 77">
                <a:extLst>
                  <a:ext uri="{FF2B5EF4-FFF2-40B4-BE49-F238E27FC236}">
                    <a16:creationId xmlns:a16="http://schemas.microsoft.com/office/drawing/2014/main" id="{8F5B547C-4635-4C05-975C-4225FEEAE9C8}"/>
                  </a:ext>
                </a:extLst>
              </p:cNvPr>
              <p:cNvGrpSpPr/>
              <p:nvPr/>
            </p:nvGrpSpPr>
            <p:grpSpPr>
              <a:xfrm rot="3416954">
                <a:off x="78616" y="513387"/>
                <a:ext cx="9340135" cy="4918381"/>
                <a:chOff x="-816297" y="-7789"/>
                <a:chExt cx="9340135" cy="4918381"/>
              </a:xfrm>
            </p:grpSpPr>
            <p:sp>
              <p:nvSpPr>
                <p:cNvPr id="84" name="弧形 83">
                  <a:extLst>
                    <a:ext uri="{FF2B5EF4-FFF2-40B4-BE49-F238E27FC236}">
                      <a16:creationId xmlns:a16="http://schemas.microsoft.com/office/drawing/2014/main" id="{36233FF6-9ECB-44B0-85F7-D282F54722D0}"/>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86" name="弧形 85">
                  <a:extLst>
                    <a:ext uri="{FF2B5EF4-FFF2-40B4-BE49-F238E27FC236}">
                      <a16:creationId xmlns:a16="http://schemas.microsoft.com/office/drawing/2014/main" id="{4DBF967F-C108-465C-983C-CA333AC7C894}"/>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82" name="弧形 81">
                <a:extLst>
                  <a:ext uri="{FF2B5EF4-FFF2-40B4-BE49-F238E27FC236}">
                    <a16:creationId xmlns:a16="http://schemas.microsoft.com/office/drawing/2014/main" id="{AE4D4BAD-69F9-4119-BF69-9795FB74DF4C}"/>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6BD86013-3FAD-4C7D-A440-6D89E7016292}"/>
                      </a:ext>
                    </a:extLst>
                  </p:cNvPr>
                  <p:cNvSpPr txBox="1"/>
                  <p:nvPr/>
                </p:nvSpPr>
                <p:spPr>
                  <a:xfrm>
                    <a:off x="4748787" y="3093328"/>
                    <a:ext cx="10813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𝜇</m:t>
                              </m:r>
                            </m:e>
                            <m:sub>
                              <m:r>
                                <a:rPr lang="en-US" altLang="zh-CN" sz="2400" b="0" i="1" smtClean="0">
                                  <a:latin typeface="Cambria Math" panose="02040503050406030204" pitchFamily="18" charset="0"/>
                                </a:rPr>
                                <m:t>32</m:t>
                              </m:r>
                            </m:sub>
                          </m:sSub>
                          <m:r>
                            <a:rPr lang="en-US" altLang="zh-CN" sz="2400" b="0" i="1" smtClean="0">
                              <a:latin typeface="Cambria Math" panose="02040503050406030204" pitchFamily="18" charset="0"/>
                            </a:rPr>
                            <m:t>&lt;0</m:t>
                          </m:r>
                        </m:oMath>
                      </m:oMathPara>
                    </a14:m>
                    <a:endParaRPr lang="zh-CN" altLang="en-US" sz="2400" dirty="0"/>
                  </a:p>
                </p:txBody>
              </p:sp>
            </mc:Choice>
            <mc:Fallback xmlns="">
              <p:sp>
                <p:nvSpPr>
                  <p:cNvPr id="81" name="文本框 80">
                    <a:extLst>
                      <a:ext uri="{FF2B5EF4-FFF2-40B4-BE49-F238E27FC236}">
                        <a16:creationId xmlns:a16="http://schemas.microsoft.com/office/drawing/2014/main" id="{6BD86013-3FAD-4C7D-A440-6D89E7016292}"/>
                      </a:ext>
                    </a:extLst>
                  </p:cNvPr>
                  <p:cNvSpPr txBox="1">
                    <a:spLocks noRot="1" noChangeAspect="1" noMove="1" noResize="1" noEditPoints="1" noAdjustHandles="1" noChangeArrowheads="1" noChangeShapeType="1" noTextEdit="1"/>
                  </p:cNvSpPr>
                  <p:nvPr/>
                </p:nvSpPr>
                <p:spPr>
                  <a:xfrm>
                    <a:off x="4748787" y="3093328"/>
                    <a:ext cx="1081386" cy="369332"/>
                  </a:xfrm>
                  <a:prstGeom prst="rect">
                    <a:avLst/>
                  </a:prstGeom>
                  <a:blipFill>
                    <a:blip r:embed="rId5"/>
                    <a:stretch>
                      <a:fillRect l="-6180" r="-6180" b="-23333"/>
                    </a:stretch>
                  </a:blipFill>
                </p:spPr>
                <p:txBody>
                  <a:bodyPr/>
                  <a:lstStyle/>
                  <a:p>
                    <a:r>
                      <a:rPr lang="en-US">
                        <a:noFill/>
                      </a:rPr>
                      <a:t> </a:t>
                    </a:r>
                  </a:p>
                </p:txBody>
              </p:sp>
            </mc:Fallback>
          </mc:AlternateContent>
        </p:grpSp>
        <mc:AlternateContent xmlns:mc="http://schemas.openxmlformats.org/markup-compatibility/2006" xmlns:am3d="http://schemas.microsoft.com/office/drawing/2017/model3d">
          <mc:Choice Requires="am3d">
            <p:graphicFrame>
              <p:nvGraphicFramePr>
                <p:cNvPr id="89" name="3D 模型 88">
                  <a:extLst>
                    <a:ext uri="{FF2B5EF4-FFF2-40B4-BE49-F238E27FC236}">
                      <a16:creationId xmlns:a16="http://schemas.microsoft.com/office/drawing/2014/main" id="{883AD60A-6E36-471E-BB8B-D5CEA360B1CA}"/>
                    </a:ext>
                  </a:extLst>
                </p:cNvPr>
                <p:cNvGraphicFramePr>
                  <a:graphicFrameLocks noChangeAspect="1"/>
                </p:cNvGraphicFramePr>
                <p:nvPr/>
              </p:nvGraphicFramePr>
              <p:xfrm>
                <a:off x="1535562" y="1772669"/>
                <a:ext cx="596036" cy="597615"/>
              </p:xfrm>
              <a:graphic>
                <a:graphicData uri="http://schemas.microsoft.com/office/drawing/2017/model3d">
                  <am3d:model3d r:embed="rId6">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7"/>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9" name="3D 模型 88">
                  <a:extLst>
                    <a:ext uri="{FF2B5EF4-FFF2-40B4-BE49-F238E27FC236}">
                      <a16:creationId xmlns:a16="http://schemas.microsoft.com/office/drawing/2014/main" id="{883AD60A-6E36-471E-BB8B-D5CEA360B1CA}"/>
                    </a:ext>
                  </a:extLst>
                </p:cNvPr>
                <p:cNvPicPr>
                  <a:picLocks noGrp="1" noRot="1" noChangeAspect="1" noMove="1" noResize="1" noEditPoints="1" noAdjustHandles="1" noChangeArrowheads="1" noChangeShapeType="1" noCrop="1"/>
                </p:cNvPicPr>
                <p:nvPr/>
              </p:nvPicPr>
              <p:blipFill>
                <a:blip r:embed="rId8"/>
                <a:stretch>
                  <a:fillRect/>
                </a:stretch>
              </p:blipFill>
              <p:spPr>
                <a:xfrm>
                  <a:off x="1535562" y="1772669"/>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90" name="3D 模型 89">
                  <a:extLst>
                    <a:ext uri="{FF2B5EF4-FFF2-40B4-BE49-F238E27FC236}">
                      <a16:creationId xmlns:a16="http://schemas.microsoft.com/office/drawing/2014/main" id="{B47490AD-965B-48C1-9C0C-264422B3EBC6}"/>
                    </a:ext>
                  </a:extLst>
                </p:cNvPr>
                <p:cNvGraphicFramePr>
                  <a:graphicFrameLocks noChangeAspect="1"/>
                </p:cNvGraphicFramePr>
                <p:nvPr/>
              </p:nvGraphicFramePr>
              <p:xfrm>
                <a:off x="3328851" y="2782197"/>
                <a:ext cx="596035" cy="597614"/>
              </p:xfrm>
              <a:graphic>
                <a:graphicData uri="http://schemas.microsoft.com/office/drawing/2017/model3d">
                  <am3d:model3d r:embed="rId6">
                    <am3d:spPr>
                      <a:xfrm>
                        <a:off x="0" y="0"/>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8"/>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0" name="3D 模型 89">
                  <a:extLst>
                    <a:ext uri="{FF2B5EF4-FFF2-40B4-BE49-F238E27FC236}">
                      <a16:creationId xmlns:a16="http://schemas.microsoft.com/office/drawing/2014/main" id="{B47490AD-965B-48C1-9C0C-264422B3EBC6}"/>
                    </a:ext>
                  </a:extLst>
                </p:cNvPr>
                <p:cNvPicPr>
                  <a:picLocks noGrp="1" noRot="1" noChangeAspect="1" noMove="1" noResize="1" noEditPoints="1" noAdjustHandles="1" noChangeArrowheads="1" noChangeShapeType="1" noCrop="1"/>
                </p:cNvPicPr>
                <p:nvPr/>
              </p:nvPicPr>
              <p:blipFill>
                <a:blip r:embed="rId8"/>
                <a:stretch>
                  <a:fillRect/>
                </a:stretch>
              </p:blipFill>
              <p:spPr>
                <a:xfrm>
                  <a:off x="3328851" y="2782197"/>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p:spPr>
            </p:pic>
          </mc:Fallback>
        </mc:AlternateContent>
        <mc:AlternateContent xmlns:mc="http://schemas.openxmlformats.org/markup-compatibility/2006" xmlns:am3d="http://schemas.microsoft.com/office/drawing/2017/model3d">
          <mc:Choice Requires="am3d">
            <p:graphicFrame>
              <p:nvGraphicFramePr>
                <p:cNvPr id="91" name="3D 模型 90">
                  <a:extLst>
                    <a:ext uri="{FF2B5EF4-FFF2-40B4-BE49-F238E27FC236}">
                      <a16:creationId xmlns:a16="http://schemas.microsoft.com/office/drawing/2014/main" id="{5A11E7DD-FC83-46F6-AAFE-B6221697ADB4}"/>
                    </a:ext>
                  </a:extLst>
                </p:cNvPr>
                <p:cNvGraphicFramePr>
                  <a:graphicFrameLocks noChangeAspect="1"/>
                </p:cNvGraphicFramePr>
                <p:nvPr/>
              </p:nvGraphicFramePr>
              <p:xfrm>
                <a:off x="1535563" y="3822360"/>
                <a:ext cx="596035" cy="597614"/>
              </p:xfrm>
              <a:graphic>
                <a:graphicData uri="http://schemas.microsoft.com/office/drawing/2017/model3d">
                  <am3d:model3d r:embed="rId6">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8"/>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1" name="3D 模型 90">
                  <a:extLst>
                    <a:ext uri="{FF2B5EF4-FFF2-40B4-BE49-F238E27FC236}">
                      <a16:creationId xmlns:a16="http://schemas.microsoft.com/office/drawing/2014/main" id="{5A11E7DD-FC83-46F6-AAFE-B6221697ADB4}"/>
                    </a:ext>
                  </a:extLst>
                </p:cNvPr>
                <p:cNvPicPr>
                  <a:picLocks noGrp="1" noRot="1" noChangeAspect="1" noMove="1" noResize="1" noEditPoints="1" noAdjustHandles="1" noChangeArrowheads="1" noChangeShapeType="1" noCrop="1"/>
                </p:cNvPicPr>
                <p:nvPr/>
              </p:nvPicPr>
              <p:blipFill>
                <a:blip r:embed="rId8"/>
                <a:stretch>
                  <a:fillRect/>
                </a:stretch>
              </p:blipFill>
              <p:spPr>
                <a:xfrm>
                  <a:off x="1535563" y="3822360"/>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C728F4D5-D38E-4B11-8D1C-50FF2F32AD4A}"/>
                    </a:ext>
                  </a:extLst>
                </p:cNvPr>
                <p:cNvSpPr txBox="1"/>
                <p:nvPr/>
              </p:nvSpPr>
              <p:spPr>
                <a:xfrm>
                  <a:off x="1705111" y="1884072"/>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92" name="文本框 91">
                  <a:extLst>
                    <a:ext uri="{FF2B5EF4-FFF2-40B4-BE49-F238E27FC236}">
                      <a16:creationId xmlns:a16="http://schemas.microsoft.com/office/drawing/2014/main" id="{C728F4D5-D38E-4B11-8D1C-50FF2F32AD4A}"/>
                    </a:ext>
                  </a:extLst>
                </p:cNvPr>
                <p:cNvSpPr txBox="1">
                  <a:spLocks noRot="1" noChangeAspect="1" noMove="1" noResize="1" noEditPoints="1" noAdjustHandles="1" noChangeArrowheads="1" noChangeShapeType="1" noTextEdit="1"/>
                </p:cNvSpPr>
                <p:nvPr/>
              </p:nvSpPr>
              <p:spPr>
                <a:xfrm>
                  <a:off x="1705111" y="1884072"/>
                  <a:ext cx="238848" cy="369332"/>
                </a:xfrm>
                <a:prstGeom prst="rect">
                  <a:avLst/>
                </a:prstGeom>
                <a:blipFill>
                  <a:blip r:embed="rId9"/>
                  <a:stretch>
                    <a:fillRect l="-30769" r="-30769"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文本框 92">
                  <a:extLst>
                    <a:ext uri="{FF2B5EF4-FFF2-40B4-BE49-F238E27FC236}">
                      <a16:creationId xmlns:a16="http://schemas.microsoft.com/office/drawing/2014/main" id="{608B4ABC-0E5E-47CE-8111-D2A1C3985D08}"/>
                    </a:ext>
                  </a:extLst>
                </p:cNvPr>
                <p:cNvSpPr txBox="1"/>
                <p:nvPr/>
              </p:nvSpPr>
              <p:spPr>
                <a:xfrm>
                  <a:off x="1705111" y="3936501"/>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93" name="文本框 92">
                  <a:extLst>
                    <a:ext uri="{FF2B5EF4-FFF2-40B4-BE49-F238E27FC236}">
                      <a16:creationId xmlns:a16="http://schemas.microsoft.com/office/drawing/2014/main" id="{608B4ABC-0E5E-47CE-8111-D2A1C3985D08}"/>
                    </a:ext>
                  </a:extLst>
                </p:cNvPr>
                <p:cNvSpPr txBox="1">
                  <a:spLocks noRot="1" noChangeAspect="1" noMove="1" noResize="1" noEditPoints="1" noAdjustHandles="1" noChangeArrowheads="1" noChangeShapeType="1" noTextEdit="1"/>
                </p:cNvSpPr>
                <p:nvPr/>
              </p:nvSpPr>
              <p:spPr>
                <a:xfrm>
                  <a:off x="1705111" y="3936501"/>
                  <a:ext cx="238848" cy="369332"/>
                </a:xfrm>
                <a:prstGeom prst="rect">
                  <a:avLst/>
                </a:prstGeom>
                <a:blipFill>
                  <a:blip r:embed="rId10"/>
                  <a:stretch>
                    <a:fillRect l="-30769" r="-30769"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CA6D7273-D58B-49F5-892E-05528F0D46C0}"/>
                    </a:ext>
                  </a:extLst>
                </p:cNvPr>
                <p:cNvSpPr txBox="1"/>
                <p:nvPr/>
              </p:nvSpPr>
              <p:spPr>
                <a:xfrm>
                  <a:off x="3512686" y="2893599"/>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94" name="文本框 93">
                  <a:extLst>
                    <a:ext uri="{FF2B5EF4-FFF2-40B4-BE49-F238E27FC236}">
                      <a16:creationId xmlns:a16="http://schemas.microsoft.com/office/drawing/2014/main" id="{CA6D7273-D58B-49F5-892E-05528F0D46C0}"/>
                    </a:ext>
                  </a:extLst>
                </p:cNvPr>
                <p:cNvSpPr txBox="1">
                  <a:spLocks noRot="1" noChangeAspect="1" noMove="1" noResize="1" noEditPoints="1" noAdjustHandles="1" noChangeArrowheads="1" noChangeShapeType="1" noTextEdit="1"/>
                </p:cNvSpPr>
                <p:nvPr/>
              </p:nvSpPr>
              <p:spPr>
                <a:xfrm>
                  <a:off x="3512686" y="2893599"/>
                  <a:ext cx="238848" cy="369332"/>
                </a:xfrm>
                <a:prstGeom prst="rect">
                  <a:avLst/>
                </a:prstGeom>
                <a:blipFill>
                  <a:blip r:embed="rId11"/>
                  <a:stretch>
                    <a:fillRect l="-28205" r="-33333"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文本框 94">
                  <a:extLst>
                    <a:ext uri="{FF2B5EF4-FFF2-40B4-BE49-F238E27FC236}">
                      <a16:creationId xmlns:a16="http://schemas.microsoft.com/office/drawing/2014/main" id="{C613D1B4-1001-406F-94F7-EE4450ABB033}"/>
                    </a:ext>
                  </a:extLst>
                </p:cNvPr>
                <p:cNvSpPr txBox="1"/>
                <p:nvPr/>
              </p:nvSpPr>
              <p:spPr>
                <a:xfrm>
                  <a:off x="2726340" y="1949004"/>
                  <a:ext cx="107426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𝜇</m:t>
                            </m:r>
                          </m:e>
                          <m:sub>
                            <m:r>
                              <a:rPr lang="en-US" altLang="zh-CN" sz="2400" b="0" i="1" smtClean="0">
                                <a:latin typeface="Cambria Math" panose="02040503050406030204" pitchFamily="18" charset="0"/>
                              </a:rPr>
                              <m:t>13</m:t>
                            </m:r>
                          </m:sub>
                        </m:sSub>
                        <m:r>
                          <a:rPr lang="en-US" altLang="zh-CN" sz="2400" b="0" i="1" smtClean="0">
                            <a:latin typeface="Cambria Math" panose="02040503050406030204" pitchFamily="18" charset="0"/>
                          </a:rPr>
                          <m:t>&gt;0</m:t>
                        </m:r>
                      </m:oMath>
                    </m:oMathPara>
                  </a14:m>
                  <a:endParaRPr lang="zh-CN" altLang="en-US" sz="2400" dirty="0"/>
                </a:p>
              </p:txBody>
            </p:sp>
          </mc:Choice>
          <mc:Fallback xmlns="">
            <p:sp>
              <p:nvSpPr>
                <p:cNvPr id="95" name="文本框 94">
                  <a:extLst>
                    <a:ext uri="{FF2B5EF4-FFF2-40B4-BE49-F238E27FC236}">
                      <a16:creationId xmlns:a16="http://schemas.microsoft.com/office/drawing/2014/main" id="{C613D1B4-1001-406F-94F7-EE4450ABB033}"/>
                    </a:ext>
                  </a:extLst>
                </p:cNvPr>
                <p:cNvSpPr txBox="1">
                  <a:spLocks noRot="1" noChangeAspect="1" noMove="1" noResize="1" noEditPoints="1" noAdjustHandles="1" noChangeArrowheads="1" noChangeShapeType="1" noTextEdit="1"/>
                </p:cNvSpPr>
                <p:nvPr/>
              </p:nvSpPr>
              <p:spPr>
                <a:xfrm>
                  <a:off x="2726340" y="1949004"/>
                  <a:ext cx="1074268" cy="369332"/>
                </a:xfrm>
                <a:prstGeom prst="rect">
                  <a:avLst/>
                </a:prstGeom>
                <a:blipFill>
                  <a:blip r:embed="rId12"/>
                  <a:stretch>
                    <a:fillRect l="-6250" r="-6818"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0E663C13-20B9-4D80-97EE-572C82C514F0}"/>
                    </a:ext>
                  </a:extLst>
                </p:cNvPr>
                <p:cNvSpPr txBox="1"/>
                <p:nvPr/>
              </p:nvSpPr>
              <p:spPr>
                <a:xfrm>
                  <a:off x="787785" y="2883869"/>
                  <a:ext cx="107978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𝜇</m:t>
                            </m:r>
                          </m:e>
                          <m:sub>
                            <m:r>
                              <a:rPr lang="en-US" altLang="zh-CN" sz="2400" b="0" i="1" smtClean="0">
                                <a:latin typeface="Cambria Math" panose="02040503050406030204" pitchFamily="18" charset="0"/>
                              </a:rPr>
                              <m:t>21</m:t>
                            </m:r>
                          </m:sub>
                        </m:sSub>
                        <m:r>
                          <a:rPr lang="en-US" altLang="zh-CN" sz="2400" b="0" i="1" smtClean="0">
                            <a:latin typeface="Cambria Math" panose="02040503050406030204" pitchFamily="18" charset="0"/>
                          </a:rPr>
                          <m:t>=0</m:t>
                        </m:r>
                      </m:oMath>
                    </m:oMathPara>
                  </a14:m>
                  <a:endParaRPr lang="zh-CN" altLang="en-US" sz="2400" dirty="0"/>
                </a:p>
              </p:txBody>
            </p:sp>
          </mc:Choice>
          <mc:Fallback xmlns="">
            <p:sp>
              <p:nvSpPr>
                <p:cNvPr id="97" name="文本框 96">
                  <a:extLst>
                    <a:ext uri="{FF2B5EF4-FFF2-40B4-BE49-F238E27FC236}">
                      <a16:creationId xmlns:a16="http://schemas.microsoft.com/office/drawing/2014/main" id="{0E663C13-20B9-4D80-97EE-572C82C514F0}"/>
                    </a:ext>
                  </a:extLst>
                </p:cNvPr>
                <p:cNvSpPr txBox="1">
                  <a:spLocks noRot="1" noChangeAspect="1" noMove="1" noResize="1" noEditPoints="1" noAdjustHandles="1" noChangeArrowheads="1" noChangeShapeType="1" noTextEdit="1"/>
                </p:cNvSpPr>
                <p:nvPr/>
              </p:nvSpPr>
              <p:spPr>
                <a:xfrm>
                  <a:off x="787785" y="2883869"/>
                  <a:ext cx="1079783" cy="369332"/>
                </a:xfrm>
                <a:prstGeom prst="rect">
                  <a:avLst/>
                </a:prstGeom>
                <a:blipFill>
                  <a:blip r:embed="rId13"/>
                  <a:stretch>
                    <a:fillRect l="-6215" r="-6780" b="-2295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4" name="矩形 43">
                <a:extLst>
                  <a:ext uri="{FF2B5EF4-FFF2-40B4-BE49-F238E27FC236}">
                    <a16:creationId xmlns:a16="http://schemas.microsoft.com/office/drawing/2014/main" id="{D869B056-666A-42CF-8AE4-8306F56FF3FF}"/>
                  </a:ext>
                </a:extLst>
              </p:cNvPr>
              <p:cNvSpPr/>
              <p:nvPr/>
            </p:nvSpPr>
            <p:spPr>
              <a:xfrm>
                <a:off x="1288780" y="1252061"/>
                <a:ext cx="6566682" cy="631652"/>
              </a:xfrm>
              <a:prstGeom prst="rect">
                <a:avLst/>
              </a:prstGeom>
            </p:spPr>
            <p:txBody>
              <a:bodyPr/>
              <a:lstStyle/>
              <a:p>
                <a:pPr algn="ctr" defTabSz="914400">
                  <a:lnSpc>
                    <a:spcPct val="90000"/>
                  </a:lnSpc>
                  <a:spcBef>
                    <a:spcPct val="0"/>
                  </a:spcBef>
                </a:pPr>
                <a14:m>
                  <m:oMath xmlns:m="http://schemas.openxmlformats.org/officeDocument/2006/math">
                    <m:r>
                      <a:rPr lang="en-US" altLang="zh-CN" b="0" i="1" smtClean="0">
                        <a:latin typeface="Cambria Math" panose="02040503050406030204" pitchFamily="18" charset="0"/>
                      </a:rPr>
                      <m:t>𝐾</m:t>
                    </m:r>
                  </m:oMath>
                </a14:m>
                <a:r>
                  <a:rPr lang="en-US" altLang="zh-CN" b="1" i="1" dirty="0">
                    <a:solidFill>
                      <a:srgbClr val="DB560B"/>
                    </a:solidFill>
                    <a:latin typeface="HelveticaNeueLT Std" panose="020B0604020202020204" pitchFamily="34" charset="0"/>
                  </a:rPr>
                  <a:t> </a:t>
                </a:r>
                <a:r>
                  <a:rPr lang="en-US" altLang="zh-CN" b="1" dirty="0">
                    <a:latin typeface="HelveticaNeueLT Std" panose="020B0604020202020204" pitchFamily="34" charset="0"/>
                  </a:rPr>
                  <a:t>neurons,</a:t>
                </a:r>
              </a:p>
              <a:p>
                <a:pPr algn="ctr" defTabSz="914400">
                  <a:lnSpc>
                    <a:spcPct val="90000"/>
                  </a:lnSpc>
                  <a:spcBef>
                    <a:spcPct val="0"/>
                  </a:spcBef>
                </a:pPr>
                <a:r>
                  <a:rPr lang="en-US" altLang="zh-CN" b="1" dirty="0">
                    <a:latin typeface="HelveticaNeueLT Std" panose="020B0604020202020204" pitchFamily="34" charset="0"/>
                  </a:rPr>
                  <a:t>signs of </a:t>
                </a:r>
                <a14:m>
                  <m:oMath xmlns:m="http://schemas.openxmlformats.org/officeDocument/2006/math">
                    <m:r>
                      <a:rPr lang="en-US" altLang="zh-CN" b="0" i="1" smtClean="0">
                        <a:latin typeface="Cambria Math" panose="02040503050406030204" pitchFamily="18" charset="0"/>
                      </a:rPr>
                      <m:t>𝜇</m:t>
                    </m:r>
                  </m:oMath>
                </a14:m>
                <a:r>
                  <a:rPr lang="en-US" altLang="zh-CN" dirty="0">
                    <a:latin typeface="HelveticaNeueLT Std" panose="020B0604020202020204" pitchFamily="34" charset="0"/>
                  </a:rPr>
                  <a:t> </a:t>
                </a:r>
                <a:r>
                  <a:rPr lang="en-US" altLang="zh-CN" b="1" dirty="0">
                    <a:latin typeface="HelveticaNeueLT Std" panose="020B0604020202020204" pitchFamily="34" charset="0"/>
                  </a:rPr>
                  <a:t>indicate excitation/inhibition</a:t>
                </a:r>
                <a:endParaRPr lang="en-US" altLang="zh-CN" dirty="0">
                  <a:latin typeface="HelveticaNeueLT Std" panose="020B0604020202020204" pitchFamily="34" charset="0"/>
                </a:endParaRPr>
              </a:p>
            </p:txBody>
          </p:sp>
        </mc:Choice>
        <mc:Fallback xmlns="">
          <p:sp>
            <p:nvSpPr>
              <p:cNvPr id="44" name="矩形 43">
                <a:extLst>
                  <a:ext uri="{FF2B5EF4-FFF2-40B4-BE49-F238E27FC236}">
                    <a16:creationId xmlns:a16="http://schemas.microsoft.com/office/drawing/2014/main" id="{D869B056-666A-42CF-8AE4-8306F56FF3FF}"/>
                  </a:ext>
                </a:extLst>
              </p:cNvPr>
              <p:cNvSpPr>
                <a:spLocks noRot="1" noChangeAspect="1" noMove="1" noResize="1" noEditPoints="1" noAdjustHandles="1" noChangeArrowheads="1" noChangeShapeType="1" noTextEdit="1"/>
              </p:cNvSpPr>
              <p:nvPr/>
            </p:nvSpPr>
            <p:spPr>
              <a:xfrm>
                <a:off x="1288780" y="1252061"/>
                <a:ext cx="6566682" cy="631652"/>
              </a:xfrm>
              <a:prstGeom prst="rect">
                <a:avLst/>
              </a:prstGeom>
              <a:blipFill>
                <a:blip r:embed="rId14"/>
                <a:stretch>
                  <a:fillRect t="-9615" b="-7692"/>
                </a:stretch>
              </a:blipFill>
            </p:spPr>
            <p:txBody>
              <a:bodyPr/>
              <a:lstStyle/>
              <a:p>
                <a:r>
                  <a:rPr lang="en-US">
                    <a:noFill/>
                  </a:rPr>
                  <a:t> </a:t>
                </a:r>
              </a:p>
            </p:txBody>
          </p:sp>
        </mc:Fallback>
      </mc:AlternateContent>
      <p:sp>
        <p:nvSpPr>
          <p:cNvPr id="46" name="TextBox 5">
            <a:extLst>
              <a:ext uri="{FF2B5EF4-FFF2-40B4-BE49-F238E27FC236}">
                <a16:creationId xmlns:a16="http://schemas.microsoft.com/office/drawing/2014/main" id="{A86BC1E3-0F8D-4466-8834-66519E48E752}"/>
              </a:ext>
            </a:extLst>
          </p:cNvPr>
          <p:cNvSpPr txBox="1"/>
          <p:nvPr/>
        </p:nvSpPr>
        <p:spPr>
          <a:xfrm>
            <a:off x="5124305" y="2300171"/>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Stochastic intensity</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sp>
            <p:nvSpPr>
              <p:cNvPr id="47" name="矩形 46">
                <a:extLst>
                  <a:ext uri="{FF2B5EF4-FFF2-40B4-BE49-F238E27FC236}">
                    <a16:creationId xmlns:a16="http://schemas.microsoft.com/office/drawing/2014/main" id="{07C60D0E-4659-4708-B1BF-F915DAD835E0}"/>
                  </a:ext>
                </a:extLst>
              </p:cNvPr>
              <p:cNvSpPr/>
              <p:nvPr/>
            </p:nvSpPr>
            <p:spPr>
              <a:xfrm>
                <a:off x="5653202" y="2668362"/>
                <a:ext cx="1773947" cy="387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𝜆</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i="1">
                          <a:latin typeface="Cambria Math" panose="02040503050406030204" pitchFamily="18" charset="0"/>
                          <a:ea typeface="Helvetica Neue" panose="02000503000000020004" pitchFamily="2" charset="0"/>
                          <a:cs typeface="Helvetica Neue" panose="02000503000000020004" pitchFamily="2" charset="0"/>
                        </a:rPr>
                        <m:t>=</m:t>
                      </m:r>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𝑏</m:t>
                      </m:r>
                      <m:sSup>
                        <m:sSup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sSupPr>
                        <m:e>
                          <m:r>
                            <a:rPr lang="en-US" altLang="zh-CN" i="1">
                              <a:latin typeface="Cambria Math" panose="02040503050406030204" pitchFamily="18" charset="0"/>
                              <a:ea typeface="Helvetica Neue" panose="02000503000000020004" pitchFamily="2" charset="0"/>
                              <a:cs typeface="Helvetica Neue" panose="02000503000000020004" pitchFamily="2" charset="0"/>
                            </a:rPr>
                            <m:t>𝑒</m:t>
                          </m:r>
                        </m:e>
                        <m:sup>
                          <m:r>
                            <a:rPr lang="en-US" altLang="zh-CN" i="1">
                              <a:latin typeface="Cambria Math" panose="02040503050406030204" pitchFamily="18" charset="0"/>
                              <a:ea typeface="Helvetica Neue" panose="02000503000000020004" pitchFamily="2" charset="0"/>
                              <a:cs typeface="Helvetica Neue" panose="02000503000000020004" pitchFamily="2" charset="0"/>
                            </a:rPr>
                            <m:t>𝑎</m:t>
                          </m:r>
                          <m:sSub>
                            <m:sSub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i="1">
                                  <a:latin typeface="Cambria Math" panose="02040503050406030204" pitchFamily="18" charset="0"/>
                                  <a:ea typeface="Helvetica Neue" panose="02000503000000020004" pitchFamily="2" charset="0"/>
                                  <a:cs typeface="Helvetica Neue" panose="02000503000000020004" pitchFamily="2" charset="0"/>
                                </a:rPr>
                                <m:t>𝑥</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sup>
                      </m:sSup>
                    </m:oMath>
                  </m:oMathPara>
                </a14:m>
                <a:endParaRPr lang="zh-CN" altLang="en-US" dirty="0"/>
              </a:p>
            </p:txBody>
          </p:sp>
        </mc:Choice>
        <mc:Fallback xmlns="">
          <p:sp>
            <p:nvSpPr>
              <p:cNvPr id="47" name="矩形 46">
                <a:extLst>
                  <a:ext uri="{FF2B5EF4-FFF2-40B4-BE49-F238E27FC236}">
                    <a16:creationId xmlns:a16="http://schemas.microsoft.com/office/drawing/2014/main" id="{07C60D0E-4659-4708-B1BF-F915DAD835E0}"/>
                  </a:ext>
                </a:extLst>
              </p:cNvPr>
              <p:cNvSpPr>
                <a:spLocks noRot="1" noChangeAspect="1" noMove="1" noResize="1" noEditPoints="1" noAdjustHandles="1" noChangeArrowheads="1" noChangeShapeType="1" noTextEdit="1"/>
              </p:cNvSpPr>
              <p:nvPr/>
            </p:nvSpPr>
            <p:spPr>
              <a:xfrm>
                <a:off x="5653202" y="2668362"/>
                <a:ext cx="1773947" cy="387927"/>
              </a:xfrm>
              <a:prstGeom prst="rect">
                <a:avLst/>
              </a:prstGeom>
              <a:blipFill>
                <a:blip r:embed="rId15"/>
                <a:stretch>
                  <a:fillRect b="-1587"/>
                </a:stretch>
              </a:blipFill>
            </p:spPr>
            <p:txBody>
              <a:bodyPr/>
              <a:lstStyle/>
              <a:p>
                <a:r>
                  <a:rPr lang="en-US">
                    <a:noFill/>
                  </a:rPr>
                  <a:t> </a:t>
                </a:r>
              </a:p>
            </p:txBody>
          </p:sp>
        </mc:Fallback>
      </mc:AlternateContent>
      <p:grpSp>
        <p:nvGrpSpPr>
          <p:cNvPr id="7" name="组合 6">
            <a:extLst>
              <a:ext uri="{FF2B5EF4-FFF2-40B4-BE49-F238E27FC236}">
                <a16:creationId xmlns:a16="http://schemas.microsoft.com/office/drawing/2014/main" id="{CF21F08C-7AE6-4F44-B9D6-DC75C4657D23}"/>
              </a:ext>
            </a:extLst>
          </p:cNvPr>
          <p:cNvGrpSpPr/>
          <p:nvPr/>
        </p:nvGrpSpPr>
        <p:grpSpPr>
          <a:xfrm>
            <a:off x="3930004" y="3336788"/>
            <a:ext cx="5208940" cy="1704775"/>
            <a:chOff x="3642838" y="3200762"/>
            <a:chExt cx="5208940" cy="1704775"/>
          </a:xfrm>
        </p:grpSpPr>
        <mc:AlternateContent xmlns:mc="http://schemas.openxmlformats.org/markup-compatibility/2006" xmlns:a14="http://schemas.microsoft.com/office/drawing/2010/main">
          <mc:Choice Requires="a14">
            <p:sp>
              <p:nvSpPr>
                <p:cNvPr id="48" name="TextBox 5">
                  <a:extLst>
                    <a:ext uri="{FF2B5EF4-FFF2-40B4-BE49-F238E27FC236}">
                      <a16:creationId xmlns:a16="http://schemas.microsoft.com/office/drawing/2014/main" id="{7EF24529-3758-4325-96FB-4045764DD09B}"/>
                    </a:ext>
                  </a:extLst>
                </p:cNvPr>
                <p:cNvSpPr txBox="1"/>
                <p:nvPr/>
              </p:nvSpPr>
              <p:spPr>
                <a:xfrm>
                  <a:off x="4256937" y="3200762"/>
                  <a:ext cx="3992144"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Continuous counting variable </a:t>
                  </a:r>
                  <a14:m>
                    <m:oMath xmlns:m="http://schemas.openxmlformats.org/officeDocument/2006/math">
                      <m:sSub>
                        <m:sSubPr>
                          <m:ctrlPr>
                            <a:rPr lang="en-US" sz="1800"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𝑥</m:t>
                          </m:r>
                        </m:e>
                        <m:sub>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sz="1800" b="0" i="1" smtClean="0">
                              <a:latin typeface="Cambria Math" panose="02040503050406030204" pitchFamily="18" charset="0"/>
                              <a:ea typeface="Helvetica Neue" panose="02000503000000020004" pitchFamily="2" charset="0"/>
                              <a:cs typeface="Helvetica Neue" panose="02000503000000020004" pitchFamily="2" charset="0"/>
                            </a:rPr>
                          </m:ctrlPr>
                        </m:dPr>
                        <m:e>
                          <m:r>
                            <a:rPr lang="en-US" sz="1800" b="0" i="1" smtClean="0">
                              <a:latin typeface="Cambria Math" panose="02040503050406030204" pitchFamily="18" charset="0"/>
                              <a:ea typeface="Helvetica Neue" panose="02000503000000020004" pitchFamily="2" charset="0"/>
                              <a:cs typeface="Helvetica Neue" panose="02000503000000020004" pitchFamily="2" charset="0"/>
                            </a:rPr>
                            <m:t>𝑡</m:t>
                          </m:r>
                        </m:e>
                      </m:d>
                    </m:oMath>
                  </a14:m>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mc:Choice>
          <mc:Fallback xmlns="">
            <p:sp>
              <p:nvSpPr>
                <p:cNvPr id="48" name="TextBox 5">
                  <a:extLst>
                    <a:ext uri="{FF2B5EF4-FFF2-40B4-BE49-F238E27FC236}">
                      <a16:creationId xmlns:a16="http://schemas.microsoft.com/office/drawing/2014/main" id="{7EF24529-3758-4325-96FB-4045764DD09B}"/>
                    </a:ext>
                  </a:extLst>
                </p:cNvPr>
                <p:cNvSpPr txBox="1">
                  <a:spLocks noRot="1" noChangeAspect="1" noMove="1" noResize="1" noEditPoints="1" noAdjustHandles="1" noChangeArrowheads="1" noChangeShapeType="1" noTextEdit="1"/>
                </p:cNvSpPr>
                <p:nvPr/>
              </p:nvSpPr>
              <p:spPr>
                <a:xfrm>
                  <a:off x="4256937" y="3200762"/>
                  <a:ext cx="3992144" cy="399775"/>
                </a:xfrm>
                <a:prstGeom prst="rect">
                  <a:avLst/>
                </a:prstGeom>
                <a:blipFill>
                  <a:blip r:embed="rId16"/>
                  <a:stretch>
                    <a:fillRect l="-305" t="-15152" b="-7576"/>
                  </a:stretch>
                </a:blipFill>
              </p:spPr>
              <p:txBody>
                <a:bodyPr/>
                <a:lstStyle/>
                <a:p>
                  <a:r>
                    <a:rPr lang="en-US">
                      <a:noFill/>
                    </a:rPr>
                    <a:t> </a:t>
                  </a:r>
                </a:p>
              </p:txBody>
            </p:sp>
          </mc:Fallback>
        </mc:AlternateContent>
        <p:grpSp>
          <p:nvGrpSpPr>
            <p:cNvPr id="5" name="组合 4">
              <a:extLst>
                <a:ext uri="{FF2B5EF4-FFF2-40B4-BE49-F238E27FC236}">
                  <a16:creationId xmlns:a16="http://schemas.microsoft.com/office/drawing/2014/main" id="{C1A68D47-4333-48A2-BB61-2A2D2BAA11E9}"/>
                </a:ext>
              </a:extLst>
            </p:cNvPr>
            <p:cNvGrpSpPr/>
            <p:nvPr/>
          </p:nvGrpSpPr>
          <p:grpSpPr>
            <a:xfrm>
              <a:off x="3642838" y="4157691"/>
              <a:ext cx="2825778" cy="747846"/>
              <a:chOff x="3677526" y="4492923"/>
              <a:chExt cx="2825778" cy="747846"/>
            </a:xfrm>
          </p:grpSpPr>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3E117852-A5BB-479A-B218-FCF82081443E}"/>
                      </a:ext>
                    </a:extLst>
                  </p:cNvPr>
                  <p:cNvSpPr/>
                  <p:nvPr/>
                </p:nvSpPr>
                <p:spPr>
                  <a:xfrm>
                    <a:off x="4098407" y="4849123"/>
                    <a:ext cx="2084160"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𝑥</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m:t>
                          </m:r>
                          <m:sSub>
                            <m:sSub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𝑥</m:t>
                              </m:r>
                            </m:e>
                            <m:sub>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m:t>
                          </m:r>
                          <m:sSub>
                            <m:sSubPr>
                              <m:ctrlP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𝜇</m:t>
                              </m:r>
                            </m:e>
                            <m:sub>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𝑗𝑖</m:t>
                              </m:r>
                            </m:sub>
                          </m:sSub>
                        </m:oMath>
                      </m:oMathPara>
                    </a14:m>
                    <a:endParaRPr lang="zh-CN" altLang="en-US" dirty="0"/>
                  </a:p>
                </p:txBody>
              </p:sp>
            </mc:Choice>
            <mc:Fallback xmlns="">
              <p:sp>
                <p:nvSpPr>
                  <p:cNvPr id="49" name="矩形 48">
                    <a:extLst>
                      <a:ext uri="{FF2B5EF4-FFF2-40B4-BE49-F238E27FC236}">
                        <a16:creationId xmlns:a16="http://schemas.microsoft.com/office/drawing/2014/main" id="{3E117852-A5BB-479A-B218-FCF82081443E}"/>
                      </a:ext>
                    </a:extLst>
                  </p:cNvPr>
                  <p:cNvSpPr>
                    <a:spLocks noRot="1" noChangeAspect="1" noMove="1" noResize="1" noEditPoints="1" noAdjustHandles="1" noChangeArrowheads="1" noChangeShapeType="1" noTextEdit="1"/>
                  </p:cNvSpPr>
                  <p:nvPr/>
                </p:nvSpPr>
                <p:spPr>
                  <a:xfrm>
                    <a:off x="4098407" y="4849123"/>
                    <a:ext cx="2084160" cy="391646"/>
                  </a:xfrm>
                  <a:prstGeom prst="rect">
                    <a:avLst/>
                  </a:prstGeom>
                  <a:blipFill>
                    <a:blip r:embed="rId17"/>
                    <a:stretch>
                      <a:fillRect b="-7813"/>
                    </a:stretch>
                  </a:blipFill>
                </p:spPr>
                <p:txBody>
                  <a:bodyPr/>
                  <a:lstStyle/>
                  <a:p>
                    <a:r>
                      <a:rPr lang="en-US">
                        <a:noFill/>
                      </a:rPr>
                      <a:t> </a:t>
                    </a:r>
                  </a:p>
                </p:txBody>
              </p:sp>
            </mc:Fallback>
          </mc:AlternateContent>
          <p:sp>
            <p:nvSpPr>
              <p:cNvPr id="50" name="TextBox 5">
                <a:extLst>
                  <a:ext uri="{FF2B5EF4-FFF2-40B4-BE49-F238E27FC236}">
                    <a16:creationId xmlns:a16="http://schemas.microsoft.com/office/drawing/2014/main" id="{460E9335-F46C-4F79-8F48-3FDEC549A60A}"/>
                  </a:ext>
                </a:extLst>
              </p:cNvPr>
              <p:cNvSpPr txBox="1"/>
              <p:nvPr/>
            </p:nvSpPr>
            <p:spPr>
              <a:xfrm>
                <a:off x="3677526" y="4492923"/>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receive spike</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grpSp>
          <p:nvGrpSpPr>
            <p:cNvPr id="53" name="组合 52">
              <a:extLst>
                <a:ext uri="{FF2B5EF4-FFF2-40B4-BE49-F238E27FC236}">
                  <a16:creationId xmlns:a16="http://schemas.microsoft.com/office/drawing/2014/main" id="{EAEB12AF-F1CF-4E61-B11F-2A5414B71DBF}"/>
                </a:ext>
              </a:extLst>
            </p:cNvPr>
            <p:cNvGrpSpPr/>
            <p:nvPr/>
          </p:nvGrpSpPr>
          <p:grpSpPr>
            <a:xfrm>
              <a:off x="6026000" y="4152525"/>
              <a:ext cx="2825778" cy="723760"/>
              <a:chOff x="6020900" y="2671841"/>
              <a:chExt cx="2825778" cy="723760"/>
            </a:xfrm>
          </p:grpSpPr>
          <mc:AlternateContent xmlns:mc="http://schemas.openxmlformats.org/markup-compatibility/2006" xmlns:a14="http://schemas.microsoft.com/office/drawing/2010/main">
            <mc:Choice Requires="a14">
              <p:sp>
                <p:nvSpPr>
                  <p:cNvPr id="54" name="矩形 53">
                    <a:extLst>
                      <a:ext uri="{FF2B5EF4-FFF2-40B4-BE49-F238E27FC236}">
                        <a16:creationId xmlns:a16="http://schemas.microsoft.com/office/drawing/2014/main" id="{41305D54-74B8-4486-AC69-BACC51E39BD8}"/>
                      </a:ext>
                    </a:extLst>
                  </p:cNvPr>
                  <p:cNvSpPr/>
                  <p:nvPr/>
                </p:nvSpPr>
                <p:spPr>
                  <a:xfrm>
                    <a:off x="6857854" y="3026269"/>
                    <a:ext cx="11755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Helvetica Neue" panose="02000503000000020004" pitchFamily="2" charset="0"/>
                                  <a:cs typeface="Helvetica Neue" panose="02000503000000020004" pitchFamily="2" charset="0"/>
                                </a:rPr>
                              </m:ctrlPr>
                            </m:sSubPr>
                            <m:e>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𝑥</m:t>
                              </m:r>
                            </m:e>
                            <m:sub>
                              <m:r>
                                <a:rPr lang="en-US" altLang="zh-CN" i="1">
                                  <a:latin typeface="Cambria Math" panose="02040503050406030204" pitchFamily="18" charset="0"/>
                                  <a:ea typeface="Helvetica Neue" panose="02000503000000020004" pitchFamily="2" charset="0"/>
                                  <a:cs typeface="Helvetica Neue" panose="02000503000000020004" pitchFamily="2" charset="0"/>
                                </a:rPr>
                                <m:t>𝑖</m:t>
                              </m:r>
                            </m:sub>
                          </m:sSub>
                          <m:d>
                            <m:dPr>
                              <m:ctrlPr>
                                <a:rPr lang="en-US" altLang="zh-CN" i="1">
                                  <a:latin typeface="Cambria Math" panose="02040503050406030204" pitchFamily="18" charset="0"/>
                                  <a:ea typeface="Helvetica Neue" panose="02000503000000020004" pitchFamily="2" charset="0"/>
                                  <a:cs typeface="Helvetica Neue" panose="02000503000000020004" pitchFamily="2" charset="0"/>
                                </a:rPr>
                              </m:ctrlPr>
                            </m:dPr>
                            <m:e>
                              <m:r>
                                <a:rPr lang="en-US" altLang="zh-CN" i="1">
                                  <a:latin typeface="Cambria Math" panose="02040503050406030204" pitchFamily="18" charset="0"/>
                                  <a:ea typeface="Helvetica Neue" panose="02000503000000020004" pitchFamily="2" charset="0"/>
                                  <a:cs typeface="Helvetica Neue" panose="02000503000000020004" pitchFamily="2" charset="0"/>
                                </a:rPr>
                                <m:t>𝑡</m:t>
                              </m:r>
                            </m:e>
                          </m:d>
                          <m:r>
                            <a:rPr lang="en-US" altLang="zh-CN" b="0" i="1" smtClean="0">
                              <a:latin typeface="Cambria Math" panose="02040503050406030204" pitchFamily="18" charset="0"/>
                              <a:ea typeface="Helvetica Neue" panose="02000503000000020004" pitchFamily="2" charset="0"/>
                              <a:cs typeface="Helvetica Neue" panose="02000503000000020004" pitchFamily="2" charset="0"/>
                            </a:rPr>
                            <m:t>→0</m:t>
                          </m:r>
                        </m:oMath>
                      </m:oMathPara>
                    </a14:m>
                    <a:endParaRPr lang="zh-CN" altLang="en-US" dirty="0"/>
                  </a:p>
                </p:txBody>
              </p:sp>
            </mc:Choice>
            <mc:Fallback xmlns="">
              <p:sp>
                <p:nvSpPr>
                  <p:cNvPr id="54" name="矩形 53">
                    <a:extLst>
                      <a:ext uri="{FF2B5EF4-FFF2-40B4-BE49-F238E27FC236}">
                        <a16:creationId xmlns:a16="http://schemas.microsoft.com/office/drawing/2014/main" id="{41305D54-74B8-4486-AC69-BACC51E39BD8}"/>
                      </a:ext>
                    </a:extLst>
                  </p:cNvPr>
                  <p:cNvSpPr>
                    <a:spLocks noRot="1" noChangeAspect="1" noMove="1" noResize="1" noEditPoints="1" noAdjustHandles="1" noChangeArrowheads="1" noChangeShapeType="1" noTextEdit="1"/>
                  </p:cNvSpPr>
                  <p:nvPr/>
                </p:nvSpPr>
                <p:spPr>
                  <a:xfrm>
                    <a:off x="6857854" y="3026269"/>
                    <a:ext cx="1175578" cy="369332"/>
                  </a:xfrm>
                  <a:prstGeom prst="rect">
                    <a:avLst/>
                  </a:prstGeom>
                  <a:blipFill>
                    <a:blip r:embed="rId18"/>
                    <a:stretch>
                      <a:fillRect b="-1667"/>
                    </a:stretch>
                  </a:blipFill>
                </p:spPr>
                <p:txBody>
                  <a:bodyPr/>
                  <a:lstStyle/>
                  <a:p>
                    <a:r>
                      <a:rPr lang="en-US">
                        <a:noFill/>
                      </a:rPr>
                      <a:t> </a:t>
                    </a:r>
                  </a:p>
                </p:txBody>
              </p:sp>
            </mc:Fallback>
          </mc:AlternateContent>
          <p:sp>
            <p:nvSpPr>
              <p:cNvPr id="55" name="TextBox 5">
                <a:extLst>
                  <a:ext uri="{FF2B5EF4-FFF2-40B4-BE49-F238E27FC236}">
                    <a16:creationId xmlns:a16="http://schemas.microsoft.com/office/drawing/2014/main" id="{5A2A1BDF-0180-4535-A054-4918ABF945DE}"/>
                  </a:ext>
                </a:extLst>
              </p:cNvPr>
              <p:cNvSpPr txBox="1"/>
              <p:nvPr/>
            </p:nvSpPr>
            <p:spPr>
              <a:xfrm>
                <a:off x="6020900" y="2671841"/>
                <a:ext cx="282577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spike and reset</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p:grpSp>
        <p:sp>
          <p:nvSpPr>
            <p:cNvPr id="56" name="左大括号 55">
              <a:extLst>
                <a:ext uri="{FF2B5EF4-FFF2-40B4-BE49-F238E27FC236}">
                  <a16:creationId xmlns:a16="http://schemas.microsoft.com/office/drawing/2014/main" id="{EE0F0607-A621-4D9B-9F3E-188EB4E1B109}"/>
                </a:ext>
              </a:extLst>
            </p:cNvPr>
            <p:cNvSpPr/>
            <p:nvPr/>
          </p:nvSpPr>
          <p:spPr>
            <a:xfrm rot="5400000">
              <a:off x="6062723" y="2743539"/>
              <a:ext cx="369333" cy="2383325"/>
            </a:xfrm>
            <a:prstGeom prst="leftBrace">
              <a:avLst>
                <a:gd name="adj1" fmla="val 84201"/>
                <a:gd name="adj2" fmla="val 50000"/>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36" name="矩形 35">
            <a:extLst>
              <a:ext uri="{FF2B5EF4-FFF2-40B4-BE49-F238E27FC236}">
                <a16:creationId xmlns:a16="http://schemas.microsoft.com/office/drawing/2014/main" id="{A966A1E0-62BF-47DF-B5B0-EC5D9D68FDAD}"/>
              </a:ext>
            </a:extLst>
          </p:cNvPr>
          <p:cNvSpPr/>
          <p:nvPr/>
        </p:nvSpPr>
        <p:spPr>
          <a:xfrm>
            <a:off x="1" y="850661"/>
            <a:ext cx="9144000" cy="5671075"/>
          </a:xfrm>
          <a:prstGeom prst="rect">
            <a:avLst/>
          </a:prstGeom>
          <a:solidFill>
            <a:schemeClr val="bg1">
              <a:lumMod val="95000"/>
              <a:alpha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组合 61">
            <a:extLst>
              <a:ext uri="{FF2B5EF4-FFF2-40B4-BE49-F238E27FC236}">
                <a16:creationId xmlns:a16="http://schemas.microsoft.com/office/drawing/2014/main" id="{CF9578B9-E7F6-4871-AB81-2F2E6196E9CE}"/>
              </a:ext>
            </a:extLst>
          </p:cNvPr>
          <p:cNvGrpSpPr/>
          <p:nvPr/>
        </p:nvGrpSpPr>
        <p:grpSpPr>
          <a:xfrm>
            <a:off x="2308292" y="1771068"/>
            <a:ext cx="4533067" cy="1091163"/>
            <a:chOff x="4211302" y="3796875"/>
            <a:chExt cx="4533067" cy="1091163"/>
          </a:xfrm>
        </p:grpSpPr>
        <p:pic>
          <p:nvPicPr>
            <p:cNvPr id="63" name="图片 62" descr="图片包含 游戏机&#10;&#10;描述已自动生成">
              <a:extLst>
                <a:ext uri="{FF2B5EF4-FFF2-40B4-BE49-F238E27FC236}">
                  <a16:creationId xmlns:a16="http://schemas.microsoft.com/office/drawing/2014/main" id="{4AF7FDED-3389-4F7B-85FD-8B54A4A07ABC}"/>
                </a:ext>
              </a:extLst>
            </p:cNvPr>
            <p:cNvPicPr>
              <a:picLocks noChangeAspect="1"/>
            </p:cNvPicPr>
            <p:nvPr/>
          </p:nvPicPr>
          <p:blipFill>
            <a:blip r:embed="rId19"/>
            <a:stretch>
              <a:fillRect/>
            </a:stretch>
          </p:blipFill>
          <p:spPr>
            <a:xfrm>
              <a:off x="4211302" y="4093990"/>
              <a:ext cx="3970236" cy="794048"/>
            </a:xfrm>
            <a:prstGeom prst="rect">
              <a:avLst/>
            </a:prstGeom>
          </p:spPr>
        </p:pic>
        <p:grpSp>
          <p:nvGrpSpPr>
            <p:cNvPr id="64" name="组合 63">
              <a:extLst>
                <a:ext uri="{FF2B5EF4-FFF2-40B4-BE49-F238E27FC236}">
                  <a16:creationId xmlns:a16="http://schemas.microsoft.com/office/drawing/2014/main" id="{AEDB5B9E-7C22-4DAC-90C1-E4BD89DD36EF}"/>
                </a:ext>
              </a:extLst>
            </p:cNvPr>
            <p:cNvGrpSpPr/>
            <p:nvPr/>
          </p:nvGrpSpPr>
          <p:grpSpPr>
            <a:xfrm>
              <a:off x="4250847" y="3796875"/>
              <a:ext cx="4493522" cy="1073607"/>
              <a:chOff x="4185339" y="3224848"/>
              <a:chExt cx="4493522" cy="1073607"/>
            </a:xfrm>
          </p:grpSpPr>
          <p:cxnSp>
            <p:nvCxnSpPr>
              <p:cNvPr id="65" name="直接箭头连接符 64">
                <a:extLst>
                  <a:ext uri="{FF2B5EF4-FFF2-40B4-BE49-F238E27FC236}">
                    <a16:creationId xmlns:a16="http://schemas.microsoft.com/office/drawing/2014/main" id="{4AF55EDE-BDE0-483B-835A-4994C4AFF473}"/>
                  </a:ext>
                </a:extLst>
              </p:cNvPr>
              <p:cNvCxnSpPr/>
              <p:nvPr/>
            </p:nvCxnSpPr>
            <p:spPr>
              <a:xfrm>
                <a:off x="4185339" y="4292774"/>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E6D57E1D-FB56-42EA-B870-1A16D77EC921}"/>
                      </a:ext>
                    </a:extLst>
                  </p:cNvPr>
                  <p:cNvSpPr txBox="1"/>
                  <p:nvPr/>
                </p:nvSpPr>
                <p:spPr>
                  <a:xfrm>
                    <a:off x="8545619" y="3983898"/>
                    <a:ext cx="13324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𝑡</m:t>
                          </m:r>
                        </m:oMath>
                      </m:oMathPara>
                    </a14:m>
                    <a:endParaRPr lang="zh-CN" altLang="en-US" sz="1600" dirty="0"/>
                  </a:p>
                </p:txBody>
              </p:sp>
            </mc:Choice>
            <mc:Fallback xmlns="">
              <p:sp>
                <p:nvSpPr>
                  <p:cNvPr id="66" name="文本框 65">
                    <a:extLst>
                      <a:ext uri="{FF2B5EF4-FFF2-40B4-BE49-F238E27FC236}">
                        <a16:creationId xmlns:a16="http://schemas.microsoft.com/office/drawing/2014/main" id="{E6D57E1D-FB56-42EA-B870-1A16D77EC921}"/>
                      </a:ext>
                    </a:extLst>
                  </p:cNvPr>
                  <p:cNvSpPr txBox="1">
                    <a:spLocks noRot="1" noChangeAspect="1" noMove="1" noResize="1" noEditPoints="1" noAdjustHandles="1" noChangeArrowheads="1" noChangeShapeType="1" noTextEdit="1"/>
                  </p:cNvSpPr>
                  <p:nvPr/>
                </p:nvSpPr>
                <p:spPr>
                  <a:xfrm>
                    <a:off x="8545619" y="3983898"/>
                    <a:ext cx="133242" cy="246221"/>
                  </a:xfrm>
                  <a:prstGeom prst="rect">
                    <a:avLst/>
                  </a:prstGeom>
                  <a:blipFill>
                    <a:blip r:embed="rId20"/>
                    <a:stretch>
                      <a:fillRect l="-27273" r="-27273" b="-5000"/>
                    </a:stretch>
                  </a:blipFill>
                </p:spPr>
                <p:txBody>
                  <a:bodyPr/>
                  <a:lstStyle/>
                  <a:p>
                    <a:r>
                      <a:rPr lang="en-US">
                        <a:noFill/>
                      </a:rPr>
                      <a:t> </a:t>
                    </a:r>
                  </a:p>
                </p:txBody>
              </p:sp>
            </mc:Fallback>
          </mc:AlternateContent>
          <p:cxnSp>
            <p:nvCxnSpPr>
              <p:cNvPr id="67" name="直接箭头连接符 66">
                <a:extLst>
                  <a:ext uri="{FF2B5EF4-FFF2-40B4-BE49-F238E27FC236}">
                    <a16:creationId xmlns:a16="http://schemas.microsoft.com/office/drawing/2014/main" id="{AE552383-1B21-4896-8622-0C8848653052}"/>
                  </a:ext>
                </a:extLst>
              </p:cNvPr>
              <p:cNvCxnSpPr>
                <a:cxnSpLocks/>
              </p:cNvCxnSpPr>
              <p:nvPr/>
            </p:nvCxnSpPr>
            <p:spPr>
              <a:xfrm flipV="1">
                <a:off x="4196467" y="3343915"/>
                <a:ext cx="0" cy="95454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0169AC01-2B42-4041-9A51-1AECE37F4084}"/>
                      </a:ext>
                    </a:extLst>
                  </p:cNvPr>
                  <p:cNvSpPr txBox="1"/>
                  <p:nvPr/>
                </p:nvSpPr>
                <p:spPr>
                  <a:xfrm>
                    <a:off x="4228008" y="3224848"/>
                    <a:ext cx="41876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i="1" smtClean="0">
                              <a:latin typeface="Cambria Math" panose="02040503050406030204" pitchFamily="18" charset="0"/>
                            </a:rPr>
                            <m:t>𝑥</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𝑡</m:t>
                              </m:r>
                            </m:e>
                          </m:d>
                        </m:oMath>
                      </m:oMathPara>
                    </a14:m>
                    <a:endParaRPr lang="zh-CN" altLang="en-US" sz="1600" dirty="0"/>
                  </a:p>
                </p:txBody>
              </p:sp>
            </mc:Choice>
            <mc:Fallback xmlns="">
              <p:sp>
                <p:nvSpPr>
                  <p:cNvPr id="74" name="文本框 73">
                    <a:extLst>
                      <a:ext uri="{FF2B5EF4-FFF2-40B4-BE49-F238E27FC236}">
                        <a16:creationId xmlns:a16="http://schemas.microsoft.com/office/drawing/2014/main" id="{0169AC01-2B42-4041-9A51-1AECE37F4084}"/>
                      </a:ext>
                    </a:extLst>
                  </p:cNvPr>
                  <p:cNvSpPr txBox="1">
                    <a:spLocks noRot="1" noChangeAspect="1" noMove="1" noResize="1" noEditPoints="1" noAdjustHandles="1" noChangeArrowheads="1" noChangeShapeType="1" noTextEdit="1"/>
                  </p:cNvSpPr>
                  <p:nvPr/>
                </p:nvSpPr>
                <p:spPr>
                  <a:xfrm>
                    <a:off x="4228008" y="3224848"/>
                    <a:ext cx="418768" cy="246221"/>
                  </a:xfrm>
                  <a:prstGeom prst="rect">
                    <a:avLst/>
                  </a:prstGeom>
                  <a:blipFill>
                    <a:blip r:embed="rId21"/>
                    <a:stretch>
                      <a:fillRect l="-5797" b="-2500"/>
                    </a:stretch>
                  </a:blipFill>
                </p:spPr>
                <p:txBody>
                  <a:bodyPr/>
                  <a:lstStyle/>
                  <a:p>
                    <a:r>
                      <a:rPr lang="en-US">
                        <a:noFill/>
                      </a:rPr>
                      <a:t> </a:t>
                    </a:r>
                  </a:p>
                </p:txBody>
              </p:sp>
            </mc:Fallback>
          </mc:AlternateContent>
        </p:grpSp>
      </p:grpSp>
      <p:grpSp>
        <p:nvGrpSpPr>
          <p:cNvPr id="75" name="组合 74">
            <a:extLst>
              <a:ext uri="{FF2B5EF4-FFF2-40B4-BE49-F238E27FC236}">
                <a16:creationId xmlns:a16="http://schemas.microsoft.com/office/drawing/2014/main" id="{8B1D1E5D-E1E9-4EB3-8499-616E0788E5CE}"/>
              </a:ext>
            </a:extLst>
          </p:cNvPr>
          <p:cNvGrpSpPr/>
          <p:nvPr/>
        </p:nvGrpSpPr>
        <p:grpSpPr>
          <a:xfrm>
            <a:off x="2305483" y="4367012"/>
            <a:ext cx="4535876" cy="1094063"/>
            <a:chOff x="4203745" y="5022653"/>
            <a:chExt cx="4535876" cy="1094063"/>
          </a:xfrm>
        </p:grpSpPr>
        <p:pic>
          <p:nvPicPr>
            <p:cNvPr id="79" name="图片 78" descr="卡通人物&#10;&#10;描述已自动生成">
              <a:extLst>
                <a:ext uri="{FF2B5EF4-FFF2-40B4-BE49-F238E27FC236}">
                  <a16:creationId xmlns:a16="http://schemas.microsoft.com/office/drawing/2014/main" id="{FC9432C1-2117-43BB-88A3-D526AA986FEF}"/>
                </a:ext>
              </a:extLst>
            </p:cNvPr>
            <p:cNvPicPr>
              <a:picLocks noChangeAspect="1"/>
            </p:cNvPicPr>
            <p:nvPr/>
          </p:nvPicPr>
          <p:blipFill>
            <a:blip r:embed="rId22"/>
            <a:stretch>
              <a:fillRect/>
            </a:stretch>
          </p:blipFill>
          <p:spPr>
            <a:xfrm>
              <a:off x="4203745" y="5322668"/>
              <a:ext cx="3970236" cy="794048"/>
            </a:xfrm>
            <a:prstGeom prst="rect">
              <a:avLst/>
            </a:prstGeom>
          </p:spPr>
        </p:pic>
        <p:grpSp>
          <p:nvGrpSpPr>
            <p:cNvPr id="80" name="组合 79">
              <a:extLst>
                <a:ext uri="{FF2B5EF4-FFF2-40B4-BE49-F238E27FC236}">
                  <a16:creationId xmlns:a16="http://schemas.microsoft.com/office/drawing/2014/main" id="{12BD2632-1CDB-48CB-8EDB-A1DF6AEC47DD}"/>
                </a:ext>
              </a:extLst>
            </p:cNvPr>
            <p:cNvGrpSpPr/>
            <p:nvPr/>
          </p:nvGrpSpPr>
          <p:grpSpPr>
            <a:xfrm>
              <a:off x="4246099" y="5022653"/>
              <a:ext cx="4493522" cy="1073607"/>
              <a:chOff x="4185339" y="3224848"/>
              <a:chExt cx="4493522" cy="1073607"/>
            </a:xfrm>
          </p:grpSpPr>
          <p:cxnSp>
            <p:nvCxnSpPr>
              <p:cNvPr id="83" name="直接箭头连接符 82">
                <a:extLst>
                  <a:ext uri="{FF2B5EF4-FFF2-40B4-BE49-F238E27FC236}">
                    <a16:creationId xmlns:a16="http://schemas.microsoft.com/office/drawing/2014/main" id="{99580FE1-9CC2-4A7D-BD06-985A55D0EB6A}"/>
                  </a:ext>
                </a:extLst>
              </p:cNvPr>
              <p:cNvCxnSpPr/>
              <p:nvPr/>
            </p:nvCxnSpPr>
            <p:spPr>
              <a:xfrm>
                <a:off x="4185339" y="4292774"/>
                <a:ext cx="4400550" cy="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文本框 84">
                    <a:extLst>
                      <a:ext uri="{FF2B5EF4-FFF2-40B4-BE49-F238E27FC236}">
                        <a16:creationId xmlns:a16="http://schemas.microsoft.com/office/drawing/2014/main" id="{0E4F5EC0-85F8-466D-BE15-2D7CB21F22AE}"/>
                      </a:ext>
                    </a:extLst>
                  </p:cNvPr>
                  <p:cNvSpPr txBox="1"/>
                  <p:nvPr/>
                </p:nvSpPr>
                <p:spPr>
                  <a:xfrm>
                    <a:off x="8545619" y="3983898"/>
                    <a:ext cx="13324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𝑡</m:t>
                          </m:r>
                        </m:oMath>
                      </m:oMathPara>
                    </a14:m>
                    <a:endParaRPr lang="zh-CN" altLang="en-US" sz="1600" dirty="0"/>
                  </a:p>
                </p:txBody>
              </p:sp>
            </mc:Choice>
            <mc:Fallback xmlns="">
              <p:sp>
                <p:nvSpPr>
                  <p:cNvPr id="85" name="文本框 84">
                    <a:extLst>
                      <a:ext uri="{FF2B5EF4-FFF2-40B4-BE49-F238E27FC236}">
                        <a16:creationId xmlns:a16="http://schemas.microsoft.com/office/drawing/2014/main" id="{0E4F5EC0-85F8-466D-BE15-2D7CB21F22AE}"/>
                      </a:ext>
                    </a:extLst>
                  </p:cNvPr>
                  <p:cNvSpPr txBox="1">
                    <a:spLocks noRot="1" noChangeAspect="1" noMove="1" noResize="1" noEditPoints="1" noAdjustHandles="1" noChangeArrowheads="1" noChangeShapeType="1" noTextEdit="1"/>
                  </p:cNvSpPr>
                  <p:nvPr/>
                </p:nvSpPr>
                <p:spPr>
                  <a:xfrm>
                    <a:off x="8545619" y="3983898"/>
                    <a:ext cx="133242" cy="246221"/>
                  </a:xfrm>
                  <a:prstGeom prst="rect">
                    <a:avLst/>
                  </a:prstGeom>
                  <a:blipFill>
                    <a:blip r:embed="rId23"/>
                    <a:stretch>
                      <a:fillRect l="-27273" r="-27273" b="-2500"/>
                    </a:stretch>
                  </a:blipFill>
                </p:spPr>
                <p:txBody>
                  <a:bodyPr/>
                  <a:lstStyle/>
                  <a:p>
                    <a:r>
                      <a:rPr lang="en-US">
                        <a:noFill/>
                      </a:rPr>
                      <a:t> </a:t>
                    </a:r>
                  </a:p>
                </p:txBody>
              </p:sp>
            </mc:Fallback>
          </mc:AlternateContent>
          <p:cxnSp>
            <p:nvCxnSpPr>
              <p:cNvPr id="96" name="直接箭头连接符 95">
                <a:extLst>
                  <a:ext uri="{FF2B5EF4-FFF2-40B4-BE49-F238E27FC236}">
                    <a16:creationId xmlns:a16="http://schemas.microsoft.com/office/drawing/2014/main" id="{4C0E6AA0-C1E0-4F25-BB17-1D0DD0958DA9}"/>
                  </a:ext>
                </a:extLst>
              </p:cNvPr>
              <p:cNvCxnSpPr>
                <a:cxnSpLocks/>
              </p:cNvCxnSpPr>
              <p:nvPr/>
            </p:nvCxnSpPr>
            <p:spPr>
              <a:xfrm flipV="1">
                <a:off x="4196467" y="3343915"/>
                <a:ext cx="0" cy="954540"/>
              </a:xfrm>
              <a:prstGeom prst="straightConnector1">
                <a:avLst/>
              </a:prstGeom>
              <a:ln w="28575">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文本框 103">
                    <a:extLst>
                      <a:ext uri="{FF2B5EF4-FFF2-40B4-BE49-F238E27FC236}">
                        <a16:creationId xmlns:a16="http://schemas.microsoft.com/office/drawing/2014/main" id="{5094D303-3EAA-4129-8143-DE228D8E8EE9}"/>
                      </a:ext>
                    </a:extLst>
                  </p:cNvPr>
                  <p:cNvSpPr txBox="1"/>
                  <p:nvPr/>
                </p:nvSpPr>
                <p:spPr>
                  <a:xfrm>
                    <a:off x="4228008" y="3224848"/>
                    <a:ext cx="41876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i="1" smtClean="0">
                              <a:latin typeface="Cambria Math" panose="02040503050406030204" pitchFamily="18" charset="0"/>
                            </a:rPr>
                            <m:t>𝑥</m:t>
                          </m:r>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𝑡</m:t>
                              </m:r>
                            </m:e>
                          </m:d>
                        </m:oMath>
                      </m:oMathPara>
                    </a14:m>
                    <a:endParaRPr lang="zh-CN" altLang="en-US" sz="1600" dirty="0"/>
                  </a:p>
                </p:txBody>
              </p:sp>
            </mc:Choice>
            <mc:Fallback xmlns="">
              <p:sp>
                <p:nvSpPr>
                  <p:cNvPr id="104" name="文本框 103">
                    <a:extLst>
                      <a:ext uri="{FF2B5EF4-FFF2-40B4-BE49-F238E27FC236}">
                        <a16:creationId xmlns:a16="http://schemas.microsoft.com/office/drawing/2014/main" id="{5094D303-3EAA-4129-8143-DE228D8E8EE9}"/>
                      </a:ext>
                    </a:extLst>
                  </p:cNvPr>
                  <p:cNvSpPr txBox="1">
                    <a:spLocks noRot="1" noChangeAspect="1" noMove="1" noResize="1" noEditPoints="1" noAdjustHandles="1" noChangeArrowheads="1" noChangeShapeType="1" noTextEdit="1"/>
                  </p:cNvSpPr>
                  <p:nvPr/>
                </p:nvSpPr>
                <p:spPr>
                  <a:xfrm>
                    <a:off x="4228008" y="3224848"/>
                    <a:ext cx="418768" cy="246221"/>
                  </a:xfrm>
                  <a:prstGeom prst="rect">
                    <a:avLst/>
                  </a:prstGeom>
                  <a:blipFill>
                    <a:blip r:embed="rId24"/>
                    <a:stretch>
                      <a:fillRect l="-5797" b="-2439"/>
                    </a:stretch>
                  </a:blipFill>
                </p:spPr>
                <p:txBody>
                  <a:bodyPr/>
                  <a:lstStyle/>
                  <a:p>
                    <a:r>
                      <a:rPr lang="en-US">
                        <a:noFill/>
                      </a:rPr>
                      <a:t> </a:t>
                    </a:r>
                  </a:p>
                </p:txBody>
              </p:sp>
            </mc:Fallback>
          </mc:AlternateContent>
        </p:grpSp>
      </p:grpSp>
      <p:sp>
        <p:nvSpPr>
          <p:cNvPr id="105" name="箭头: 下 104">
            <a:extLst>
              <a:ext uri="{FF2B5EF4-FFF2-40B4-BE49-F238E27FC236}">
                <a16:creationId xmlns:a16="http://schemas.microsoft.com/office/drawing/2014/main" id="{B1BB8C59-8506-4EEC-B267-4E77C4DACD7E}"/>
              </a:ext>
            </a:extLst>
          </p:cNvPr>
          <p:cNvSpPr/>
          <p:nvPr/>
        </p:nvSpPr>
        <p:spPr>
          <a:xfrm>
            <a:off x="4369994" y="3296959"/>
            <a:ext cx="408079" cy="787292"/>
          </a:xfrm>
          <a:prstGeom prst="downArrow">
            <a:avLst>
              <a:gd name="adj1" fmla="val 50000"/>
              <a:gd name="adj2" fmla="val 68183"/>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63598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33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Exponential Firing Neurons</a:t>
            </a:r>
            <a:endParaRPr lang="zh-CN" altLang="en-US" dirty="0"/>
          </a:p>
        </p:txBody>
      </p:sp>
      <p:grpSp>
        <p:nvGrpSpPr>
          <p:cNvPr id="4" name="组合 3">
            <a:extLst>
              <a:ext uri="{FF2B5EF4-FFF2-40B4-BE49-F238E27FC236}">
                <a16:creationId xmlns:a16="http://schemas.microsoft.com/office/drawing/2014/main" id="{ECADA467-850C-4B0B-AA53-1B9850A18364}"/>
              </a:ext>
            </a:extLst>
          </p:cNvPr>
          <p:cNvGrpSpPr/>
          <p:nvPr/>
        </p:nvGrpSpPr>
        <p:grpSpPr>
          <a:xfrm>
            <a:off x="-868769" y="-2534917"/>
            <a:ext cx="8034808" cy="10387884"/>
            <a:chOff x="-1274425" y="-2198502"/>
            <a:chExt cx="8034808" cy="10387884"/>
          </a:xfrm>
        </p:grpSpPr>
        <p:grpSp>
          <p:nvGrpSpPr>
            <p:cNvPr id="76" name="组合 75">
              <a:extLst>
                <a:ext uri="{FF2B5EF4-FFF2-40B4-BE49-F238E27FC236}">
                  <a16:creationId xmlns:a16="http://schemas.microsoft.com/office/drawing/2014/main" id="{41F9FF9C-9FCE-432D-8AA5-59C1B9B4FF63}"/>
                </a:ext>
              </a:extLst>
            </p:cNvPr>
            <p:cNvGrpSpPr/>
            <p:nvPr/>
          </p:nvGrpSpPr>
          <p:grpSpPr>
            <a:xfrm>
              <a:off x="-1274425" y="-2198502"/>
              <a:ext cx="8034808" cy="10387884"/>
              <a:chOff x="-816297" y="-2745239"/>
              <a:chExt cx="8034808" cy="10387884"/>
            </a:xfrm>
          </p:grpSpPr>
          <p:grpSp>
            <p:nvGrpSpPr>
              <p:cNvPr id="77" name="组合 76">
                <a:extLst>
                  <a:ext uri="{FF2B5EF4-FFF2-40B4-BE49-F238E27FC236}">
                    <a16:creationId xmlns:a16="http://schemas.microsoft.com/office/drawing/2014/main" id="{EFC24A0E-9EF5-42E4-9018-81A4EC2D6CB2}"/>
                  </a:ext>
                </a:extLst>
              </p:cNvPr>
              <p:cNvGrpSpPr/>
              <p:nvPr/>
            </p:nvGrpSpPr>
            <p:grpSpPr>
              <a:xfrm rot="7156578">
                <a:off x="89253" y="-534362"/>
                <a:ext cx="9340135" cy="4918381"/>
                <a:chOff x="-816297" y="-7789"/>
                <a:chExt cx="9340135" cy="4918381"/>
              </a:xfrm>
            </p:grpSpPr>
            <p:sp>
              <p:nvSpPr>
                <p:cNvPr id="87" name="弧形 86">
                  <a:extLst>
                    <a:ext uri="{FF2B5EF4-FFF2-40B4-BE49-F238E27FC236}">
                      <a16:creationId xmlns:a16="http://schemas.microsoft.com/office/drawing/2014/main" id="{762B2A73-A523-4272-96A2-0B1497EF0FBC}"/>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88" name="弧形 87">
                  <a:extLst>
                    <a:ext uri="{FF2B5EF4-FFF2-40B4-BE49-F238E27FC236}">
                      <a16:creationId xmlns:a16="http://schemas.microsoft.com/office/drawing/2014/main" id="{0DD21E7F-DF23-4A49-A13F-5165B8E0ECF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8" name="组合 77">
                <a:extLst>
                  <a:ext uri="{FF2B5EF4-FFF2-40B4-BE49-F238E27FC236}">
                    <a16:creationId xmlns:a16="http://schemas.microsoft.com/office/drawing/2014/main" id="{8F5B547C-4635-4C05-975C-4225FEEAE9C8}"/>
                  </a:ext>
                </a:extLst>
              </p:cNvPr>
              <p:cNvGrpSpPr/>
              <p:nvPr/>
            </p:nvGrpSpPr>
            <p:grpSpPr>
              <a:xfrm rot="3416954">
                <a:off x="78616" y="513387"/>
                <a:ext cx="9340135" cy="4918381"/>
                <a:chOff x="-816297" y="-7789"/>
                <a:chExt cx="9340135" cy="4918381"/>
              </a:xfrm>
            </p:grpSpPr>
            <p:sp>
              <p:nvSpPr>
                <p:cNvPr id="84" name="弧形 83">
                  <a:extLst>
                    <a:ext uri="{FF2B5EF4-FFF2-40B4-BE49-F238E27FC236}">
                      <a16:creationId xmlns:a16="http://schemas.microsoft.com/office/drawing/2014/main" id="{36233FF6-9ECB-44B0-85F7-D282F54722D0}"/>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86" name="弧形 85">
                  <a:extLst>
                    <a:ext uri="{FF2B5EF4-FFF2-40B4-BE49-F238E27FC236}">
                      <a16:creationId xmlns:a16="http://schemas.microsoft.com/office/drawing/2014/main" id="{4DBF967F-C108-465C-983C-CA333AC7C894}"/>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82" name="弧形 81">
                <a:extLst>
                  <a:ext uri="{FF2B5EF4-FFF2-40B4-BE49-F238E27FC236}">
                    <a16:creationId xmlns:a16="http://schemas.microsoft.com/office/drawing/2014/main" id="{AE4D4BAD-69F9-4119-BF69-9795FB74DF4C}"/>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6BD86013-3FAD-4C7D-A440-6D89E7016292}"/>
                      </a:ext>
                    </a:extLst>
                  </p:cNvPr>
                  <p:cNvSpPr txBox="1"/>
                  <p:nvPr/>
                </p:nvSpPr>
                <p:spPr>
                  <a:xfrm>
                    <a:off x="4748787" y="3093328"/>
                    <a:ext cx="10813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𝜇</m:t>
                              </m:r>
                            </m:e>
                            <m:sub>
                              <m:r>
                                <a:rPr lang="en-US" altLang="zh-CN" sz="2400" b="0" i="1" smtClean="0">
                                  <a:latin typeface="Cambria Math" panose="02040503050406030204" pitchFamily="18" charset="0"/>
                                </a:rPr>
                                <m:t>32</m:t>
                              </m:r>
                            </m:sub>
                          </m:sSub>
                          <m:r>
                            <a:rPr lang="en-US" altLang="zh-CN" sz="2400" b="0" i="1" smtClean="0">
                              <a:latin typeface="Cambria Math" panose="02040503050406030204" pitchFamily="18" charset="0"/>
                            </a:rPr>
                            <m:t>&lt;0</m:t>
                          </m:r>
                        </m:oMath>
                      </m:oMathPara>
                    </a14:m>
                    <a:endParaRPr lang="zh-CN" altLang="en-US" sz="2400" dirty="0"/>
                  </a:p>
                </p:txBody>
              </p:sp>
            </mc:Choice>
            <mc:Fallback xmlns="">
              <p:sp>
                <p:nvSpPr>
                  <p:cNvPr id="81" name="文本框 80">
                    <a:extLst>
                      <a:ext uri="{FF2B5EF4-FFF2-40B4-BE49-F238E27FC236}">
                        <a16:creationId xmlns:a16="http://schemas.microsoft.com/office/drawing/2014/main" id="{6BD86013-3FAD-4C7D-A440-6D89E7016292}"/>
                      </a:ext>
                    </a:extLst>
                  </p:cNvPr>
                  <p:cNvSpPr txBox="1">
                    <a:spLocks noRot="1" noChangeAspect="1" noMove="1" noResize="1" noEditPoints="1" noAdjustHandles="1" noChangeArrowheads="1" noChangeShapeType="1" noTextEdit="1"/>
                  </p:cNvSpPr>
                  <p:nvPr/>
                </p:nvSpPr>
                <p:spPr>
                  <a:xfrm>
                    <a:off x="4748787" y="3093328"/>
                    <a:ext cx="1081386" cy="369332"/>
                  </a:xfrm>
                  <a:prstGeom prst="rect">
                    <a:avLst/>
                  </a:prstGeom>
                  <a:blipFill>
                    <a:blip r:embed="rId3"/>
                    <a:stretch>
                      <a:fillRect l="-6180" r="-6180" b="-21311"/>
                    </a:stretch>
                  </a:blipFill>
                </p:spPr>
                <p:txBody>
                  <a:bodyPr/>
                  <a:lstStyle/>
                  <a:p>
                    <a:r>
                      <a:rPr lang="en-US">
                        <a:noFill/>
                      </a:rPr>
                      <a:t> </a:t>
                    </a:r>
                  </a:p>
                </p:txBody>
              </p:sp>
            </mc:Fallback>
          </mc:AlternateContent>
        </p:grpSp>
        <mc:AlternateContent xmlns:mc="http://schemas.openxmlformats.org/markup-compatibility/2006" xmlns:am3d="http://schemas.microsoft.com/office/drawing/2017/model3d">
          <mc:Choice Requires="am3d">
            <p:graphicFrame>
              <p:nvGraphicFramePr>
                <p:cNvPr id="89" name="3D 模型 88">
                  <a:extLst>
                    <a:ext uri="{FF2B5EF4-FFF2-40B4-BE49-F238E27FC236}">
                      <a16:creationId xmlns:a16="http://schemas.microsoft.com/office/drawing/2014/main" id="{883AD60A-6E36-471E-BB8B-D5CEA360B1CA}"/>
                    </a:ext>
                  </a:extLst>
                </p:cNvPr>
                <p:cNvGraphicFramePr>
                  <a:graphicFrameLocks noChangeAspect="1"/>
                </p:cNvGraphicFramePr>
                <p:nvPr>
                  <p:extLst>
                    <p:ext uri="{D42A27DB-BD31-4B8C-83A1-F6EECF244321}">
                      <p14:modId xmlns:p14="http://schemas.microsoft.com/office/powerpoint/2010/main" val="151374005"/>
                    </p:ext>
                  </p:extLst>
                </p:nvPr>
              </p:nvGraphicFramePr>
              <p:xfrm>
                <a:off x="3099340" y="1664365"/>
                <a:ext cx="596036" cy="597615"/>
              </p:xfrm>
              <a:graphic>
                <a:graphicData uri="http://schemas.microsoft.com/office/drawing/2017/model3d">
                  <am3d:model3d r:embed="rId4">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5"/>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9" name="3D 模型 88">
                  <a:extLst>
                    <a:ext uri="{FF2B5EF4-FFF2-40B4-BE49-F238E27FC236}">
                      <a16:creationId xmlns:a16="http://schemas.microsoft.com/office/drawing/2014/main" id="{883AD60A-6E36-471E-BB8B-D5CEA360B1CA}"/>
                    </a:ext>
                  </a:extLst>
                </p:cNvPr>
                <p:cNvPicPr>
                  <a:picLocks noGrp="1" noRot="1" noChangeAspect="1" noMove="1" noResize="1" noEditPoints="1" noAdjustHandles="1" noChangeArrowheads="1" noChangeShapeType="1" noCrop="1"/>
                </p:cNvPicPr>
                <p:nvPr/>
              </p:nvPicPr>
              <p:blipFill>
                <a:blip r:embed="rId6"/>
                <a:stretch>
                  <a:fillRect/>
                </a:stretch>
              </p:blipFill>
              <p:spPr>
                <a:xfrm>
                  <a:off x="3504996" y="1327950"/>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90" name="3D 模型 89">
                  <a:extLst>
                    <a:ext uri="{FF2B5EF4-FFF2-40B4-BE49-F238E27FC236}">
                      <a16:creationId xmlns:a16="http://schemas.microsoft.com/office/drawing/2014/main" id="{B47490AD-965B-48C1-9C0C-264422B3EBC6}"/>
                    </a:ext>
                  </a:extLst>
                </p:cNvPr>
                <p:cNvGraphicFramePr>
                  <a:graphicFrameLocks noChangeAspect="1"/>
                </p:cNvGraphicFramePr>
                <p:nvPr>
                  <p:extLst>
                    <p:ext uri="{D42A27DB-BD31-4B8C-83A1-F6EECF244321}">
                      <p14:modId xmlns:p14="http://schemas.microsoft.com/office/powerpoint/2010/main" val="1562848681"/>
                    </p:ext>
                  </p:extLst>
                </p:nvPr>
              </p:nvGraphicFramePr>
              <p:xfrm>
                <a:off x="4892629" y="2673893"/>
                <a:ext cx="596035" cy="597614"/>
              </p:xfrm>
              <a:graphic>
                <a:graphicData uri="http://schemas.microsoft.com/office/drawing/2017/model3d">
                  <am3d:model3d r:embed="rId4">
                    <am3d:spPr>
                      <a:xfrm>
                        <a:off x="0" y="0"/>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6"/>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0" name="3D 模型 89">
                  <a:extLst>
                    <a:ext uri="{FF2B5EF4-FFF2-40B4-BE49-F238E27FC236}">
                      <a16:creationId xmlns:a16="http://schemas.microsoft.com/office/drawing/2014/main" id="{B47490AD-965B-48C1-9C0C-264422B3EBC6}"/>
                    </a:ext>
                  </a:extLst>
                </p:cNvPr>
                <p:cNvPicPr>
                  <a:picLocks noGrp="1" noRot="1" noChangeAspect="1" noMove="1" noResize="1" noEditPoints="1" noAdjustHandles="1" noChangeArrowheads="1" noChangeShapeType="1" noCrop="1"/>
                </p:cNvPicPr>
                <p:nvPr/>
              </p:nvPicPr>
              <p:blipFill>
                <a:blip r:embed="rId6"/>
                <a:stretch>
                  <a:fillRect/>
                </a:stretch>
              </p:blipFill>
              <p:spPr>
                <a:xfrm>
                  <a:off x="5298285" y="2337478"/>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p:spPr>
            </p:pic>
          </mc:Fallback>
        </mc:AlternateContent>
        <mc:AlternateContent xmlns:mc="http://schemas.openxmlformats.org/markup-compatibility/2006" xmlns:am3d="http://schemas.microsoft.com/office/drawing/2017/model3d">
          <mc:Choice Requires="am3d">
            <p:graphicFrame>
              <p:nvGraphicFramePr>
                <p:cNvPr id="91" name="3D 模型 90">
                  <a:extLst>
                    <a:ext uri="{FF2B5EF4-FFF2-40B4-BE49-F238E27FC236}">
                      <a16:creationId xmlns:a16="http://schemas.microsoft.com/office/drawing/2014/main" id="{5A11E7DD-FC83-46F6-AAFE-B6221697ADB4}"/>
                    </a:ext>
                  </a:extLst>
                </p:cNvPr>
                <p:cNvGraphicFramePr>
                  <a:graphicFrameLocks noChangeAspect="1"/>
                </p:cNvGraphicFramePr>
                <p:nvPr>
                  <p:extLst>
                    <p:ext uri="{D42A27DB-BD31-4B8C-83A1-F6EECF244321}">
                      <p14:modId xmlns:p14="http://schemas.microsoft.com/office/powerpoint/2010/main" val="1598985479"/>
                    </p:ext>
                  </p:extLst>
                </p:nvPr>
              </p:nvGraphicFramePr>
              <p:xfrm>
                <a:off x="3099341" y="3714056"/>
                <a:ext cx="596035" cy="597614"/>
              </p:xfrm>
              <a:graphic>
                <a:graphicData uri="http://schemas.microsoft.com/office/drawing/2017/model3d">
                  <am3d:model3d r:embed="rId4">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6"/>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1" name="3D 模型 90">
                  <a:extLst>
                    <a:ext uri="{FF2B5EF4-FFF2-40B4-BE49-F238E27FC236}">
                      <a16:creationId xmlns:a16="http://schemas.microsoft.com/office/drawing/2014/main" id="{5A11E7DD-FC83-46F6-AAFE-B6221697ADB4}"/>
                    </a:ext>
                  </a:extLst>
                </p:cNvPr>
                <p:cNvPicPr>
                  <a:picLocks noGrp="1" noRot="1" noChangeAspect="1" noMove="1" noResize="1" noEditPoints="1" noAdjustHandles="1" noChangeArrowheads="1" noChangeShapeType="1" noCrop="1"/>
                </p:cNvPicPr>
                <p:nvPr/>
              </p:nvPicPr>
              <p:blipFill>
                <a:blip r:embed="rId6"/>
                <a:stretch>
                  <a:fillRect/>
                </a:stretch>
              </p:blipFill>
              <p:spPr>
                <a:xfrm>
                  <a:off x="3504997" y="3377641"/>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C728F4D5-D38E-4B11-8D1C-50FF2F32AD4A}"/>
                    </a:ext>
                  </a:extLst>
                </p:cNvPr>
                <p:cNvSpPr txBox="1"/>
                <p:nvPr/>
              </p:nvSpPr>
              <p:spPr>
                <a:xfrm>
                  <a:off x="3268889" y="1775768"/>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92" name="文本框 91">
                  <a:extLst>
                    <a:ext uri="{FF2B5EF4-FFF2-40B4-BE49-F238E27FC236}">
                      <a16:creationId xmlns:a16="http://schemas.microsoft.com/office/drawing/2014/main" id="{C728F4D5-D38E-4B11-8D1C-50FF2F32AD4A}"/>
                    </a:ext>
                  </a:extLst>
                </p:cNvPr>
                <p:cNvSpPr txBox="1">
                  <a:spLocks noRot="1" noChangeAspect="1" noMove="1" noResize="1" noEditPoints="1" noAdjustHandles="1" noChangeArrowheads="1" noChangeShapeType="1" noTextEdit="1"/>
                </p:cNvSpPr>
                <p:nvPr/>
              </p:nvSpPr>
              <p:spPr>
                <a:xfrm>
                  <a:off x="3268889" y="1775768"/>
                  <a:ext cx="238848" cy="369332"/>
                </a:xfrm>
                <a:prstGeom prst="rect">
                  <a:avLst/>
                </a:prstGeom>
                <a:blipFill>
                  <a:blip r:embed="rId7"/>
                  <a:stretch>
                    <a:fillRect l="-30769" r="-30769"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文本框 92">
                  <a:extLst>
                    <a:ext uri="{FF2B5EF4-FFF2-40B4-BE49-F238E27FC236}">
                      <a16:creationId xmlns:a16="http://schemas.microsoft.com/office/drawing/2014/main" id="{608B4ABC-0E5E-47CE-8111-D2A1C3985D08}"/>
                    </a:ext>
                  </a:extLst>
                </p:cNvPr>
                <p:cNvSpPr txBox="1"/>
                <p:nvPr/>
              </p:nvSpPr>
              <p:spPr>
                <a:xfrm>
                  <a:off x="3268889" y="3828197"/>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93" name="文本框 92">
                  <a:extLst>
                    <a:ext uri="{FF2B5EF4-FFF2-40B4-BE49-F238E27FC236}">
                      <a16:creationId xmlns:a16="http://schemas.microsoft.com/office/drawing/2014/main" id="{608B4ABC-0E5E-47CE-8111-D2A1C3985D08}"/>
                    </a:ext>
                  </a:extLst>
                </p:cNvPr>
                <p:cNvSpPr txBox="1">
                  <a:spLocks noRot="1" noChangeAspect="1" noMove="1" noResize="1" noEditPoints="1" noAdjustHandles="1" noChangeArrowheads="1" noChangeShapeType="1" noTextEdit="1"/>
                </p:cNvSpPr>
                <p:nvPr/>
              </p:nvSpPr>
              <p:spPr>
                <a:xfrm>
                  <a:off x="3268889" y="3828197"/>
                  <a:ext cx="238848" cy="369332"/>
                </a:xfrm>
                <a:prstGeom prst="rect">
                  <a:avLst/>
                </a:prstGeom>
                <a:blipFill>
                  <a:blip r:embed="rId8"/>
                  <a:stretch>
                    <a:fillRect l="-30769" r="-30769"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CA6D7273-D58B-49F5-892E-05528F0D46C0}"/>
                    </a:ext>
                  </a:extLst>
                </p:cNvPr>
                <p:cNvSpPr txBox="1"/>
                <p:nvPr/>
              </p:nvSpPr>
              <p:spPr>
                <a:xfrm>
                  <a:off x="5076464" y="2785295"/>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94" name="文本框 93">
                  <a:extLst>
                    <a:ext uri="{FF2B5EF4-FFF2-40B4-BE49-F238E27FC236}">
                      <a16:creationId xmlns:a16="http://schemas.microsoft.com/office/drawing/2014/main" id="{CA6D7273-D58B-49F5-892E-05528F0D46C0}"/>
                    </a:ext>
                  </a:extLst>
                </p:cNvPr>
                <p:cNvSpPr txBox="1">
                  <a:spLocks noRot="1" noChangeAspect="1" noMove="1" noResize="1" noEditPoints="1" noAdjustHandles="1" noChangeArrowheads="1" noChangeShapeType="1" noTextEdit="1"/>
                </p:cNvSpPr>
                <p:nvPr/>
              </p:nvSpPr>
              <p:spPr>
                <a:xfrm>
                  <a:off x="5076464" y="2785295"/>
                  <a:ext cx="238848" cy="369332"/>
                </a:xfrm>
                <a:prstGeom prst="rect">
                  <a:avLst/>
                </a:prstGeom>
                <a:blipFill>
                  <a:blip r:embed="rId9"/>
                  <a:stretch>
                    <a:fillRect l="-28205" r="-33333"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文本框 94">
                  <a:extLst>
                    <a:ext uri="{FF2B5EF4-FFF2-40B4-BE49-F238E27FC236}">
                      <a16:creationId xmlns:a16="http://schemas.microsoft.com/office/drawing/2014/main" id="{C613D1B4-1001-406F-94F7-EE4450ABB033}"/>
                    </a:ext>
                  </a:extLst>
                </p:cNvPr>
                <p:cNvSpPr txBox="1"/>
                <p:nvPr/>
              </p:nvSpPr>
              <p:spPr>
                <a:xfrm>
                  <a:off x="4290118" y="1840700"/>
                  <a:ext cx="107426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𝜇</m:t>
                            </m:r>
                          </m:e>
                          <m:sub>
                            <m:r>
                              <a:rPr lang="en-US" altLang="zh-CN" sz="2400" b="0" i="1" smtClean="0">
                                <a:latin typeface="Cambria Math" panose="02040503050406030204" pitchFamily="18" charset="0"/>
                              </a:rPr>
                              <m:t>13</m:t>
                            </m:r>
                          </m:sub>
                        </m:sSub>
                        <m:r>
                          <a:rPr lang="en-US" altLang="zh-CN" sz="2400" b="0" i="1" smtClean="0">
                            <a:latin typeface="Cambria Math" panose="02040503050406030204" pitchFamily="18" charset="0"/>
                          </a:rPr>
                          <m:t>&gt;0</m:t>
                        </m:r>
                      </m:oMath>
                    </m:oMathPara>
                  </a14:m>
                  <a:endParaRPr lang="zh-CN" altLang="en-US" sz="2400" dirty="0"/>
                </a:p>
              </p:txBody>
            </p:sp>
          </mc:Choice>
          <mc:Fallback xmlns="">
            <p:sp>
              <p:nvSpPr>
                <p:cNvPr id="95" name="文本框 94">
                  <a:extLst>
                    <a:ext uri="{FF2B5EF4-FFF2-40B4-BE49-F238E27FC236}">
                      <a16:creationId xmlns:a16="http://schemas.microsoft.com/office/drawing/2014/main" id="{C613D1B4-1001-406F-94F7-EE4450ABB033}"/>
                    </a:ext>
                  </a:extLst>
                </p:cNvPr>
                <p:cNvSpPr txBox="1">
                  <a:spLocks noRot="1" noChangeAspect="1" noMove="1" noResize="1" noEditPoints="1" noAdjustHandles="1" noChangeArrowheads="1" noChangeShapeType="1" noTextEdit="1"/>
                </p:cNvSpPr>
                <p:nvPr/>
              </p:nvSpPr>
              <p:spPr>
                <a:xfrm>
                  <a:off x="4290118" y="1840700"/>
                  <a:ext cx="1074268" cy="369332"/>
                </a:xfrm>
                <a:prstGeom prst="rect">
                  <a:avLst/>
                </a:prstGeom>
                <a:blipFill>
                  <a:blip r:embed="rId10"/>
                  <a:stretch>
                    <a:fillRect l="-6215" r="-6215"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0E663C13-20B9-4D80-97EE-572C82C514F0}"/>
                    </a:ext>
                  </a:extLst>
                </p:cNvPr>
                <p:cNvSpPr txBox="1"/>
                <p:nvPr/>
              </p:nvSpPr>
              <p:spPr>
                <a:xfrm>
                  <a:off x="2351563" y="2775565"/>
                  <a:ext cx="107978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𝜇</m:t>
                            </m:r>
                          </m:e>
                          <m:sub>
                            <m:r>
                              <a:rPr lang="en-US" altLang="zh-CN" sz="2400" b="0" i="1" smtClean="0">
                                <a:latin typeface="Cambria Math" panose="02040503050406030204" pitchFamily="18" charset="0"/>
                              </a:rPr>
                              <m:t>21</m:t>
                            </m:r>
                          </m:sub>
                        </m:sSub>
                        <m:r>
                          <a:rPr lang="en-US" altLang="zh-CN" sz="2400" b="0" i="1" smtClean="0">
                            <a:latin typeface="Cambria Math" panose="02040503050406030204" pitchFamily="18" charset="0"/>
                          </a:rPr>
                          <m:t>=0</m:t>
                        </m:r>
                      </m:oMath>
                    </m:oMathPara>
                  </a14:m>
                  <a:endParaRPr lang="zh-CN" altLang="en-US" sz="2400" dirty="0"/>
                </a:p>
              </p:txBody>
            </p:sp>
          </mc:Choice>
          <mc:Fallback xmlns="">
            <p:sp>
              <p:nvSpPr>
                <p:cNvPr id="97" name="文本框 96">
                  <a:extLst>
                    <a:ext uri="{FF2B5EF4-FFF2-40B4-BE49-F238E27FC236}">
                      <a16:creationId xmlns:a16="http://schemas.microsoft.com/office/drawing/2014/main" id="{0E663C13-20B9-4D80-97EE-572C82C514F0}"/>
                    </a:ext>
                  </a:extLst>
                </p:cNvPr>
                <p:cNvSpPr txBox="1">
                  <a:spLocks noRot="1" noChangeAspect="1" noMove="1" noResize="1" noEditPoints="1" noAdjustHandles="1" noChangeArrowheads="1" noChangeShapeType="1" noTextEdit="1"/>
                </p:cNvSpPr>
                <p:nvPr/>
              </p:nvSpPr>
              <p:spPr>
                <a:xfrm>
                  <a:off x="2351563" y="2775565"/>
                  <a:ext cx="1079783" cy="369332"/>
                </a:xfrm>
                <a:prstGeom prst="rect">
                  <a:avLst/>
                </a:prstGeom>
                <a:blipFill>
                  <a:blip r:embed="rId11"/>
                  <a:stretch>
                    <a:fillRect l="-6215" r="-6780" b="-22951"/>
                  </a:stretch>
                </a:blipFill>
              </p:spPr>
              <p:txBody>
                <a:bodyPr/>
                <a:lstStyle/>
                <a:p>
                  <a:r>
                    <a:rPr lang="en-US">
                      <a:noFill/>
                    </a:rPr>
                    <a:t> </a:t>
                  </a:r>
                </a:p>
              </p:txBody>
            </p:sp>
          </mc:Fallback>
        </mc:AlternateContent>
      </p:grpSp>
      <p:grpSp>
        <p:nvGrpSpPr>
          <p:cNvPr id="5" name="组合 4">
            <a:extLst>
              <a:ext uri="{FF2B5EF4-FFF2-40B4-BE49-F238E27FC236}">
                <a16:creationId xmlns:a16="http://schemas.microsoft.com/office/drawing/2014/main" id="{EED1354C-6C3B-4643-B29D-7EE922BED3D6}"/>
              </a:ext>
            </a:extLst>
          </p:cNvPr>
          <p:cNvGrpSpPr/>
          <p:nvPr/>
        </p:nvGrpSpPr>
        <p:grpSpPr>
          <a:xfrm>
            <a:off x="1449732" y="4825932"/>
            <a:ext cx="6257547" cy="781752"/>
            <a:chOff x="1449732" y="4825932"/>
            <a:chExt cx="6257547" cy="781752"/>
          </a:xfrm>
        </p:grpSpPr>
        <p:sp>
          <p:nvSpPr>
            <p:cNvPr id="32" name="矩形 31">
              <a:extLst>
                <a:ext uri="{FF2B5EF4-FFF2-40B4-BE49-F238E27FC236}">
                  <a16:creationId xmlns:a16="http://schemas.microsoft.com/office/drawing/2014/main" id="{9F03DED2-67DC-4D73-9C52-36E976E68B15}"/>
                </a:ext>
              </a:extLst>
            </p:cNvPr>
            <p:cNvSpPr/>
            <p:nvPr/>
          </p:nvSpPr>
          <p:spPr>
            <a:xfrm>
              <a:off x="1924419" y="4978725"/>
              <a:ext cx="603363" cy="389079"/>
            </a:xfrm>
            <a:prstGeom prst="rect">
              <a:avLst/>
            </a:prstGeom>
            <a:solidFill>
              <a:schemeClr val="accent4">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B38D31B1-7DA2-4E38-AEE2-8AB57A67959E}"/>
                </a:ext>
              </a:extLst>
            </p:cNvPr>
            <p:cNvSpPr/>
            <p:nvPr/>
          </p:nvSpPr>
          <p:spPr>
            <a:xfrm>
              <a:off x="3465659" y="4974702"/>
              <a:ext cx="1090675" cy="389079"/>
            </a:xfrm>
            <a:prstGeom prst="rect">
              <a:avLst/>
            </a:prstGeom>
            <a:solidFill>
              <a:schemeClr val="accent4">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7DA6154F-117F-40EF-8DDB-9E2563A4BB6A}"/>
                    </a:ext>
                  </a:extLst>
                </p:cNvPr>
                <p:cNvSpPr txBox="1"/>
                <p:nvPr/>
              </p:nvSpPr>
              <p:spPr>
                <a:xfrm>
                  <a:off x="1449732" y="4825932"/>
                  <a:ext cx="6257547" cy="7817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𝑢</m:t>
                            </m:r>
                          </m:num>
                          <m:den>
                            <m:r>
                              <a:rPr lang="en-US" altLang="zh-CN" sz="2000" b="0" i="1" smtClean="0">
                                <a:latin typeface="Cambria Math" panose="02040503050406030204" pitchFamily="18" charset="0"/>
                              </a:rPr>
                              <m:t>𝜏</m:t>
                            </m:r>
                          </m:den>
                        </m:f>
                        <m:sSubSup>
                          <m:sSubSupPr>
                            <m:ctrlPr>
                              <a:rPr lang="en-US" altLang="zh-CN" sz="2000" b="0" i="1" smtClean="0">
                                <a:latin typeface="Cambria Math" panose="02040503050406030204" pitchFamily="18" charset="0"/>
                              </a:rPr>
                            </m:ctrlPr>
                          </m:sSubSupPr>
                          <m:e>
                            <m:r>
                              <a:rPr lang="en-US" altLang="zh-CN" sz="2000" b="0" i="1" smtClean="0">
                                <a:latin typeface="Cambria Math" panose="02040503050406030204" pitchFamily="18" charset="0"/>
                              </a:rPr>
                              <m:t>𝐿</m:t>
                            </m:r>
                          </m:e>
                          <m:sub>
                            <m:r>
                              <a:rPr lang="en-US" altLang="zh-CN" sz="2000" b="0" i="1" smtClean="0">
                                <a:latin typeface="Cambria Math" panose="02040503050406030204" pitchFamily="18" charset="0"/>
                              </a:rPr>
                              <m:t>𝑖</m:t>
                            </m:r>
                          </m:sub>
                          <m:sup>
                            <m:r>
                              <a:rPr lang="en-US" altLang="zh-CN" sz="2000" b="0" i="1" smtClean="0">
                                <a:latin typeface="Cambria Math" panose="02040503050406030204" pitchFamily="18" charset="0"/>
                              </a:rPr>
                              <m:t>′</m:t>
                            </m:r>
                          </m:sup>
                        </m:sSubSup>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𝑢</m:t>
                            </m:r>
                          </m:e>
                        </m:d>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𝑏</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𝐿</m:t>
                            </m:r>
                          </m:e>
                          <m:sub>
                            <m:r>
                              <a:rPr lang="en-US" altLang="zh-CN" sz="2000" b="0" i="1" smtClean="0">
                                <a:latin typeface="Cambria Math" panose="02040503050406030204" pitchFamily="18" charset="0"/>
                              </a:rPr>
                              <m:t>𝑖</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𝑢</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𝑎</m:t>
                            </m:r>
                          </m:e>
                        </m:d>
                        <m:r>
                          <a:rPr lang="en-US" altLang="zh-CN" sz="2000" b="0" i="1" smtClean="0">
                            <a:latin typeface="Cambria Math" panose="02040503050406030204" pitchFamily="18" charset="0"/>
                          </a:rPr>
                          <m:t>+</m:t>
                        </m:r>
                        <m:nary>
                          <m:naryPr>
                            <m:chr m:val="∑"/>
                            <m:supHide m:val="on"/>
                            <m:ctrlPr>
                              <a:rPr lang="en-US" altLang="zh-CN" sz="2000" b="0" i="1" smtClean="0">
                                <a:latin typeface="Cambria Math" panose="02040503050406030204" pitchFamily="18" charset="0"/>
                              </a:rPr>
                            </m:ctrlPr>
                          </m:naryPr>
                          <m:sub>
                            <m:r>
                              <a:rPr lang="en-US" altLang="zh-CN" sz="2000" b="0" i="1" smtClean="0">
                                <a:latin typeface="Cambria Math" panose="02040503050406030204" pitchFamily="18" charset="0"/>
                              </a:rPr>
                              <m:t>𝑗</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𝑖</m:t>
                            </m:r>
                          </m:sub>
                          <m:sup/>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𝑗</m:t>
                                </m:r>
                              </m:sub>
                            </m:sSub>
                            <m:d>
                              <m:dPr>
                                <m:ctrlPr>
                                  <a:rPr lang="en-US" altLang="zh-CN" sz="2000" b="0" i="1" smtClean="0">
                                    <a:latin typeface="Cambria Math" panose="02040503050406030204" pitchFamily="18" charset="0"/>
                                  </a:rPr>
                                </m:ctrlPr>
                              </m:dPr>
                              <m:e>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𝑒</m:t>
                                    </m:r>
                                  </m:e>
                                  <m:sup>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𝜇</m:t>
                                        </m:r>
                                      </m:e>
                                      <m:sub>
                                        <m:r>
                                          <a:rPr lang="en-US" altLang="zh-CN" sz="2000" b="0" i="1" smtClean="0">
                                            <a:latin typeface="Cambria Math" panose="02040503050406030204" pitchFamily="18" charset="0"/>
                                          </a:rPr>
                                          <m:t>𝑗𝑖</m:t>
                                        </m:r>
                                      </m:sub>
                                    </m:sSub>
                                    <m:r>
                                      <a:rPr lang="en-US" altLang="zh-CN" sz="2000" b="0" i="1" smtClean="0">
                                        <a:latin typeface="Cambria Math" panose="02040503050406030204" pitchFamily="18" charset="0"/>
                                      </a:rPr>
                                      <m:t>𝑢</m:t>
                                    </m:r>
                                  </m:sup>
                                </m:sSup>
                                <m:r>
                                  <a:rPr lang="en-US" altLang="zh-CN" sz="2000" b="0" i="1" smtClean="0">
                                    <a:latin typeface="Cambria Math" panose="02040503050406030204" pitchFamily="18" charset="0"/>
                                  </a:rPr>
                                  <m:t>−1</m:t>
                                </m:r>
                              </m:e>
                            </m:d>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𝐿</m:t>
                                </m:r>
                              </m:e>
                              <m:sub>
                                <m:r>
                                  <a:rPr lang="en-US" altLang="zh-CN" sz="2000" b="0" i="1" smtClean="0">
                                    <a:latin typeface="Cambria Math" panose="02040503050406030204" pitchFamily="18" charset="0"/>
                                  </a:rPr>
                                  <m:t>𝑖</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𝑢</m:t>
                                </m:r>
                              </m:e>
                            </m:d>
                          </m:e>
                        </m:nary>
                        <m:r>
                          <a:rPr lang="en-US" altLang="zh-CN" sz="2000" b="0" i="1" smtClean="0">
                            <a:latin typeface="Cambria Math" panose="02040503050406030204" pitchFamily="18" charset="0"/>
                          </a:rPr>
                          <m:t>=0</m:t>
                        </m:r>
                      </m:oMath>
                    </m:oMathPara>
                  </a14:m>
                  <a:endParaRPr lang="zh-CN" altLang="en-US" sz="2000" dirty="0"/>
                </a:p>
              </p:txBody>
            </p:sp>
          </mc:Choice>
          <mc:Fallback xmlns="">
            <p:sp>
              <p:nvSpPr>
                <p:cNvPr id="28" name="文本框 27">
                  <a:extLst>
                    <a:ext uri="{FF2B5EF4-FFF2-40B4-BE49-F238E27FC236}">
                      <a16:creationId xmlns:a16="http://schemas.microsoft.com/office/drawing/2014/main" id="{7DA6154F-117F-40EF-8DDB-9E2563A4BB6A}"/>
                    </a:ext>
                  </a:extLst>
                </p:cNvPr>
                <p:cNvSpPr txBox="1">
                  <a:spLocks noRot="1" noChangeAspect="1" noMove="1" noResize="1" noEditPoints="1" noAdjustHandles="1" noChangeArrowheads="1" noChangeShapeType="1" noTextEdit="1"/>
                </p:cNvSpPr>
                <p:nvPr/>
              </p:nvSpPr>
              <p:spPr>
                <a:xfrm>
                  <a:off x="1449732" y="4825932"/>
                  <a:ext cx="6257547" cy="781752"/>
                </a:xfrm>
                <a:prstGeom prst="rect">
                  <a:avLst/>
                </a:prstGeom>
                <a:blipFill>
                  <a:blip r:embed="rId12"/>
                  <a:stretch>
                    <a:fillRect/>
                  </a:stretch>
                </a:blipFill>
              </p:spPr>
              <p:txBody>
                <a:bodyPr/>
                <a:lstStyle/>
                <a:p>
                  <a:r>
                    <a:rPr lang="en-US">
                      <a:noFill/>
                    </a:rPr>
                    <a:t> </a:t>
                  </a:r>
                </a:p>
              </p:txBody>
            </p:sp>
          </mc:Fallback>
        </mc:AlternateContent>
      </p:grpSp>
      <p:sp>
        <p:nvSpPr>
          <p:cNvPr id="29" name="TextBox 5">
            <a:extLst>
              <a:ext uri="{FF2B5EF4-FFF2-40B4-BE49-F238E27FC236}">
                <a16:creationId xmlns:a16="http://schemas.microsoft.com/office/drawing/2014/main" id="{99890A8A-B164-4BB3-A515-B7ACEE404FF8}"/>
              </a:ext>
            </a:extLst>
          </p:cNvPr>
          <p:cNvSpPr txBox="1"/>
          <p:nvPr/>
        </p:nvSpPr>
        <p:spPr>
          <a:xfrm>
            <a:off x="1543347" y="4329866"/>
            <a:ext cx="6057306"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Equation for moment generating function (MGF)</a:t>
            </a:r>
          </a:p>
        </p:txBody>
      </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371E1184-C6A4-4ED1-A9BB-98421A918701}"/>
                  </a:ext>
                </a:extLst>
              </p:cNvPr>
              <p:cNvSpPr txBox="1"/>
              <p:nvPr/>
            </p:nvSpPr>
            <p:spPr>
              <a:xfrm>
                <a:off x="3227272" y="5657019"/>
                <a:ext cx="2692340" cy="6640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𝐿</m:t>
                          </m:r>
                        </m:e>
                        <m:sub>
                          <m:r>
                            <a:rPr lang="en-US" altLang="zh-CN" sz="2000" b="0" i="1" smtClean="0">
                              <a:latin typeface="Cambria Math" panose="02040503050406030204" pitchFamily="18" charset="0"/>
                            </a:rPr>
                            <m:t>𝑖</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𝑢</m:t>
                          </m:r>
                        </m:e>
                      </m:d>
                      <m:r>
                        <a:rPr lang="en-US" altLang="zh-CN" sz="2000" b="0" i="1" smtClean="0">
                          <a:latin typeface="Cambria Math" panose="02040503050406030204" pitchFamily="18" charset="0"/>
                        </a:rPr>
                        <m:t>=</m:t>
                      </m:r>
                      <m:nary>
                        <m:naryPr>
                          <m:ctrlPr>
                            <a:rPr lang="en-US" altLang="zh-CN" sz="2000" b="0" i="1" smtClean="0">
                              <a:latin typeface="Cambria Math" panose="02040503050406030204" pitchFamily="18" charset="0"/>
                            </a:rPr>
                          </m:ctrlPr>
                        </m:naryPr>
                        <m:sub>
                          <m:r>
                            <a:rPr lang="en-US" altLang="zh-CN" sz="2000" b="0" i="1" smtClean="0">
                              <a:latin typeface="Cambria Math" panose="02040503050406030204" pitchFamily="18" charset="0"/>
                            </a:rPr>
                            <m:t>−∞</m:t>
                          </m:r>
                        </m:sub>
                        <m:sup>
                          <m:r>
                            <a:rPr lang="en-US" altLang="zh-CN" sz="2000" b="0" i="1" smtClean="0">
                              <a:latin typeface="Cambria Math" panose="02040503050406030204" pitchFamily="18" charset="0"/>
                            </a:rPr>
                            <m:t>∞</m:t>
                          </m:r>
                        </m:sup>
                        <m:e>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𝑒</m:t>
                              </m:r>
                            </m:e>
                            <m:sup>
                              <m:r>
                                <a:rPr lang="en-US" altLang="zh-CN" sz="2000" b="0" i="1" smtClean="0">
                                  <a:latin typeface="Cambria Math" panose="02040503050406030204" pitchFamily="18" charset="0"/>
                                </a:rPr>
                                <m:t>𝑢𝑥</m:t>
                              </m:r>
                            </m:sup>
                          </m:sSup>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𝑖</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𝑥</m:t>
                              </m:r>
                            </m:e>
                          </m:d>
                          <m:r>
                            <a:rPr lang="en-US" altLang="zh-CN" sz="2000" b="0" i="0" smtClean="0">
                              <a:latin typeface="Cambria Math" panose="02040503050406030204" pitchFamily="18" charset="0"/>
                            </a:rPr>
                            <m:t>ⅆ</m:t>
                          </m:r>
                          <m:r>
                            <a:rPr lang="en-US" altLang="zh-CN" sz="2000" b="0" i="1" smtClean="0">
                              <a:latin typeface="Cambria Math" panose="02040503050406030204" pitchFamily="18" charset="0"/>
                            </a:rPr>
                            <m:t>𝑥</m:t>
                          </m:r>
                        </m:e>
                      </m:nary>
                    </m:oMath>
                  </m:oMathPara>
                </a14:m>
                <a:endParaRPr lang="zh-CN" altLang="en-US" sz="2000" dirty="0"/>
              </a:p>
            </p:txBody>
          </p:sp>
        </mc:Choice>
        <mc:Fallback xmlns="">
          <p:sp>
            <p:nvSpPr>
              <p:cNvPr id="30" name="文本框 29">
                <a:extLst>
                  <a:ext uri="{FF2B5EF4-FFF2-40B4-BE49-F238E27FC236}">
                    <a16:creationId xmlns:a16="http://schemas.microsoft.com/office/drawing/2014/main" id="{371E1184-C6A4-4ED1-A9BB-98421A918701}"/>
                  </a:ext>
                </a:extLst>
              </p:cNvPr>
              <p:cNvSpPr txBox="1">
                <a:spLocks noRot="1" noChangeAspect="1" noMove="1" noResize="1" noEditPoints="1" noAdjustHandles="1" noChangeArrowheads="1" noChangeShapeType="1" noTextEdit="1"/>
              </p:cNvSpPr>
              <p:nvPr/>
            </p:nvSpPr>
            <p:spPr>
              <a:xfrm>
                <a:off x="3227272" y="5657019"/>
                <a:ext cx="2692340" cy="664093"/>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38528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33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Exponential Firing Neurons</a:t>
            </a:r>
            <a:endParaRPr lang="zh-CN" altLang="en-US" dirty="0"/>
          </a:p>
        </p:txBody>
      </p:sp>
      <p:grpSp>
        <p:nvGrpSpPr>
          <p:cNvPr id="4" name="组合 3">
            <a:extLst>
              <a:ext uri="{FF2B5EF4-FFF2-40B4-BE49-F238E27FC236}">
                <a16:creationId xmlns:a16="http://schemas.microsoft.com/office/drawing/2014/main" id="{ECADA467-850C-4B0B-AA53-1B9850A18364}"/>
              </a:ext>
            </a:extLst>
          </p:cNvPr>
          <p:cNvGrpSpPr/>
          <p:nvPr/>
        </p:nvGrpSpPr>
        <p:grpSpPr>
          <a:xfrm>
            <a:off x="-868769" y="-2534917"/>
            <a:ext cx="8034808" cy="10387884"/>
            <a:chOff x="-1274425" y="-2198502"/>
            <a:chExt cx="8034808" cy="10387884"/>
          </a:xfrm>
        </p:grpSpPr>
        <p:grpSp>
          <p:nvGrpSpPr>
            <p:cNvPr id="76" name="组合 75">
              <a:extLst>
                <a:ext uri="{FF2B5EF4-FFF2-40B4-BE49-F238E27FC236}">
                  <a16:creationId xmlns:a16="http://schemas.microsoft.com/office/drawing/2014/main" id="{41F9FF9C-9FCE-432D-8AA5-59C1B9B4FF63}"/>
                </a:ext>
              </a:extLst>
            </p:cNvPr>
            <p:cNvGrpSpPr/>
            <p:nvPr/>
          </p:nvGrpSpPr>
          <p:grpSpPr>
            <a:xfrm>
              <a:off x="-1274425" y="-2198502"/>
              <a:ext cx="8034808" cy="10387884"/>
              <a:chOff x="-816297" y="-2745239"/>
              <a:chExt cx="8034808" cy="10387884"/>
            </a:xfrm>
          </p:grpSpPr>
          <p:grpSp>
            <p:nvGrpSpPr>
              <p:cNvPr id="77" name="组合 76">
                <a:extLst>
                  <a:ext uri="{FF2B5EF4-FFF2-40B4-BE49-F238E27FC236}">
                    <a16:creationId xmlns:a16="http://schemas.microsoft.com/office/drawing/2014/main" id="{EFC24A0E-9EF5-42E4-9018-81A4EC2D6CB2}"/>
                  </a:ext>
                </a:extLst>
              </p:cNvPr>
              <p:cNvGrpSpPr/>
              <p:nvPr/>
            </p:nvGrpSpPr>
            <p:grpSpPr>
              <a:xfrm rot="7156578">
                <a:off x="89253" y="-534362"/>
                <a:ext cx="9340135" cy="4918381"/>
                <a:chOff x="-816297" y="-7789"/>
                <a:chExt cx="9340135" cy="4918381"/>
              </a:xfrm>
            </p:grpSpPr>
            <p:sp>
              <p:nvSpPr>
                <p:cNvPr id="87" name="弧形 86">
                  <a:extLst>
                    <a:ext uri="{FF2B5EF4-FFF2-40B4-BE49-F238E27FC236}">
                      <a16:creationId xmlns:a16="http://schemas.microsoft.com/office/drawing/2014/main" id="{762B2A73-A523-4272-96A2-0B1497EF0FBC}"/>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88" name="弧形 87">
                  <a:extLst>
                    <a:ext uri="{FF2B5EF4-FFF2-40B4-BE49-F238E27FC236}">
                      <a16:creationId xmlns:a16="http://schemas.microsoft.com/office/drawing/2014/main" id="{0DD21E7F-DF23-4A49-A13F-5165B8E0ECFE}"/>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8" name="组合 77">
                <a:extLst>
                  <a:ext uri="{FF2B5EF4-FFF2-40B4-BE49-F238E27FC236}">
                    <a16:creationId xmlns:a16="http://schemas.microsoft.com/office/drawing/2014/main" id="{8F5B547C-4635-4C05-975C-4225FEEAE9C8}"/>
                  </a:ext>
                </a:extLst>
              </p:cNvPr>
              <p:cNvGrpSpPr/>
              <p:nvPr/>
            </p:nvGrpSpPr>
            <p:grpSpPr>
              <a:xfrm rot="3416954">
                <a:off x="78616" y="513387"/>
                <a:ext cx="9340135" cy="4918381"/>
                <a:chOff x="-816297" y="-7789"/>
                <a:chExt cx="9340135" cy="4918381"/>
              </a:xfrm>
            </p:grpSpPr>
            <p:sp>
              <p:nvSpPr>
                <p:cNvPr id="84" name="弧形 83">
                  <a:extLst>
                    <a:ext uri="{FF2B5EF4-FFF2-40B4-BE49-F238E27FC236}">
                      <a16:creationId xmlns:a16="http://schemas.microsoft.com/office/drawing/2014/main" id="{36233FF6-9ECB-44B0-85F7-D282F54722D0}"/>
                    </a:ext>
                  </a:extLst>
                </p:cNvPr>
                <p:cNvSpPr/>
                <p:nvPr/>
              </p:nvSpPr>
              <p:spPr>
                <a:xfrm rot="19474136" flipV="1">
                  <a:off x="-816297" y="-7789"/>
                  <a:ext cx="4849295" cy="4849295"/>
                </a:xfrm>
                <a:prstGeom prst="arc">
                  <a:avLst>
                    <a:gd name="adj1" fmla="val 18289855"/>
                    <a:gd name="adj2" fmla="val 20704765"/>
                  </a:avLst>
                </a:prstGeom>
                <a:ln w="25400">
                  <a:solidFill>
                    <a:srgbClr val="00B05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86" name="弧形 85">
                  <a:extLst>
                    <a:ext uri="{FF2B5EF4-FFF2-40B4-BE49-F238E27FC236}">
                      <a16:creationId xmlns:a16="http://schemas.microsoft.com/office/drawing/2014/main" id="{4DBF967F-C108-465C-983C-CA333AC7C894}"/>
                    </a:ext>
                  </a:extLst>
                </p:cNvPr>
                <p:cNvSpPr/>
                <p:nvPr/>
              </p:nvSpPr>
              <p:spPr>
                <a:xfrm rot="8657680" flipV="1">
                  <a:off x="3674543" y="61297"/>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82" name="弧形 81">
                <a:extLst>
                  <a:ext uri="{FF2B5EF4-FFF2-40B4-BE49-F238E27FC236}">
                    <a16:creationId xmlns:a16="http://schemas.microsoft.com/office/drawing/2014/main" id="{AE4D4BAD-69F9-4119-BF69-9795FB74DF4C}"/>
                  </a:ext>
                </a:extLst>
              </p:cNvPr>
              <p:cNvSpPr/>
              <p:nvPr/>
            </p:nvSpPr>
            <p:spPr>
              <a:xfrm rot="19474136" flipV="1">
                <a:off x="-816297" y="-7789"/>
                <a:ext cx="4849295" cy="4849295"/>
              </a:xfrm>
              <a:prstGeom prst="arc">
                <a:avLst>
                  <a:gd name="adj1" fmla="val 18289855"/>
                  <a:gd name="adj2" fmla="val 20704765"/>
                </a:avLst>
              </a:prstGeom>
              <a:ln w="25400">
                <a:solidFill>
                  <a:schemeClr val="bg2">
                    <a:lumMod val="5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6BD86013-3FAD-4C7D-A440-6D89E7016292}"/>
                      </a:ext>
                    </a:extLst>
                  </p:cNvPr>
                  <p:cNvSpPr txBox="1"/>
                  <p:nvPr/>
                </p:nvSpPr>
                <p:spPr>
                  <a:xfrm>
                    <a:off x="4748787" y="3093328"/>
                    <a:ext cx="10813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𝜇</m:t>
                              </m:r>
                            </m:e>
                            <m:sub>
                              <m:r>
                                <a:rPr lang="en-US" altLang="zh-CN" sz="2400" b="0" i="1" smtClean="0">
                                  <a:latin typeface="Cambria Math" panose="02040503050406030204" pitchFamily="18" charset="0"/>
                                </a:rPr>
                                <m:t>32</m:t>
                              </m:r>
                            </m:sub>
                          </m:sSub>
                          <m:r>
                            <a:rPr lang="en-US" altLang="zh-CN" sz="2400" b="0" i="1" smtClean="0">
                              <a:latin typeface="Cambria Math" panose="02040503050406030204" pitchFamily="18" charset="0"/>
                            </a:rPr>
                            <m:t>&lt;0</m:t>
                          </m:r>
                        </m:oMath>
                      </m:oMathPara>
                    </a14:m>
                    <a:endParaRPr lang="zh-CN" altLang="en-US" sz="2400" dirty="0"/>
                  </a:p>
                </p:txBody>
              </p:sp>
            </mc:Choice>
            <mc:Fallback xmlns="">
              <p:sp>
                <p:nvSpPr>
                  <p:cNvPr id="81" name="文本框 80">
                    <a:extLst>
                      <a:ext uri="{FF2B5EF4-FFF2-40B4-BE49-F238E27FC236}">
                        <a16:creationId xmlns:a16="http://schemas.microsoft.com/office/drawing/2014/main" id="{6BD86013-3FAD-4C7D-A440-6D89E7016292}"/>
                      </a:ext>
                    </a:extLst>
                  </p:cNvPr>
                  <p:cNvSpPr txBox="1">
                    <a:spLocks noRot="1" noChangeAspect="1" noMove="1" noResize="1" noEditPoints="1" noAdjustHandles="1" noChangeArrowheads="1" noChangeShapeType="1" noTextEdit="1"/>
                  </p:cNvSpPr>
                  <p:nvPr/>
                </p:nvSpPr>
                <p:spPr>
                  <a:xfrm>
                    <a:off x="4748787" y="3093328"/>
                    <a:ext cx="1081386" cy="369332"/>
                  </a:xfrm>
                  <a:prstGeom prst="rect">
                    <a:avLst/>
                  </a:prstGeom>
                  <a:blipFill>
                    <a:blip r:embed="rId3"/>
                    <a:stretch>
                      <a:fillRect l="-6180" r="-6180" b="-21311"/>
                    </a:stretch>
                  </a:blipFill>
                </p:spPr>
                <p:txBody>
                  <a:bodyPr/>
                  <a:lstStyle/>
                  <a:p>
                    <a:r>
                      <a:rPr lang="en-US">
                        <a:noFill/>
                      </a:rPr>
                      <a:t> </a:t>
                    </a:r>
                  </a:p>
                </p:txBody>
              </p:sp>
            </mc:Fallback>
          </mc:AlternateContent>
        </p:grpSp>
        <mc:AlternateContent xmlns:mc="http://schemas.openxmlformats.org/markup-compatibility/2006" xmlns:am3d="http://schemas.microsoft.com/office/drawing/2017/model3d">
          <mc:Choice Requires="am3d">
            <p:graphicFrame>
              <p:nvGraphicFramePr>
                <p:cNvPr id="89" name="3D 模型 88">
                  <a:extLst>
                    <a:ext uri="{FF2B5EF4-FFF2-40B4-BE49-F238E27FC236}">
                      <a16:creationId xmlns:a16="http://schemas.microsoft.com/office/drawing/2014/main" id="{883AD60A-6E36-471E-BB8B-D5CEA360B1CA}"/>
                    </a:ext>
                  </a:extLst>
                </p:cNvPr>
                <p:cNvGraphicFramePr>
                  <a:graphicFrameLocks noChangeAspect="1"/>
                </p:cNvGraphicFramePr>
                <p:nvPr/>
              </p:nvGraphicFramePr>
              <p:xfrm>
                <a:off x="3099340" y="1664365"/>
                <a:ext cx="596036" cy="597615"/>
              </p:xfrm>
              <a:graphic>
                <a:graphicData uri="http://schemas.microsoft.com/office/drawing/2017/model3d">
                  <am3d:model3d r:embed="rId4">
                    <am3d:spPr>
                      <a:xfrm>
                        <a:off x="0" y="0"/>
                        <a:ext cx="596036" cy="597615"/>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5"/>
                    </am3d:raster>
                    <am3d:objViewport viewportSz="8284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9" name="3D 模型 88">
                  <a:extLst>
                    <a:ext uri="{FF2B5EF4-FFF2-40B4-BE49-F238E27FC236}">
                      <a16:creationId xmlns:a16="http://schemas.microsoft.com/office/drawing/2014/main" id="{883AD60A-6E36-471E-BB8B-D5CEA360B1CA}"/>
                    </a:ext>
                  </a:extLst>
                </p:cNvPr>
                <p:cNvPicPr>
                  <a:picLocks noGrp="1" noRot="1" noChangeAspect="1" noMove="1" noResize="1" noEditPoints="1" noAdjustHandles="1" noChangeArrowheads="1" noChangeShapeType="1" noCrop="1"/>
                </p:cNvPicPr>
                <p:nvPr/>
              </p:nvPicPr>
              <p:blipFill>
                <a:blip r:embed="rId6"/>
                <a:stretch>
                  <a:fillRect/>
                </a:stretch>
              </p:blipFill>
              <p:spPr>
                <a:xfrm>
                  <a:off x="3504996" y="1327950"/>
                  <a:ext cx="596036" cy="597615"/>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90" name="3D 模型 89">
                  <a:extLst>
                    <a:ext uri="{FF2B5EF4-FFF2-40B4-BE49-F238E27FC236}">
                      <a16:creationId xmlns:a16="http://schemas.microsoft.com/office/drawing/2014/main" id="{B47490AD-965B-48C1-9C0C-264422B3EBC6}"/>
                    </a:ext>
                  </a:extLst>
                </p:cNvPr>
                <p:cNvGraphicFramePr>
                  <a:graphicFrameLocks noChangeAspect="1"/>
                </p:cNvGraphicFramePr>
                <p:nvPr/>
              </p:nvGraphicFramePr>
              <p:xfrm>
                <a:off x="4892629" y="2673893"/>
                <a:ext cx="596035" cy="597614"/>
              </p:xfrm>
              <a:graphic>
                <a:graphicData uri="http://schemas.microsoft.com/office/drawing/2017/model3d">
                  <am3d:model3d r:embed="rId4">
                    <am3d:spPr>
                      <a:xfrm>
                        <a:off x="0" y="0"/>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6"/>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0" name="3D 模型 89">
                  <a:extLst>
                    <a:ext uri="{FF2B5EF4-FFF2-40B4-BE49-F238E27FC236}">
                      <a16:creationId xmlns:a16="http://schemas.microsoft.com/office/drawing/2014/main" id="{B47490AD-965B-48C1-9C0C-264422B3EBC6}"/>
                    </a:ext>
                  </a:extLst>
                </p:cNvPr>
                <p:cNvPicPr>
                  <a:picLocks noGrp="1" noRot="1" noChangeAspect="1" noMove="1" noResize="1" noEditPoints="1" noAdjustHandles="1" noChangeArrowheads="1" noChangeShapeType="1" noCrop="1"/>
                </p:cNvPicPr>
                <p:nvPr/>
              </p:nvPicPr>
              <p:blipFill>
                <a:blip r:embed="rId6"/>
                <a:stretch>
                  <a:fillRect/>
                </a:stretch>
              </p:blipFill>
              <p:spPr>
                <a:xfrm>
                  <a:off x="5298285" y="2337478"/>
                  <a:ext cx="596035" cy="597614"/>
                </a:xfrm>
                <a:prstGeom prst="rect">
                  <a:avLst/>
                </a:prstGeom>
                <a:effectLst>
                  <a:outerShdw blurRad="63500" sx="102000" sy="102000" algn="ctr" rotWithShape="0">
                    <a:schemeClr val="accent5">
                      <a:lumMod val="75000"/>
                      <a:alpha val="40000"/>
                    </a:schemeClr>
                  </a:outerShdw>
                </a:effectLst>
                <a:scene3d>
                  <a:camera prst="orthographicFront"/>
                  <a:lightRig rig="sunrise" dir="t"/>
                </a:scene3d>
              </p:spPr>
            </p:pic>
          </mc:Fallback>
        </mc:AlternateContent>
        <mc:AlternateContent xmlns:mc="http://schemas.openxmlformats.org/markup-compatibility/2006" xmlns:am3d="http://schemas.microsoft.com/office/drawing/2017/model3d">
          <mc:Choice Requires="am3d">
            <p:graphicFrame>
              <p:nvGraphicFramePr>
                <p:cNvPr id="91" name="3D 模型 90">
                  <a:extLst>
                    <a:ext uri="{FF2B5EF4-FFF2-40B4-BE49-F238E27FC236}">
                      <a16:creationId xmlns:a16="http://schemas.microsoft.com/office/drawing/2014/main" id="{5A11E7DD-FC83-46F6-AAFE-B6221697ADB4}"/>
                    </a:ext>
                  </a:extLst>
                </p:cNvPr>
                <p:cNvGraphicFramePr>
                  <a:graphicFrameLocks noChangeAspect="1"/>
                </p:cNvGraphicFramePr>
                <p:nvPr/>
              </p:nvGraphicFramePr>
              <p:xfrm>
                <a:off x="3099341" y="3714056"/>
                <a:ext cx="596035" cy="597614"/>
              </p:xfrm>
              <a:graphic>
                <a:graphicData uri="http://schemas.microsoft.com/office/drawing/2017/model3d">
                  <am3d:model3d r:embed="rId4">
                    <am3d:spPr>
                      <a:xfrm>
                        <a:off x="0" y="0"/>
                        <a:ext cx="596035" cy="597614"/>
                      </a:xfrm>
                      <a:prstGeom prst="rect">
                        <a:avLst/>
                      </a:prstGeom>
                      <a:effectLst>
                        <a:outerShdw blurRad="63500" sx="102000" sy="102000" algn="ctr" rotWithShape="0">
                          <a:schemeClr val="accent5">
                            <a:lumMod val="75000"/>
                            <a:alpha val="40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x="3892967" ay="108422" az="230877"/>
                      <am3d:postTrans dx="0" dy="0" dz="0"/>
                    </am3d:trans>
                    <am3d:raster rName="Office3DRenderer" rVer="16.0.8326">
                      <am3d:blip r:embed="rId6"/>
                    </am3d:raster>
                    <am3d:objViewport viewportSz="8284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1" name="3D 模型 90">
                  <a:extLst>
                    <a:ext uri="{FF2B5EF4-FFF2-40B4-BE49-F238E27FC236}">
                      <a16:creationId xmlns:a16="http://schemas.microsoft.com/office/drawing/2014/main" id="{5A11E7DD-FC83-46F6-AAFE-B6221697ADB4}"/>
                    </a:ext>
                  </a:extLst>
                </p:cNvPr>
                <p:cNvPicPr>
                  <a:picLocks noGrp="1" noRot="1" noChangeAspect="1" noMove="1" noResize="1" noEditPoints="1" noAdjustHandles="1" noChangeArrowheads="1" noChangeShapeType="1" noCrop="1"/>
                </p:cNvPicPr>
                <p:nvPr/>
              </p:nvPicPr>
              <p:blipFill>
                <a:blip r:embed="rId6"/>
                <a:stretch>
                  <a:fillRect/>
                </a:stretch>
              </p:blipFill>
              <p:spPr>
                <a:xfrm>
                  <a:off x="3504997" y="3377641"/>
                  <a:ext cx="596035" cy="597614"/>
                </a:xfrm>
                <a:prstGeom prst="rect">
                  <a:avLst/>
                </a:prstGeom>
                <a:effectLst>
                  <a:outerShdw blurRad="63500" sx="102000" sy="102000" algn="ctr" rotWithShape="0">
                    <a:schemeClr val="accent5">
                      <a:lumMod val="75000"/>
                      <a:alpha val="40000"/>
                    </a:schemeClr>
                  </a:outerShdw>
                </a:effectLst>
              </p:spPr>
            </p:pic>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C728F4D5-D38E-4B11-8D1C-50FF2F32AD4A}"/>
                    </a:ext>
                  </a:extLst>
                </p:cNvPr>
                <p:cNvSpPr txBox="1"/>
                <p:nvPr/>
              </p:nvSpPr>
              <p:spPr>
                <a:xfrm>
                  <a:off x="3268889" y="1775768"/>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1</m:t>
                        </m:r>
                      </m:oMath>
                    </m:oMathPara>
                  </a14:m>
                  <a:endParaRPr lang="zh-CN" altLang="en-US" sz="2400" dirty="0"/>
                </a:p>
              </p:txBody>
            </p:sp>
          </mc:Choice>
          <mc:Fallback xmlns="">
            <p:sp>
              <p:nvSpPr>
                <p:cNvPr id="92" name="文本框 91">
                  <a:extLst>
                    <a:ext uri="{FF2B5EF4-FFF2-40B4-BE49-F238E27FC236}">
                      <a16:creationId xmlns:a16="http://schemas.microsoft.com/office/drawing/2014/main" id="{C728F4D5-D38E-4B11-8D1C-50FF2F32AD4A}"/>
                    </a:ext>
                  </a:extLst>
                </p:cNvPr>
                <p:cNvSpPr txBox="1">
                  <a:spLocks noRot="1" noChangeAspect="1" noMove="1" noResize="1" noEditPoints="1" noAdjustHandles="1" noChangeArrowheads="1" noChangeShapeType="1" noTextEdit="1"/>
                </p:cNvSpPr>
                <p:nvPr/>
              </p:nvSpPr>
              <p:spPr>
                <a:xfrm>
                  <a:off x="3268889" y="1775768"/>
                  <a:ext cx="238848" cy="369332"/>
                </a:xfrm>
                <a:prstGeom prst="rect">
                  <a:avLst/>
                </a:prstGeom>
                <a:blipFill>
                  <a:blip r:embed="rId7"/>
                  <a:stretch>
                    <a:fillRect l="-30769" r="-30769"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文本框 92">
                  <a:extLst>
                    <a:ext uri="{FF2B5EF4-FFF2-40B4-BE49-F238E27FC236}">
                      <a16:creationId xmlns:a16="http://schemas.microsoft.com/office/drawing/2014/main" id="{608B4ABC-0E5E-47CE-8111-D2A1C3985D08}"/>
                    </a:ext>
                  </a:extLst>
                </p:cNvPr>
                <p:cNvSpPr txBox="1"/>
                <p:nvPr/>
              </p:nvSpPr>
              <p:spPr>
                <a:xfrm>
                  <a:off x="3268889" y="3828197"/>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2</m:t>
                        </m:r>
                      </m:oMath>
                    </m:oMathPara>
                  </a14:m>
                  <a:endParaRPr lang="zh-CN" altLang="en-US" sz="2400" dirty="0"/>
                </a:p>
              </p:txBody>
            </p:sp>
          </mc:Choice>
          <mc:Fallback xmlns="">
            <p:sp>
              <p:nvSpPr>
                <p:cNvPr id="93" name="文本框 92">
                  <a:extLst>
                    <a:ext uri="{FF2B5EF4-FFF2-40B4-BE49-F238E27FC236}">
                      <a16:creationId xmlns:a16="http://schemas.microsoft.com/office/drawing/2014/main" id="{608B4ABC-0E5E-47CE-8111-D2A1C3985D08}"/>
                    </a:ext>
                  </a:extLst>
                </p:cNvPr>
                <p:cNvSpPr txBox="1">
                  <a:spLocks noRot="1" noChangeAspect="1" noMove="1" noResize="1" noEditPoints="1" noAdjustHandles="1" noChangeArrowheads="1" noChangeShapeType="1" noTextEdit="1"/>
                </p:cNvSpPr>
                <p:nvPr/>
              </p:nvSpPr>
              <p:spPr>
                <a:xfrm>
                  <a:off x="3268889" y="3828197"/>
                  <a:ext cx="238848" cy="369332"/>
                </a:xfrm>
                <a:prstGeom prst="rect">
                  <a:avLst/>
                </a:prstGeom>
                <a:blipFill>
                  <a:blip r:embed="rId8"/>
                  <a:stretch>
                    <a:fillRect l="-30769" r="-30769"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CA6D7273-D58B-49F5-892E-05528F0D46C0}"/>
                    </a:ext>
                  </a:extLst>
                </p:cNvPr>
                <p:cNvSpPr txBox="1"/>
                <p:nvPr/>
              </p:nvSpPr>
              <p:spPr>
                <a:xfrm>
                  <a:off x="5076464" y="2785295"/>
                  <a:ext cx="2388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3</m:t>
                        </m:r>
                      </m:oMath>
                    </m:oMathPara>
                  </a14:m>
                  <a:endParaRPr lang="zh-CN" altLang="en-US" sz="2400" dirty="0"/>
                </a:p>
              </p:txBody>
            </p:sp>
          </mc:Choice>
          <mc:Fallback xmlns="">
            <p:sp>
              <p:nvSpPr>
                <p:cNvPr id="94" name="文本框 93">
                  <a:extLst>
                    <a:ext uri="{FF2B5EF4-FFF2-40B4-BE49-F238E27FC236}">
                      <a16:creationId xmlns:a16="http://schemas.microsoft.com/office/drawing/2014/main" id="{CA6D7273-D58B-49F5-892E-05528F0D46C0}"/>
                    </a:ext>
                  </a:extLst>
                </p:cNvPr>
                <p:cNvSpPr txBox="1">
                  <a:spLocks noRot="1" noChangeAspect="1" noMove="1" noResize="1" noEditPoints="1" noAdjustHandles="1" noChangeArrowheads="1" noChangeShapeType="1" noTextEdit="1"/>
                </p:cNvSpPr>
                <p:nvPr/>
              </p:nvSpPr>
              <p:spPr>
                <a:xfrm>
                  <a:off x="5076464" y="2785295"/>
                  <a:ext cx="238848" cy="369332"/>
                </a:xfrm>
                <a:prstGeom prst="rect">
                  <a:avLst/>
                </a:prstGeom>
                <a:blipFill>
                  <a:blip r:embed="rId9"/>
                  <a:stretch>
                    <a:fillRect l="-28205" r="-33333"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文本框 94">
                  <a:extLst>
                    <a:ext uri="{FF2B5EF4-FFF2-40B4-BE49-F238E27FC236}">
                      <a16:creationId xmlns:a16="http://schemas.microsoft.com/office/drawing/2014/main" id="{C613D1B4-1001-406F-94F7-EE4450ABB033}"/>
                    </a:ext>
                  </a:extLst>
                </p:cNvPr>
                <p:cNvSpPr txBox="1"/>
                <p:nvPr/>
              </p:nvSpPr>
              <p:spPr>
                <a:xfrm>
                  <a:off x="4290118" y="1840700"/>
                  <a:ext cx="107426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𝜇</m:t>
                            </m:r>
                          </m:e>
                          <m:sub>
                            <m:r>
                              <a:rPr lang="en-US" altLang="zh-CN" sz="2400" b="0" i="1" smtClean="0">
                                <a:latin typeface="Cambria Math" panose="02040503050406030204" pitchFamily="18" charset="0"/>
                              </a:rPr>
                              <m:t>13</m:t>
                            </m:r>
                          </m:sub>
                        </m:sSub>
                        <m:r>
                          <a:rPr lang="en-US" altLang="zh-CN" sz="2400" b="0" i="1" smtClean="0">
                            <a:latin typeface="Cambria Math" panose="02040503050406030204" pitchFamily="18" charset="0"/>
                          </a:rPr>
                          <m:t>&gt;0</m:t>
                        </m:r>
                      </m:oMath>
                    </m:oMathPara>
                  </a14:m>
                  <a:endParaRPr lang="zh-CN" altLang="en-US" sz="2400" dirty="0"/>
                </a:p>
              </p:txBody>
            </p:sp>
          </mc:Choice>
          <mc:Fallback xmlns="">
            <p:sp>
              <p:nvSpPr>
                <p:cNvPr id="95" name="文本框 94">
                  <a:extLst>
                    <a:ext uri="{FF2B5EF4-FFF2-40B4-BE49-F238E27FC236}">
                      <a16:creationId xmlns:a16="http://schemas.microsoft.com/office/drawing/2014/main" id="{C613D1B4-1001-406F-94F7-EE4450ABB033}"/>
                    </a:ext>
                  </a:extLst>
                </p:cNvPr>
                <p:cNvSpPr txBox="1">
                  <a:spLocks noRot="1" noChangeAspect="1" noMove="1" noResize="1" noEditPoints="1" noAdjustHandles="1" noChangeArrowheads="1" noChangeShapeType="1" noTextEdit="1"/>
                </p:cNvSpPr>
                <p:nvPr/>
              </p:nvSpPr>
              <p:spPr>
                <a:xfrm>
                  <a:off x="4290118" y="1840700"/>
                  <a:ext cx="1074268" cy="369332"/>
                </a:xfrm>
                <a:prstGeom prst="rect">
                  <a:avLst/>
                </a:prstGeom>
                <a:blipFill>
                  <a:blip r:embed="rId10"/>
                  <a:stretch>
                    <a:fillRect l="-6215" r="-6215"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文本框 96">
                  <a:extLst>
                    <a:ext uri="{FF2B5EF4-FFF2-40B4-BE49-F238E27FC236}">
                      <a16:creationId xmlns:a16="http://schemas.microsoft.com/office/drawing/2014/main" id="{0E663C13-20B9-4D80-97EE-572C82C514F0}"/>
                    </a:ext>
                  </a:extLst>
                </p:cNvPr>
                <p:cNvSpPr txBox="1"/>
                <p:nvPr/>
              </p:nvSpPr>
              <p:spPr>
                <a:xfrm>
                  <a:off x="2351563" y="2775565"/>
                  <a:ext cx="107978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𝜇</m:t>
                            </m:r>
                          </m:e>
                          <m:sub>
                            <m:r>
                              <a:rPr lang="en-US" altLang="zh-CN" sz="2400" b="0" i="1" smtClean="0">
                                <a:latin typeface="Cambria Math" panose="02040503050406030204" pitchFamily="18" charset="0"/>
                              </a:rPr>
                              <m:t>21</m:t>
                            </m:r>
                          </m:sub>
                        </m:sSub>
                        <m:r>
                          <a:rPr lang="en-US" altLang="zh-CN" sz="2400" b="0" i="1" smtClean="0">
                            <a:latin typeface="Cambria Math" panose="02040503050406030204" pitchFamily="18" charset="0"/>
                          </a:rPr>
                          <m:t>=0</m:t>
                        </m:r>
                      </m:oMath>
                    </m:oMathPara>
                  </a14:m>
                  <a:endParaRPr lang="zh-CN" altLang="en-US" sz="2400" dirty="0"/>
                </a:p>
              </p:txBody>
            </p:sp>
          </mc:Choice>
          <mc:Fallback xmlns="">
            <p:sp>
              <p:nvSpPr>
                <p:cNvPr id="97" name="文本框 96">
                  <a:extLst>
                    <a:ext uri="{FF2B5EF4-FFF2-40B4-BE49-F238E27FC236}">
                      <a16:creationId xmlns:a16="http://schemas.microsoft.com/office/drawing/2014/main" id="{0E663C13-20B9-4D80-97EE-572C82C514F0}"/>
                    </a:ext>
                  </a:extLst>
                </p:cNvPr>
                <p:cNvSpPr txBox="1">
                  <a:spLocks noRot="1" noChangeAspect="1" noMove="1" noResize="1" noEditPoints="1" noAdjustHandles="1" noChangeArrowheads="1" noChangeShapeType="1" noTextEdit="1"/>
                </p:cNvSpPr>
                <p:nvPr/>
              </p:nvSpPr>
              <p:spPr>
                <a:xfrm>
                  <a:off x="2351563" y="2775565"/>
                  <a:ext cx="1079783" cy="369332"/>
                </a:xfrm>
                <a:prstGeom prst="rect">
                  <a:avLst/>
                </a:prstGeom>
                <a:blipFill>
                  <a:blip r:embed="rId11"/>
                  <a:stretch>
                    <a:fillRect l="-6215" r="-6780" b="-22951"/>
                  </a:stretch>
                </a:blipFill>
              </p:spPr>
              <p:txBody>
                <a:bodyPr/>
                <a:lstStyle/>
                <a:p>
                  <a:r>
                    <a:rPr lang="en-US">
                      <a:noFill/>
                    </a:rPr>
                    <a:t> </a:t>
                  </a:r>
                </a:p>
              </p:txBody>
            </p:sp>
          </mc:Fallback>
        </mc:AlternateContent>
      </p:grpSp>
      <p:sp>
        <p:nvSpPr>
          <p:cNvPr id="29" name="TextBox 5">
            <a:extLst>
              <a:ext uri="{FF2B5EF4-FFF2-40B4-BE49-F238E27FC236}">
                <a16:creationId xmlns:a16="http://schemas.microsoft.com/office/drawing/2014/main" id="{99890A8A-B164-4BB3-A515-B7ACEE404FF8}"/>
              </a:ext>
            </a:extLst>
          </p:cNvPr>
          <p:cNvSpPr txBox="1"/>
          <p:nvPr/>
        </p:nvSpPr>
        <p:spPr>
          <a:xfrm>
            <a:off x="1543347" y="4329866"/>
            <a:ext cx="6057306"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Equation for moment generati</a:t>
            </a:r>
            <a:r>
              <a:rPr lang="en-US" altLang="zh-CN" dirty="0"/>
              <a:t>ng</a:t>
            </a:r>
            <a:r>
              <a:rPr lang="en-US" dirty="0"/>
              <a:t> function (MGF)</a:t>
            </a:r>
          </a:p>
        </p:txBody>
      </p:sp>
      <p:sp>
        <p:nvSpPr>
          <p:cNvPr id="26" name="TextBox 5">
            <a:extLst>
              <a:ext uri="{FF2B5EF4-FFF2-40B4-BE49-F238E27FC236}">
                <a16:creationId xmlns:a16="http://schemas.microsoft.com/office/drawing/2014/main" id="{86F1423C-65C6-4E52-86D8-FDCE0365EA9D}"/>
              </a:ext>
            </a:extLst>
          </p:cNvPr>
          <p:cNvSpPr txBox="1"/>
          <p:nvPr/>
        </p:nvSpPr>
        <p:spPr>
          <a:xfrm>
            <a:off x="-134535" y="5729699"/>
            <a:ext cx="9425947"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dirty="0"/>
              <a:t>Need to solve a </a:t>
            </a:r>
            <a:r>
              <a:rPr lang="en-US" dirty="0">
                <a:solidFill>
                  <a:srgbClr val="DB560B"/>
                </a:solidFill>
              </a:rPr>
              <a:t>delay</a:t>
            </a:r>
            <a:r>
              <a:rPr lang="en-US" dirty="0"/>
              <a:t> differential equation (DDE) </a:t>
            </a:r>
            <a:r>
              <a:rPr lang="en-US" dirty="0">
                <a:solidFill>
                  <a:srgbClr val="DB560B"/>
                </a:solidFill>
              </a:rPr>
              <a:t>self-consistently </a:t>
            </a:r>
            <a:r>
              <a:rPr lang="en-US" dirty="0"/>
              <a:t>(NEW!)</a:t>
            </a:r>
          </a:p>
        </p:txBody>
      </p:sp>
      <p:grpSp>
        <p:nvGrpSpPr>
          <p:cNvPr id="5" name="组合 4">
            <a:extLst>
              <a:ext uri="{FF2B5EF4-FFF2-40B4-BE49-F238E27FC236}">
                <a16:creationId xmlns:a16="http://schemas.microsoft.com/office/drawing/2014/main" id="{7DFA2955-DF78-4A33-90A8-27FD68511C81}"/>
              </a:ext>
            </a:extLst>
          </p:cNvPr>
          <p:cNvGrpSpPr/>
          <p:nvPr/>
        </p:nvGrpSpPr>
        <p:grpSpPr>
          <a:xfrm>
            <a:off x="1449732" y="4825932"/>
            <a:ext cx="6257547" cy="781752"/>
            <a:chOff x="1449732" y="4825932"/>
            <a:chExt cx="6257547" cy="781752"/>
          </a:xfrm>
        </p:grpSpPr>
        <p:sp>
          <p:nvSpPr>
            <p:cNvPr id="30" name="矩形 29">
              <a:extLst>
                <a:ext uri="{FF2B5EF4-FFF2-40B4-BE49-F238E27FC236}">
                  <a16:creationId xmlns:a16="http://schemas.microsoft.com/office/drawing/2014/main" id="{8C1E9ECF-B566-40CD-973F-FC2A06A59088}"/>
                </a:ext>
              </a:extLst>
            </p:cNvPr>
            <p:cNvSpPr/>
            <p:nvPr/>
          </p:nvSpPr>
          <p:spPr>
            <a:xfrm>
              <a:off x="1924419" y="4978725"/>
              <a:ext cx="603363" cy="389079"/>
            </a:xfrm>
            <a:prstGeom prst="rect">
              <a:avLst/>
            </a:prstGeom>
            <a:solidFill>
              <a:schemeClr val="accent4">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478CAC89-081D-44CC-91E6-7D13BA2EAAE8}"/>
                </a:ext>
              </a:extLst>
            </p:cNvPr>
            <p:cNvSpPr/>
            <p:nvPr/>
          </p:nvSpPr>
          <p:spPr>
            <a:xfrm>
              <a:off x="3465659" y="4974702"/>
              <a:ext cx="1090675" cy="389079"/>
            </a:xfrm>
            <a:prstGeom prst="rect">
              <a:avLst/>
            </a:prstGeom>
            <a:solidFill>
              <a:schemeClr val="accent4">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B0FE423B-4F1E-47DD-9BE6-D14C8AA36A0E}"/>
                    </a:ext>
                  </a:extLst>
                </p:cNvPr>
                <p:cNvSpPr txBox="1"/>
                <p:nvPr/>
              </p:nvSpPr>
              <p:spPr>
                <a:xfrm>
                  <a:off x="1449732" y="4825932"/>
                  <a:ext cx="6257547" cy="7817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𝑢</m:t>
                            </m:r>
                          </m:num>
                          <m:den>
                            <m:r>
                              <a:rPr lang="en-US" altLang="zh-CN" sz="2000" b="0" i="1" smtClean="0">
                                <a:latin typeface="Cambria Math" panose="02040503050406030204" pitchFamily="18" charset="0"/>
                              </a:rPr>
                              <m:t>𝜏</m:t>
                            </m:r>
                          </m:den>
                        </m:f>
                        <m:sSubSup>
                          <m:sSubSupPr>
                            <m:ctrlPr>
                              <a:rPr lang="en-US" altLang="zh-CN" sz="2000" b="0" i="1" smtClean="0">
                                <a:latin typeface="Cambria Math" panose="02040503050406030204" pitchFamily="18" charset="0"/>
                              </a:rPr>
                            </m:ctrlPr>
                          </m:sSubSupPr>
                          <m:e>
                            <m:r>
                              <a:rPr lang="en-US" altLang="zh-CN" sz="2000" b="0" i="1" smtClean="0">
                                <a:latin typeface="Cambria Math" panose="02040503050406030204" pitchFamily="18" charset="0"/>
                              </a:rPr>
                              <m:t>𝐿</m:t>
                            </m:r>
                          </m:e>
                          <m:sub>
                            <m:r>
                              <a:rPr lang="en-US" altLang="zh-CN" sz="2000" b="0" i="1" smtClean="0">
                                <a:latin typeface="Cambria Math" panose="02040503050406030204" pitchFamily="18" charset="0"/>
                              </a:rPr>
                              <m:t>𝑖</m:t>
                            </m:r>
                          </m:sub>
                          <m:sup>
                            <m:r>
                              <a:rPr lang="en-US" altLang="zh-CN" sz="2000" b="0" i="1" smtClean="0">
                                <a:latin typeface="Cambria Math" panose="02040503050406030204" pitchFamily="18" charset="0"/>
                              </a:rPr>
                              <m:t>′</m:t>
                            </m:r>
                          </m:sup>
                        </m:sSubSup>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𝑢</m:t>
                            </m:r>
                          </m:e>
                        </m:d>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𝑏</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𝐿</m:t>
                            </m:r>
                          </m:e>
                          <m:sub>
                            <m:r>
                              <a:rPr lang="en-US" altLang="zh-CN" sz="2000" b="0" i="1" smtClean="0">
                                <a:latin typeface="Cambria Math" panose="02040503050406030204" pitchFamily="18" charset="0"/>
                              </a:rPr>
                              <m:t>𝑖</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𝑢</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𝑎</m:t>
                            </m:r>
                          </m:e>
                        </m:d>
                        <m:r>
                          <a:rPr lang="en-US" altLang="zh-CN" sz="2000" b="0" i="1" smtClean="0">
                            <a:latin typeface="Cambria Math" panose="02040503050406030204" pitchFamily="18" charset="0"/>
                          </a:rPr>
                          <m:t>+</m:t>
                        </m:r>
                        <m:nary>
                          <m:naryPr>
                            <m:chr m:val="∑"/>
                            <m:supHide m:val="on"/>
                            <m:ctrlPr>
                              <a:rPr lang="en-US" altLang="zh-CN" sz="2000" b="0" i="1" smtClean="0">
                                <a:latin typeface="Cambria Math" panose="02040503050406030204" pitchFamily="18" charset="0"/>
                              </a:rPr>
                            </m:ctrlPr>
                          </m:naryPr>
                          <m:sub>
                            <m:r>
                              <a:rPr lang="en-US" altLang="zh-CN" sz="2000" b="0" i="1" smtClean="0">
                                <a:latin typeface="Cambria Math" panose="02040503050406030204" pitchFamily="18" charset="0"/>
                              </a:rPr>
                              <m:t>𝑗</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𝑖</m:t>
                            </m:r>
                          </m:sub>
                          <m:sup/>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𝑗</m:t>
                                </m:r>
                              </m:sub>
                            </m:sSub>
                            <m:d>
                              <m:dPr>
                                <m:ctrlPr>
                                  <a:rPr lang="en-US" altLang="zh-CN" sz="2000" b="0" i="1" smtClean="0">
                                    <a:latin typeface="Cambria Math" panose="02040503050406030204" pitchFamily="18" charset="0"/>
                                  </a:rPr>
                                </m:ctrlPr>
                              </m:dPr>
                              <m:e>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𝑒</m:t>
                                    </m:r>
                                  </m:e>
                                  <m:sup>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𝜇</m:t>
                                        </m:r>
                                      </m:e>
                                      <m:sub>
                                        <m:r>
                                          <a:rPr lang="en-US" altLang="zh-CN" sz="2000" b="0" i="1" smtClean="0">
                                            <a:latin typeface="Cambria Math" panose="02040503050406030204" pitchFamily="18" charset="0"/>
                                          </a:rPr>
                                          <m:t>𝑗𝑖</m:t>
                                        </m:r>
                                      </m:sub>
                                    </m:sSub>
                                    <m:r>
                                      <a:rPr lang="en-US" altLang="zh-CN" sz="2000" b="0" i="1" smtClean="0">
                                        <a:latin typeface="Cambria Math" panose="02040503050406030204" pitchFamily="18" charset="0"/>
                                      </a:rPr>
                                      <m:t>𝑢</m:t>
                                    </m:r>
                                  </m:sup>
                                </m:sSup>
                                <m:r>
                                  <a:rPr lang="en-US" altLang="zh-CN" sz="2000" b="0" i="1" smtClean="0">
                                    <a:latin typeface="Cambria Math" panose="02040503050406030204" pitchFamily="18" charset="0"/>
                                  </a:rPr>
                                  <m:t>−1</m:t>
                                </m:r>
                              </m:e>
                            </m:d>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𝐿</m:t>
                                </m:r>
                              </m:e>
                              <m:sub>
                                <m:r>
                                  <a:rPr lang="en-US" altLang="zh-CN" sz="2000" b="0" i="1" smtClean="0">
                                    <a:latin typeface="Cambria Math" panose="02040503050406030204" pitchFamily="18" charset="0"/>
                                  </a:rPr>
                                  <m:t>𝑖</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𝑢</m:t>
                                </m:r>
                              </m:e>
                            </m:d>
                          </m:e>
                        </m:nary>
                        <m:r>
                          <a:rPr lang="en-US" altLang="zh-CN" sz="2000" b="0" i="1" smtClean="0">
                            <a:latin typeface="Cambria Math" panose="02040503050406030204" pitchFamily="18" charset="0"/>
                          </a:rPr>
                          <m:t>=0</m:t>
                        </m:r>
                      </m:oMath>
                    </m:oMathPara>
                  </a14:m>
                  <a:endParaRPr lang="zh-CN" altLang="en-US" sz="2000" dirty="0"/>
                </a:p>
              </p:txBody>
            </p:sp>
          </mc:Choice>
          <mc:Fallback xmlns="">
            <p:sp>
              <p:nvSpPr>
                <p:cNvPr id="33" name="文本框 32">
                  <a:extLst>
                    <a:ext uri="{FF2B5EF4-FFF2-40B4-BE49-F238E27FC236}">
                      <a16:creationId xmlns:a16="http://schemas.microsoft.com/office/drawing/2014/main" id="{B0FE423B-4F1E-47DD-9BE6-D14C8AA36A0E}"/>
                    </a:ext>
                  </a:extLst>
                </p:cNvPr>
                <p:cNvSpPr txBox="1">
                  <a:spLocks noRot="1" noChangeAspect="1" noMove="1" noResize="1" noEditPoints="1" noAdjustHandles="1" noChangeArrowheads="1" noChangeShapeType="1" noTextEdit="1"/>
                </p:cNvSpPr>
                <p:nvPr/>
              </p:nvSpPr>
              <p:spPr>
                <a:xfrm>
                  <a:off x="1449732" y="4825932"/>
                  <a:ext cx="6257547" cy="781752"/>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1725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34 / 35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a:xfrm>
            <a:off x="363794" y="293172"/>
            <a:ext cx="6823587" cy="375417"/>
          </a:xfrm>
        </p:spPr>
        <p:txBody>
          <a:bodyPr/>
          <a:lstStyle/>
          <a:p>
            <a:r>
              <a:rPr lang="en-US" altLang="zh-CN" dirty="0"/>
              <a:t>Summary</a:t>
            </a:r>
            <a:endParaRPr lang="zh-CN" altLang="en-US" dirty="0"/>
          </a:p>
        </p:txBody>
      </p:sp>
      <p:cxnSp>
        <p:nvCxnSpPr>
          <p:cNvPr id="42" name="Straight Connector 6">
            <a:extLst>
              <a:ext uri="{FF2B5EF4-FFF2-40B4-BE49-F238E27FC236}">
                <a16:creationId xmlns:a16="http://schemas.microsoft.com/office/drawing/2014/main" id="{63236D05-481B-49F0-B8A1-6C13C8011CAE}"/>
              </a:ext>
            </a:extLst>
          </p:cNvPr>
          <p:cNvCxnSpPr>
            <a:cxnSpLocks/>
          </p:cNvCxnSpPr>
          <p:nvPr/>
        </p:nvCxnSpPr>
        <p:spPr>
          <a:xfrm>
            <a:off x="2878935" y="1295057"/>
            <a:ext cx="3386130" cy="0"/>
          </a:xfrm>
          <a:prstGeom prst="line">
            <a:avLst/>
          </a:prstGeom>
          <a:ln w="19050">
            <a:solidFill>
              <a:srgbClr val="DB560B"/>
            </a:solidFill>
          </a:ln>
        </p:spPr>
        <p:style>
          <a:lnRef idx="1">
            <a:schemeClr val="accent1"/>
          </a:lnRef>
          <a:fillRef idx="0">
            <a:schemeClr val="accent1"/>
          </a:fillRef>
          <a:effectRef idx="0">
            <a:schemeClr val="accent1"/>
          </a:effectRef>
          <a:fontRef idx="minor">
            <a:schemeClr val="tx1"/>
          </a:fontRef>
        </p:style>
      </p:cxnSp>
      <p:sp>
        <p:nvSpPr>
          <p:cNvPr id="25" name="TextBox 5">
            <a:extLst>
              <a:ext uri="{FF2B5EF4-FFF2-40B4-BE49-F238E27FC236}">
                <a16:creationId xmlns:a16="http://schemas.microsoft.com/office/drawing/2014/main" id="{20F3EE48-202B-441B-974D-1F32049D56FC}"/>
              </a:ext>
            </a:extLst>
          </p:cNvPr>
          <p:cNvSpPr txBox="1"/>
          <p:nvPr/>
        </p:nvSpPr>
        <p:spPr>
          <a:xfrm>
            <a:off x="3577445" y="1698898"/>
            <a:ext cx="1989108"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2000" dirty="0">
                <a:solidFill>
                  <a:srgbClr val="DB560B"/>
                </a:solidFill>
                <a:latin typeface="HelveticaNeueLT Std Blk" panose="020B0904020202020204" pitchFamily="34" charset="0"/>
              </a:rPr>
              <a:t>Our findings</a:t>
            </a:r>
            <a:endParaRPr lang="en-US" dirty="0">
              <a:solidFill>
                <a:srgbClr val="DB560B"/>
              </a:solidFill>
              <a:latin typeface="HelveticaNeueLT Std Blk" panose="020B0904020202020204" pitchFamily="34" charset="0"/>
            </a:endParaRPr>
          </a:p>
        </p:txBody>
      </p:sp>
      <p:sp>
        <p:nvSpPr>
          <p:cNvPr id="28" name="TextBox 5">
            <a:extLst>
              <a:ext uri="{FF2B5EF4-FFF2-40B4-BE49-F238E27FC236}">
                <a16:creationId xmlns:a16="http://schemas.microsoft.com/office/drawing/2014/main" id="{2372748E-D5D9-4CA2-B6BC-477A1D5D0395}"/>
              </a:ext>
            </a:extLst>
          </p:cNvPr>
          <p:cNvSpPr txBox="1"/>
          <p:nvPr/>
        </p:nvSpPr>
        <p:spPr>
          <a:xfrm>
            <a:off x="576500" y="2257143"/>
            <a:ext cx="7698442"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pPr algn="l"/>
            <a:r>
              <a:rPr lang="en-US" dirty="0"/>
              <a:t>Algorithms to calculate spiking rates for the counting model;</a:t>
            </a:r>
          </a:p>
        </p:txBody>
      </p:sp>
      <p:sp>
        <p:nvSpPr>
          <p:cNvPr id="29" name="椭圆 28">
            <a:extLst>
              <a:ext uri="{FF2B5EF4-FFF2-40B4-BE49-F238E27FC236}">
                <a16:creationId xmlns:a16="http://schemas.microsoft.com/office/drawing/2014/main" id="{6E51A3C5-70CD-4A1F-A776-EC900A026FE1}"/>
              </a:ext>
            </a:extLst>
          </p:cNvPr>
          <p:cNvSpPr/>
          <p:nvPr/>
        </p:nvSpPr>
        <p:spPr>
          <a:xfrm>
            <a:off x="491439" y="2372187"/>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5">
            <a:extLst>
              <a:ext uri="{FF2B5EF4-FFF2-40B4-BE49-F238E27FC236}">
                <a16:creationId xmlns:a16="http://schemas.microsoft.com/office/drawing/2014/main" id="{86F0994D-3DE1-4F6A-9694-E91778EEAAE9}"/>
              </a:ext>
            </a:extLst>
          </p:cNvPr>
          <p:cNvSpPr txBox="1"/>
          <p:nvPr/>
        </p:nvSpPr>
        <p:spPr>
          <a:xfrm>
            <a:off x="3824777" y="3843655"/>
            <a:ext cx="1494446"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2000" dirty="0">
                <a:solidFill>
                  <a:srgbClr val="DB560B"/>
                </a:solidFill>
                <a:latin typeface="HelveticaNeueLT Std Blk" panose="020B0904020202020204" pitchFamily="34" charset="0"/>
              </a:rPr>
              <a:t>Next step</a:t>
            </a:r>
            <a:endParaRPr lang="en-US" dirty="0">
              <a:solidFill>
                <a:srgbClr val="DB560B"/>
              </a:solidFill>
              <a:latin typeface="HelveticaNeueLT Std Blk" panose="020B0904020202020204" pitchFamily="34" charset="0"/>
            </a:endParaRPr>
          </a:p>
        </p:txBody>
      </p:sp>
      <p:grpSp>
        <p:nvGrpSpPr>
          <p:cNvPr id="34" name="组合 33">
            <a:extLst>
              <a:ext uri="{FF2B5EF4-FFF2-40B4-BE49-F238E27FC236}">
                <a16:creationId xmlns:a16="http://schemas.microsoft.com/office/drawing/2014/main" id="{4FA79B53-834D-4BF1-88F4-273A1074221D}"/>
              </a:ext>
            </a:extLst>
          </p:cNvPr>
          <p:cNvGrpSpPr/>
          <p:nvPr/>
        </p:nvGrpSpPr>
        <p:grpSpPr>
          <a:xfrm>
            <a:off x="491724" y="4420969"/>
            <a:ext cx="8265040" cy="865961"/>
            <a:chOff x="491724" y="4051059"/>
            <a:chExt cx="8265040" cy="865961"/>
          </a:xfrm>
        </p:grpSpPr>
        <p:sp>
          <p:nvSpPr>
            <p:cNvPr id="35" name="TextBox 5">
              <a:extLst>
                <a:ext uri="{FF2B5EF4-FFF2-40B4-BE49-F238E27FC236}">
                  <a16:creationId xmlns:a16="http://schemas.microsoft.com/office/drawing/2014/main" id="{DAAD2095-A879-44BC-A980-8872D1DFBDAE}"/>
                </a:ext>
              </a:extLst>
            </p:cNvPr>
            <p:cNvSpPr txBox="1"/>
            <p:nvPr/>
          </p:nvSpPr>
          <p:spPr>
            <a:xfrm>
              <a:off x="576784" y="4051059"/>
              <a:ext cx="7927135"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pPr algn="l"/>
              <a:r>
                <a:rPr lang="en-US" dirty="0"/>
                <a:t>Solve the exponential firing model ( DDE );</a:t>
              </a:r>
            </a:p>
          </p:txBody>
        </p:sp>
        <p:sp>
          <p:nvSpPr>
            <p:cNvPr id="36" name="椭圆 35">
              <a:extLst>
                <a:ext uri="{FF2B5EF4-FFF2-40B4-BE49-F238E27FC236}">
                  <a16:creationId xmlns:a16="http://schemas.microsoft.com/office/drawing/2014/main" id="{CC599F95-B950-4FC0-9DAE-CC8BA85A6C47}"/>
                </a:ext>
              </a:extLst>
            </p:cNvPr>
            <p:cNvSpPr/>
            <p:nvPr/>
          </p:nvSpPr>
          <p:spPr>
            <a:xfrm>
              <a:off x="491724" y="4166103"/>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5">
              <a:extLst>
                <a:ext uri="{FF2B5EF4-FFF2-40B4-BE49-F238E27FC236}">
                  <a16:creationId xmlns:a16="http://schemas.microsoft.com/office/drawing/2014/main" id="{06915BA0-A0FD-44CD-9C65-F5FAB507C82D}"/>
                </a:ext>
              </a:extLst>
            </p:cNvPr>
            <p:cNvSpPr txBox="1"/>
            <p:nvPr/>
          </p:nvSpPr>
          <p:spPr>
            <a:xfrm>
              <a:off x="576785" y="4517245"/>
              <a:ext cx="8179979"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pPr algn="l"/>
              <a:r>
                <a:rPr lang="en-US" dirty="0"/>
                <a:t>Explore other possibilities of modeling.</a:t>
              </a:r>
            </a:p>
          </p:txBody>
        </p:sp>
        <p:sp>
          <p:nvSpPr>
            <p:cNvPr id="38" name="椭圆 37">
              <a:extLst>
                <a:ext uri="{FF2B5EF4-FFF2-40B4-BE49-F238E27FC236}">
                  <a16:creationId xmlns:a16="http://schemas.microsoft.com/office/drawing/2014/main" id="{F3B0328B-6BCF-474B-A0C5-5BD2C911227E}"/>
                </a:ext>
              </a:extLst>
            </p:cNvPr>
            <p:cNvSpPr/>
            <p:nvPr/>
          </p:nvSpPr>
          <p:spPr>
            <a:xfrm>
              <a:off x="491724" y="4648421"/>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5">
            <a:extLst>
              <a:ext uri="{FF2B5EF4-FFF2-40B4-BE49-F238E27FC236}">
                <a16:creationId xmlns:a16="http://schemas.microsoft.com/office/drawing/2014/main" id="{0CB50B58-573D-41E0-A24C-4CA98591C4A7}"/>
              </a:ext>
            </a:extLst>
          </p:cNvPr>
          <p:cNvSpPr txBox="1"/>
          <p:nvPr/>
        </p:nvSpPr>
        <p:spPr>
          <a:xfrm>
            <a:off x="576500" y="2723291"/>
            <a:ext cx="8567500" cy="439753"/>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pPr algn="l"/>
            <a:r>
              <a:rPr lang="en-US" dirty="0"/>
              <a:t>More understanding about the replica limit ( random walk picture ).</a:t>
            </a:r>
          </a:p>
        </p:txBody>
      </p:sp>
      <p:sp>
        <p:nvSpPr>
          <p:cNvPr id="40" name="椭圆 39">
            <a:extLst>
              <a:ext uri="{FF2B5EF4-FFF2-40B4-BE49-F238E27FC236}">
                <a16:creationId xmlns:a16="http://schemas.microsoft.com/office/drawing/2014/main" id="{1A609F0C-C4BA-49D7-ADD9-A55D038DF795}"/>
              </a:ext>
            </a:extLst>
          </p:cNvPr>
          <p:cNvSpPr/>
          <p:nvPr/>
        </p:nvSpPr>
        <p:spPr>
          <a:xfrm>
            <a:off x="491439" y="2861807"/>
            <a:ext cx="85061" cy="85061"/>
          </a:xfrm>
          <a:prstGeom prst="ellipse">
            <a:avLst/>
          </a:prstGeom>
          <a:solidFill>
            <a:srgbClr val="DB5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033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p:txBody>
          <a:bodyPr/>
          <a:lstStyle/>
          <a:p>
            <a:r>
              <a:rPr lang="en-US" dirty="0"/>
              <a:t>35 / 35</a:t>
            </a:r>
          </a:p>
        </p:txBody>
      </p:sp>
      <p:sp>
        <p:nvSpPr>
          <p:cNvPr id="20" name="TextBox 5">
            <a:extLst>
              <a:ext uri="{FF2B5EF4-FFF2-40B4-BE49-F238E27FC236}">
                <a16:creationId xmlns:a16="http://schemas.microsoft.com/office/drawing/2014/main" id="{DBBB42BD-A9DB-4A62-A0E1-561FCB9652D6}"/>
              </a:ext>
            </a:extLst>
          </p:cNvPr>
          <p:cNvSpPr txBox="1"/>
          <p:nvPr/>
        </p:nvSpPr>
        <p:spPr>
          <a:xfrm>
            <a:off x="1543346" y="2600178"/>
            <a:ext cx="6057306"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3200" dirty="0">
                <a:latin typeface="HelveticaNeueLT Std Blk" panose="020B0904020202020204" pitchFamily="34" charset="0"/>
              </a:rPr>
              <a:t>Thank you!</a:t>
            </a:r>
          </a:p>
        </p:txBody>
      </p:sp>
      <p:sp>
        <p:nvSpPr>
          <p:cNvPr id="21" name="TextBox 5">
            <a:extLst>
              <a:ext uri="{FF2B5EF4-FFF2-40B4-BE49-F238E27FC236}">
                <a16:creationId xmlns:a16="http://schemas.microsoft.com/office/drawing/2014/main" id="{C607174C-0BB6-4CA2-812C-803EE6399E17}"/>
              </a:ext>
            </a:extLst>
          </p:cNvPr>
          <p:cNvSpPr txBox="1"/>
          <p:nvPr/>
        </p:nvSpPr>
        <p:spPr>
          <a:xfrm>
            <a:off x="1543347" y="3460150"/>
            <a:ext cx="6057306" cy="399775"/>
          </a:xfrm>
          <a:prstGeom prst="rect">
            <a:avLst/>
          </a:prstGeom>
        </p:spPr>
        <p:txBody>
          <a:bodyPr/>
          <a:lstStyle>
            <a:defPPr>
              <a:defRPr lang="en-US"/>
            </a:defPPr>
            <a:lvl1pPr algn="ctr" defTabSz="914400">
              <a:lnSpc>
                <a:spcPct val="90000"/>
              </a:lnSpc>
              <a:spcBef>
                <a:spcPct val="0"/>
              </a:spcBef>
              <a:buNone/>
              <a:defRPr b="1" i="0">
                <a:latin typeface="HelveticaNeueLT Std" panose="020B0604020202020204" pitchFamily="34" charset="0"/>
                <a:ea typeface="Helvetica Neue" panose="02000503000000020004" pitchFamily="2" charset="0"/>
                <a:cs typeface="Helvetica Neue" panose="02000503000000020004" pitchFamily="2" charset="0"/>
              </a:defRPr>
            </a:lvl1pPr>
          </a:lstStyle>
          <a:p>
            <a:r>
              <a:rPr lang="en-US" sz="3200" dirty="0">
                <a:latin typeface="HelveticaNeueLT Std Blk" panose="020B0904020202020204" pitchFamily="34" charset="0"/>
              </a:rPr>
              <a:t>Q </a:t>
            </a:r>
            <a:r>
              <a:rPr lang="en-US" sz="3200" dirty="0">
                <a:solidFill>
                  <a:srgbClr val="DB560B"/>
                </a:solidFill>
                <a:latin typeface="HelveticaNeueLT Std Blk" panose="020B0904020202020204" pitchFamily="34" charset="0"/>
              </a:rPr>
              <a:t>&amp;</a:t>
            </a:r>
            <a:r>
              <a:rPr lang="en-US" sz="3200" dirty="0">
                <a:latin typeface="HelveticaNeueLT Std Blk" panose="020B0904020202020204" pitchFamily="34" charset="0"/>
              </a:rPr>
              <a:t> A</a:t>
            </a:r>
          </a:p>
        </p:txBody>
      </p:sp>
    </p:spTree>
    <p:extLst>
      <p:ext uri="{BB962C8B-B14F-4D97-AF65-F5344CB8AC3E}">
        <p14:creationId xmlns:p14="http://schemas.microsoft.com/office/powerpoint/2010/main" val="275537788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25</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p:txBody>
          <a:bodyPr/>
          <a:lstStyle/>
          <a:p>
            <a:r>
              <a:rPr lang="en-US" altLang="zh-CN" dirty="0"/>
              <a:t>Other Extensions: Higher Order Replica Limit</a:t>
            </a:r>
            <a:endParaRPr lang="zh-CN" altLang="en-US" dirty="0"/>
          </a:p>
        </p:txBody>
      </p:sp>
      <mc:AlternateContent xmlns:mc="http://schemas.openxmlformats.org/markup-compatibility/2006" xmlns:am3d="http://schemas.microsoft.com/office/drawing/2017/model3d">
        <mc:Choice Requires="am3d">
          <p:graphicFrame>
            <p:nvGraphicFramePr>
              <p:cNvPr id="4" name="3D 模型 3">
                <a:extLst>
                  <a:ext uri="{FF2B5EF4-FFF2-40B4-BE49-F238E27FC236}">
                    <a16:creationId xmlns:a16="http://schemas.microsoft.com/office/drawing/2014/main" id="{D0DE4B67-CF1E-4883-9698-60D0141D127A}"/>
                  </a:ext>
                </a:extLst>
              </p:cNvPr>
              <p:cNvGraphicFramePr>
                <a:graphicFrameLocks noChangeAspect="1"/>
              </p:cNvGraphicFramePr>
              <p:nvPr>
                <p:extLst>
                  <p:ext uri="{D42A27DB-BD31-4B8C-83A1-F6EECF244321}">
                    <p14:modId xmlns:p14="http://schemas.microsoft.com/office/powerpoint/2010/main" val="1802890752"/>
                  </p:ext>
                </p:extLst>
              </p:nvPr>
            </p:nvGraphicFramePr>
            <p:xfrm>
              <a:off x="1352562" y="1726050"/>
              <a:ext cx="6442725" cy="2712251"/>
            </p:xfrm>
            <a:graphic>
              <a:graphicData uri="http://schemas.microsoft.com/office/drawing/2017/model3d">
                <am3d:model3d r:embed="rId2">
                  <am3d:spPr>
                    <a:xfrm>
                      <a:off x="0" y="0"/>
                      <a:ext cx="6442725" cy="2712251"/>
                    </a:xfrm>
                    <a:prstGeom prst="rect">
                      <a:avLst/>
                    </a:prstGeom>
                    <a:effectLst>
                      <a:outerShdw blurRad="63500" sx="102000" sy="102000" algn="ctr" rotWithShape="0">
                        <a:schemeClr val="accent4">
                          <a:lumMod val="20000"/>
                          <a:lumOff val="80000"/>
                          <a:alpha val="40000"/>
                        </a:schemeClr>
                      </a:outerShdw>
                    </a:effectLst>
                  </am3d:spPr>
                  <am3d:camera>
                    <am3d:pos x="0" y="0" z="55804367"/>
                    <am3d:up dx="0" dy="36000000" dz="0"/>
                    <am3d:lookAt x="0" y="0" z="0"/>
                    <am3d:perspective fov="2700000"/>
                  </am3d:camera>
                  <am3d:trans>
                    <am3d:meterPerModelUnit n="2123295332" d="1000000"/>
                    <am3d:preTrans dx="-716204" dy="-5481506" dz="-16547894"/>
                    <am3d:scale>
                      <am3d:sx n="1000000" d="1000000"/>
                      <am3d:sy n="1000000" d="1000000"/>
                      <am3d:sz n="1000000" d="1000000"/>
                    </am3d:scale>
                    <am3d:rot ax="2043838" ay="-31078" az="-21013"/>
                    <am3d:postTrans dx="0" dy="0" dz="0"/>
                  </am3d:trans>
                  <am3d:raster rName="Office3DRenderer" rVer="16.0.8326">
                    <am3d:blip r:embed="rId3"/>
                  </am3d:raster>
                  <am3d:objViewport viewportSz="69477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模型 3">
                <a:extLst>
                  <a:ext uri="{FF2B5EF4-FFF2-40B4-BE49-F238E27FC236}">
                    <a16:creationId xmlns:a16="http://schemas.microsoft.com/office/drawing/2014/main" id="{D0DE4B67-CF1E-4883-9698-60D0141D127A}"/>
                  </a:ext>
                </a:extLst>
              </p:cNvPr>
              <p:cNvPicPr>
                <a:picLocks noGrp="1" noRot="1" noChangeAspect="1" noMove="1" noResize="1" noEditPoints="1" noAdjustHandles="1" noChangeArrowheads="1" noChangeShapeType="1" noCrop="1"/>
              </p:cNvPicPr>
              <p:nvPr/>
            </p:nvPicPr>
            <p:blipFill>
              <a:blip r:embed="rId4"/>
              <a:stretch>
                <a:fillRect/>
              </a:stretch>
            </p:blipFill>
            <p:spPr>
              <a:xfrm>
                <a:off x="1352562" y="1726050"/>
                <a:ext cx="6442725" cy="2712251"/>
              </a:xfrm>
              <a:prstGeom prst="rect">
                <a:avLst/>
              </a:prstGeom>
              <a:effectLst>
                <a:outerShdw blurRad="63500" sx="102000" sy="102000" algn="ctr" rotWithShape="0">
                  <a:schemeClr val="accent4">
                    <a:lumMod val="20000"/>
                    <a:lumOff val="80000"/>
                    <a:alpha val="40000"/>
                  </a:schemeClr>
                </a:outerShdw>
              </a:effectLst>
            </p:spPr>
          </p:pic>
        </mc:Fallback>
      </mc:AlternateContent>
      <p:grpSp>
        <p:nvGrpSpPr>
          <p:cNvPr id="43" name="组合 42">
            <a:extLst>
              <a:ext uri="{FF2B5EF4-FFF2-40B4-BE49-F238E27FC236}">
                <a16:creationId xmlns:a16="http://schemas.microsoft.com/office/drawing/2014/main" id="{D38667E4-F8AC-459D-8FC9-DE6CFB0FA4B0}"/>
              </a:ext>
            </a:extLst>
          </p:cNvPr>
          <p:cNvGrpSpPr/>
          <p:nvPr/>
        </p:nvGrpSpPr>
        <p:grpSpPr>
          <a:xfrm>
            <a:off x="4543757" y="4718253"/>
            <a:ext cx="72000" cy="376800"/>
            <a:chOff x="7592291" y="4124249"/>
            <a:chExt cx="72000" cy="376800"/>
          </a:xfrm>
        </p:grpSpPr>
        <p:sp>
          <p:nvSpPr>
            <p:cNvPr id="40" name="椭圆 39">
              <a:extLst>
                <a:ext uri="{FF2B5EF4-FFF2-40B4-BE49-F238E27FC236}">
                  <a16:creationId xmlns:a16="http://schemas.microsoft.com/office/drawing/2014/main" id="{8458A615-DDB4-40A4-912B-66BAF732809F}"/>
                </a:ext>
              </a:extLst>
            </p:cNvPr>
            <p:cNvSpPr>
              <a:spLocks noChangeAspect="1"/>
            </p:cNvSpPr>
            <p:nvPr/>
          </p:nvSpPr>
          <p:spPr>
            <a:xfrm>
              <a:off x="7592291" y="4124249"/>
              <a:ext cx="72000" cy="720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17758A0D-3651-4C2A-BB6D-5ADB654E179E}"/>
                </a:ext>
              </a:extLst>
            </p:cNvPr>
            <p:cNvSpPr>
              <a:spLocks noChangeAspect="1"/>
            </p:cNvSpPr>
            <p:nvPr/>
          </p:nvSpPr>
          <p:spPr>
            <a:xfrm>
              <a:off x="7592291" y="4276649"/>
              <a:ext cx="72000" cy="72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DC2B31EC-C338-4266-949B-E92FBE267417}"/>
                </a:ext>
              </a:extLst>
            </p:cNvPr>
            <p:cNvSpPr>
              <a:spLocks noChangeAspect="1"/>
            </p:cNvSpPr>
            <p:nvPr/>
          </p:nvSpPr>
          <p:spPr>
            <a:xfrm>
              <a:off x="7592291" y="4429049"/>
              <a:ext cx="72000" cy="720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TextBox 5">
            <a:extLst>
              <a:ext uri="{FF2B5EF4-FFF2-40B4-BE49-F238E27FC236}">
                <a16:creationId xmlns:a16="http://schemas.microsoft.com/office/drawing/2014/main" id="{440112B0-609D-4DB5-9B6A-EA4BCC00D92A}"/>
              </a:ext>
            </a:extLst>
          </p:cNvPr>
          <p:cNvSpPr txBox="1"/>
          <p:nvPr/>
        </p:nvSpPr>
        <p:spPr>
          <a:xfrm>
            <a:off x="610803" y="5493308"/>
            <a:ext cx="7938723"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Keep correlation among up to a certain number of neurons</a:t>
            </a:r>
          </a:p>
        </p:txBody>
      </p:sp>
      <p:grpSp>
        <p:nvGrpSpPr>
          <p:cNvPr id="16" name="组合 15">
            <a:extLst>
              <a:ext uri="{FF2B5EF4-FFF2-40B4-BE49-F238E27FC236}">
                <a16:creationId xmlns:a16="http://schemas.microsoft.com/office/drawing/2014/main" id="{7BF3F019-6C20-4D00-BF17-3E372AC228F8}"/>
              </a:ext>
            </a:extLst>
          </p:cNvPr>
          <p:cNvGrpSpPr/>
          <p:nvPr/>
        </p:nvGrpSpPr>
        <p:grpSpPr>
          <a:xfrm>
            <a:off x="1594928" y="-1724822"/>
            <a:ext cx="5817849" cy="9922946"/>
            <a:chOff x="1787861" y="-3129928"/>
            <a:chExt cx="5817849" cy="9922946"/>
          </a:xfrm>
        </p:grpSpPr>
        <p:grpSp>
          <p:nvGrpSpPr>
            <p:cNvPr id="13" name="组合 12">
              <a:extLst>
                <a:ext uri="{FF2B5EF4-FFF2-40B4-BE49-F238E27FC236}">
                  <a16:creationId xmlns:a16="http://schemas.microsoft.com/office/drawing/2014/main" id="{47A65319-DFA8-44D6-B42A-9FD42CB7A039}"/>
                </a:ext>
              </a:extLst>
            </p:cNvPr>
            <p:cNvGrpSpPr/>
            <p:nvPr/>
          </p:nvGrpSpPr>
          <p:grpSpPr>
            <a:xfrm>
              <a:off x="3945939" y="1272103"/>
              <a:ext cx="1510324" cy="1115421"/>
              <a:chOff x="3712373" y="1408607"/>
              <a:chExt cx="1510324" cy="1115421"/>
            </a:xfrm>
          </p:grpSpPr>
          <p:sp>
            <p:nvSpPr>
              <p:cNvPr id="33" name="弧形 32">
                <a:extLst>
                  <a:ext uri="{FF2B5EF4-FFF2-40B4-BE49-F238E27FC236}">
                    <a16:creationId xmlns:a16="http://schemas.microsoft.com/office/drawing/2014/main" id="{82BF912C-ED9B-497F-A882-F622F14E436C}"/>
                  </a:ext>
                </a:extLst>
              </p:cNvPr>
              <p:cNvSpPr/>
              <p:nvPr/>
            </p:nvSpPr>
            <p:spPr>
              <a:xfrm rot="10576454" flipV="1">
                <a:off x="4320605" y="1621936"/>
                <a:ext cx="902092" cy="902092"/>
              </a:xfrm>
              <a:prstGeom prst="arc">
                <a:avLst>
                  <a:gd name="adj1" fmla="val 18301324"/>
                  <a:gd name="adj2" fmla="val 739885"/>
                </a:avLst>
              </a:prstGeom>
              <a:ln w="25400">
                <a:solidFill>
                  <a:schemeClr val="accent1">
                    <a:lumMod val="60000"/>
                    <a:lumOff val="4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弧形 33">
                <a:extLst>
                  <a:ext uri="{FF2B5EF4-FFF2-40B4-BE49-F238E27FC236}">
                    <a16:creationId xmlns:a16="http://schemas.microsoft.com/office/drawing/2014/main" id="{981C2B65-7E57-4C8D-ABDB-F8D5B2D6BB85}"/>
                  </a:ext>
                </a:extLst>
              </p:cNvPr>
              <p:cNvSpPr/>
              <p:nvPr/>
            </p:nvSpPr>
            <p:spPr>
              <a:xfrm rot="20807676" flipV="1">
                <a:off x="3712373" y="1408607"/>
                <a:ext cx="902092" cy="902092"/>
              </a:xfrm>
              <a:prstGeom prst="arc">
                <a:avLst>
                  <a:gd name="adj1" fmla="val 17802207"/>
                  <a:gd name="adj2" fmla="val 239665"/>
                </a:avLst>
              </a:prstGeom>
              <a:ln w="25400">
                <a:solidFill>
                  <a:schemeClr val="accent1">
                    <a:lumMod val="60000"/>
                    <a:lumOff val="4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CD2AD10C-9875-44B5-AD23-A421508F2396}"/>
                  </a:ext>
                </a:extLst>
              </p:cNvPr>
              <p:cNvGrpSpPr/>
              <p:nvPr/>
            </p:nvGrpSpPr>
            <p:grpSpPr>
              <a:xfrm>
                <a:off x="4066612" y="1545837"/>
                <a:ext cx="768714" cy="841570"/>
                <a:chOff x="4066612" y="1545837"/>
                <a:chExt cx="768714" cy="841570"/>
              </a:xfrm>
            </p:grpSpPr>
            <mc:AlternateContent xmlns:mc="http://schemas.openxmlformats.org/markup-compatibility/2006" xmlns:am3d="http://schemas.microsoft.com/office/drawing/2017/model3d">
              <mc:Choice Requires="am3d">
                <p:graphicFrame>
                  <p:nvGraphicFramePr>
                    <p:cNvPr id="17" name="3D 模型 16">
                      <a:extLst>
                        <a:ext uri="{FF2B5EF4-FFF2-40B4-BE49-F238E27FC236}">
                          <a16:creationId xmlns:a16="http://schemas.microsoft.com/office/drawing/2014/main" id="{010DBA85-DD02-45B7-BFD7-DAAD732767F0}"/>
                        </a:ext>
                      </a:extLst>
                    </p:cNvPr>
                    <p:cNvGraphicFramePr>
                      <a:graphicFrameLocks noChangeAspect="1"/>
                    </p:cNvGraphicFramePr>
                    <p:nvPr>
                      <p:extLst>
                        <p:ext uri="{D42A27DB-BD31-4B8C-83A1-F6EECF244321}">
                          <p14:modId xmlns:p14="http://schemas.microsoft.com/office/powerpoint/2010/main" val="2473386244"/>
                        </p:ext>
                      </p:extLst>
                    </p:nvPr>
                  </p:nvGraphicFramePr>
                  <p:xfrm>
                    <a:off x="4066612" y="2145504"/>
                    <a:ext cx="589559" cy="203775"/>
                  </p:xfrm>
                  <a:graphic>
                    <a:graphicData uri="http://schemas.microsoft.com/office/drawing/2017/model3d">
                      <am3d:model3d r:embed="rId5">
                        <am3d:spPr>
                          <a:xfrm>
                            <a:off x="0" y="0"/>
                            <a:ext cx="589559" cy="203775"/>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6"/>
                        </am3d:raster>
                        <am3d:objViewport viewportSz="7655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7" name="3D 模型 16">
                      <a:extLst>
                        <a:ext uri="{FF2B5EF4-FFF2-40B4-BE49-F238E27FC236}">
                          <a16:creationId xmlns:a16="http://schemas.microsoft.com/office/drawing/2014/main" id="{010DBA85-DD02-45B7-BFD7-DAAD732767F0}"/>
                        </a:ext>
                      </a:extLst>
                    </p:cNvPr>
                    <p:cNvPicPr>
                      <a:picLocks noGrp="1" noRot="1" noChangeAspect="1" noMove="1" noResize="1" noEditPoints="1" noAdjustHandles="1" noChangeArrowheads="1" noChangeShapeType="1" noCrop="1"/>
                    </p:cNvPicPr>
                    <p:nvPr/>
                  </p:nvPicPr>
                  <p:blipFill>
                    <a:blip r:embed="rId7"/>
                    <a:stretch>
                      <a:fillRect/>
                    </a:stretch>
                  </p:blipFill>
                  <p:spPr>
                    <a:xfrm>
                      <a:off x="4107245" y="3414106"/>
                      <a:ext cx="589559" cy="203775"/>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m3d="http://schemas.microsoft.com/office/drawing/2017/model3d">
              <mc:Choice Requires="am3d">
                <p:graphicFrame>
                  <p:nvGraphicFramePr>
                    <p:cNvPr id="18" name="3D 模型 17">
                      <a:extLst>
                        <a:ext uri="{FF2B5EF4-FFF2-40B4-BE49-F238E27FC236}">
                          <a16:creationId xmlns:a16="http://schemas.microsoft.com/office/drawing/2014/main" id="{DCC2A54B-9BB3-4BEB-AB8F-054FC8E69FC0}"/>
                        </a:ext>
                      </a:extLst>
                    </p:cNvPr>
                    <p:cNvGraphicFramePr>
                      <a:graphicFrameLocks noChangeAspect="1"/>
                    </p:cNvGraphicFramePr>
                    <p:nvPr>
                      <p:extLst>
                        <p:ext uri="{D42A27DB-BD31-4B8C-83A1-F6EECF244321}">
                          <p14:modId xmlns:p14="http://schemas.microsoft.com/office/powerpoint/2010/main" val="679486618"/>
                        </p:ext>
                      </p:extLst>
                    </p:nvPr>
                  </p:nvGraphicFramePr>
                  <p:xfrm>
                    <a:off x="4258806" y="1546194"/>
                    <a:ext cx="576520" cy="203775"/>
                  </p:xfrm>
                  <a:graphic>
                    <a:graphicData uri="http://schemas.microsoft.com/office/drawing/2017/model3d">
                      <am3d:model3d r:embed="rId5">
                        <am3d:spPr>
                          <a:xfrm>
                            <a:off x="0" y="0"/>
                            <a:ext cx="576520" cy="203775"/>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8"/>
                        </am3d:raster>
                        <am3d:objViewport viewportSz="7655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8" name="3D 模型 17">
                      <a:extLst>
                        <a:ext uri="{FF2B5EF4-FFF2-40B4-BE49-F238E27FC236}">
                          <a16:creationId xmlns:a16="http://schemas.microsoft.com/office/drawing/2014/main" id="{DCC2A54B-9BB3-4BEB-AB8F-054FC8E69FC0}"/>
                        </a:ext>
                      </a:extLst>
                    </p:cNvPr>
                    <p:cNvPicPr>
                      <a:picLocks noGrp="1" noRot="1" noChangeAspect="1" noMove="1" noResize="1" noEditPoints="1" noAdjustHandles="1" noChangeArrowheads="1" noChangeShapeType="1" noCrop="1"/>
                    </p:cNvPicPr>
                    <p:nvPr/>
                  </p:nvPicPr>
                  <p:blipFill>
                    <a:blip r:embed="rId9"/>
                    <a:stretch>
                      <a:fillRect/>
                    </a:stretch>
                  </p:blipFill>
                  <p:spPr>
                    <a:xfrm>
                      <a:off x="4299439" y="2814796"/>
                      <a:ext cx="576520" cy="203775"/>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9CF51592-4F14-4569-9549-0AD577A91C03}"/>
                        </a:ext>
                      </a:extLst>
                    </p:cNvPr>
                    <p:cNvSpPr txBox="1"/>
                    <p:nvPr/>
                  </p:nvSpPr>
                  <p:spPr>
                    <a:xfrm>
                      <a:off x="4453517" y="1545837"/>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2</m:t>
                            </m:r>
                          </m:oMath>
                        </m:oMathPara>
                      </a14:m>
                      <a:endParaRPr lang="zh-CN" altLang="en-US" sz="1600" dirty="0"/>
                    </a:p>
                  </p:txBody>
                </p:sp>
              </mc:Choice>
              <mc:Fallback xmlns="">
                <p:sp>
                  <p:nvSpPr>
                    <p:cNvPr id="64" name="文本框 63">
                      <a:extLst>
                        <a:ext uri="{FF2B5EF4-FFF2-40B4-BE49-F238E27FC236}">
                          <a16:creationId xmlns:a16="http://schemas.microsoft.com/office/drawing/2014/main" id="{9CF51592-4F14-4569-9549-0AD577A91C03}"/>
                        </a:ext>
                      </a:extLst>
                    </p:cNvPr>
                    <p:cNvSpPr txBox="1">
                      <a:spLocks noRot="1" noChangeAspect="1" noMove="1" noResize="1" noEditPoints="1" noAdjustHandles="1" noChangeArrowheads="1" noChangeShapeType="1" noTextEdit="1"/>
                    </p:cNvSpPr>
                    <p:nvPr/>
                  </p:nvSpPr>
                  <p:spPr>
                    <a:xfrm>
                      <a:off x="4453517" y="1545837"/>
                      <a:ext cx="160300" cy="246221"/>
                    </a:xfrm>
                    <a:prstGeom prst="rect">
                      <a:avLst/>
                    </a:prstGeom>
                    <a:blipFill>
                      <a:blip r:embed="rId10"/>
                      <a:stretch>
                        <a:fillRect l="-25926" r="-25926"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7023E1BC-00F5-4F4F-9A06-4CA948F13B7A}"/>
                        </a:ext>
                      </a:extLst>
                    </p:cNvPr>
                    <p:cNvSpPr txBox="1"/>
                    <p:nvPr/>
                  </p:nvSpPr>
                  <p:spPr>
                    <a:xfrm>
                      <a:off x="4281241" y="2141186"/>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3</m:t>
                            </m:r>
                          </m:oMath>
                        </m:oMathPara>
                      </a14:m>
                      <a:endParaRPr lang="zh-CN" altLang="en-US" sz="1600" dirty="0"/>
                    </a:p>
                  </p:txBody>
                </p:sp>
              </mc:Choice>
              <mc:Fallback xmlns="">
                <p:sp>
                  <p:nvSpPr>
                    <p:cNvPr id="65" name="文本框 64">
                      <a:extLst>
                        <a:ext uri="{FF2B5EF4-FFF2-40B4-BE49-F238E27FC236}">
                          <a16:creationId xmlns:a16="http://schemas.microsoft.com/office/drawing/2014/main" id="{7023E1BC-00F5-4F4F-9A06-4CA948F13B7A}"/>
                        </a:ext>
                      </a:extLst>
                    </p:cNvPr>
                    <p:cNvSpPr txBox="1">
                      <a:spLocks noRot="1" noChangeAspect="1" noMove="1" noResize="1" noEditPoints="1" noAdjustHandles="1" noChangeArrowheads="1" noChangeShapeType="1" noTextEdit="1"/>
                    </p:cNvSpPr>
                    <p:nvPr/>
                  </p:nvSpPr>
                  <p:spPr>
                    <a:xfrm>
                      <a:off x="4281241" y="2141186"/>
                      <a:ext cx="160300" cy="246221"/>
                    </a:xfrm>
                    <a:prstGeom prst="rect">
                      <a:avLst/>
                    </a:prstGeom>
                    <a:blipFill>
                      <a:blip r:embed="rId11"/>
                      <a:stretch>
                        <a:fillRect l="-30769" r="-26923" b="-4878"/>
                      </a:stretch>
                    </a:blipFill>
                  </p:spPr>
                  <p:txBody>
                    <a:bodyPr/>
                    <a:lstStyle/>
                    <a:p>
                      <a:r>
                        <a:rPr lang="en-US">
                          <a:noFill/>
                        </a:rPr>
                        <a:t> </a:t>
                      </a:r>
                    </a:p>
                  </p:txBody>
                </p:sp>
              </mc:Fallback>
            </mc:AlternateContent>
          </p:grpSp>
        </p:grpSp>
        <p:grpSp>
          <p:nvGrpSpPr>
            <p:cNvPr id="77" name="组合 76">
              <a:extLst>
                <a:ext uri="{FF2B5EF4-FFF2-40B4-BE49-F238E27FC236}">
                  <a16:creationId xmlns:a16="http://schemas.microsoft.com/office/drawing/2014/main" id="{D034BE90-329D-4804-90C5-0139479C6116}"/>
                </a:ext>
              </a:extLst>
            </p:cNvPr>
            <p:cNvGrpSpPr/>
            <p:nvPr/>
          </p:nvGrpSpPr>
          <p:grpSpPr>
            <a:xfrm>
              <a:off x="5313620" y="1271986"/>
              <a:ext cx="1510324" cy="1115421"/>
              <a:chOff x="3712373" y="1408607"/>
              <a:chExt cx="1510324" cy="1115421"/>
            </a:xfrm>
          </p:grpSpPr>
          <p:sp>
            <p:nvSpPr>
              <p:cNvPr id="78" name="弧形 77">
                <a:extLst>
                  <a:ext uri="{FF2B5EF4-FFF2-40B4-BE49-F238E27FC236}">
                    <a16:creationId xmlns:a16="http://schemas.microsoft.com/office/drawing/2014/main" id="{76D853F3-CCD5-45D4-A028-D029A34B04CB}"/>
                  </a:ext>
                </a:extLst>
              </p:cNvPr>
              <p:cNvSpPr/>
              <p:nvPr/>
            </p:nvSpPr>
            <p:spPr>
              <a:xfrm rot="10576454" flipV="1">
                <a:off x="4320605" y="1621936"/>
                <a:ext cx="902092" cy="902092"/>
              </a:xfrm>
              <a:prstGeom prst="arc">
                <a:avLst>
                  <a:gd name="adj1" fmla="val 18301324"/>
                  <a:gd name="adj2" fmla="val 739885"/>
                </a:avLst>
              </a:prstGeom>
              <a:ln w="25400">
                <a:solidFill>
                  <a:schemeClr val="accent1">
                    <a:lumMod val="60000"/>
                    <a:lumOff val="4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9" name="弧形 78">
                <a:extLst>
                  <a:ext uri="{FF2B5EF4-FFF2-40B4-BE49-F238E27FC236}">
                    <a16:creationId xmlns:a16="http://schemas.microsoft.com/office/drawing/2014/main" id="{3C5F73CD-213A-4189-B2B0-A796511AC8A2}"/>
                  </a:ext>
                </a:extLst>
              </p:cNvPr>
              <p:cNvSpPr/>
              <p:nvPr/>
            </p:nvSpPr>
            <p:spPr>
              <a:xfrm rot="20807676" flipV="1">
                <a:off x="3712373" y="1408607"/>
                <a:ext cx="902092" cy="902092"/>
              </a:xfrm>
              <a:prstGeom prst="arc">
                <a:avLst>
                  <a:gd name="adj1" fmla="val 17802207"/>
                  <a:gd name="adj2" fmla="val 239665"/>
                </a:avLst>
              </a:prstGeom>
              <a:ln w="25400">
                <a:solidFill>
                  <a:schemeClr val="accent1">
                    <a:lumMod val="60000"/>
                    <a:lumOff val="4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80" name="组合 79">
                <a:extLst>
                  <a:ext uri="{FF2B5EF4-FFF2-40B4-BE49-F238E27FC236}">
                    <a16:creationId xmlns:a16="http://schemas.microsoft.com/office/drawing/2014/main" id="{416A5395-9898-45B1-AAFE-B15E6CB01013}"/>
                  </a:ext>
                </a:extLst>
              </p:cNvPr>
              <p:cNvGrpSpPr/>
              <p:nvPr/>
            </p:nvGrpSpPr>
            <p:grpSpPr>
              <a:xfrm>
                <a:off x="4066612" y="1537673"/>
                <a:ext cx="768714" cy="849734"/>
                <a:chOff x="4066612" y="1537673"/>
                <a:chExt cx="768714" cy="849734"/>
              </a:xfrm>
            </p:grpSpPr>
            <mc:AlternateContent xmlns:mc="http://schemas.openxmlformats.org/markup-compatibility/2006" xmlns:am3d="http://schemas.microsoft.com/office/drawing/2017/model3d">
              <mc:Choice Requires="am3d">
                <p:graphicFrame>
                  <p:nvGraphicFramePr>
                    <p:cNvPr id="81" name="3D 模型 80">
                      <a:extLst>
                        <a:ext uri="{FF2B5EF4-FFF2-40B4-BE49-F238E27FC236}">
                          <a16:creationId xmlns:a16="http://schemas.microsoft.com/office/drawing/2014/main" id="{4A176B04-3F37-4E47-A9F8-AB97E9EC1334}"/>
                        </a:ext>
                      </a:extLst>
                    </p:cNvPr>
                    <p:cNvGraphicFramePr>
                      <a:graphicFrameLocks noChangeAspect="1"/>
                    </p:cNvGraphicFramePr>
                    <p:nvPr>
                      <p:extLst>
                        <p:ext uri="{D42A27DB-BD31-4B8C-83A1-F6EECF244321}">
                          <p14:modId xmlns:p14="http://schemas.microsoft.com/office/powerpoint/2010/main" val="2473386244"/>
                        </p:ext>
                      </p:extLst>
                    </p:nvPr>
                  </p:nvGraphicFramePr>
                  <p:xfrm>
                    <a:off x="4066612" y="2145504"/>
                    <a:ext cx="589559" cy="203775"/>
                  </p:xfrm>
                  <a:graphic>
                    <a:graphicData uri="http://schemas.microsoft.com/office/drawing/2017/model3d">
                      <am3d:model3d r:embed="rId5">
                        <am3d:spPr>
                          <a:xfrm>
                            <a:off x="0" y="0"/>
                            <a:ext cx="589559" cy="203775"/>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7"/>
                        </am3d:raster>
                        <am3d:objViewport viewportSz="7655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1" name="3D 模型 80">
                      <a:extLst>
                        <a:ext uri="{FF2B5EF4-FFF2-40B4-BE49-F238E27FC236}">
                          <a16:creationId xmlns:a16="http://schemas.microsoft.com/office/drawing/2014/main" id="{4A176B04-3F37-4E47-A9F8-AB97E9EC1334}"/>
                        </a:ext>
                      </a:extLst>
                    </p:cNvPr>
                    <p:cNvPicPr>
                      <a:picLocks noGrp="1" noRot="1" noChangeAspect="1" noMove="1" noResize="1" noEditPoints="1" noAdjustHandles="1" noChangeArrowheads="1" noChangeShapeType="1" noCrop="1"/>
                    </p:cNvPicPr>
                    <p:nvPr/>
                  </p:nvPicPr>
                  <p:blipFill>
                    <a:blip r:embed="rId7"/>
                    <a:stretch>
                      <a:fillRect/>
                    </a:stretch>
                  </p:blipFill>
                  <p:spPr>
                    <a:xfrm>
                      <a:off x="5474926" y="3413989"/>
                      <a:ext cx="589559" cy="203775"/>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m3d="http://schemas.microsoft.com/office/drawing/2017/model3d">
              <mc:Choice Requires="am3d">
                <p:graphicFrame>
                  <p:nvGraphicFramePr>
                    <p:cNvPr id="82" name="3D 模型 81">
                      <a:extLst>
                        <a:ext uri="{FF2B5EF4-FFF2-40B4-BE49-F238E27FC236}">
                          <a16:creationId xmlns:a16="http://schemas.microsoft.com/office/drawing/2014/main" id="{483440E4-AB32-482B-A34E-B4A383F37CDD}"/>
                        </a:ext>
                      </a:extLst>
                    </p:cNvPr>
                    <p:cNvGraphicFramePr>
                      <a:graphicFrameLocks noChangeAspect="1"/>
                    </p:cNvGraphicFramePr>
                    <p:nvPr>
                      <p:extLst>
                        <p:ext uri="{D42A27DB-BD31-4B8C-83A1-F6EECF244321}">
                          <p14:modId xmlns:p14="http://schemas.microsoft.com/office/powerpoint/2010/main" val="679486618"/>
                        </p:ext>
                      </p:extLst>
                    </p:nvPr>
                  </p:nvGraphicFramePr>
                  <p:xfrm>
                    <a:off x="4258806" y="1546194"/>
                    <a:ext cx="576520" cy="203775"/>
                  </p:xfrm>
                  <a:graphic>
                    <a:graphicData uri="http://schemas.microsoft.com/office/drawing/2017/model3d">
                      <am3d:model3d r:embed="rId5">
                        <am3d:spPr>
                          <a:xfrm>
                            <a:off x="0" y="0"/>
                            <a:ext cx="576520" cy="203775"/>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9"/>
                        </am3d:raster>
                        <am3d:objViewport viewportSz="7655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2" name="3D 模型 81">
                      <a:extLst>
                        <a:ext uri="{FF2B5EF4-FFF2-40B4-BE49-F238E27FC236}">
                          <a16:creationId xmlns:a16="http://schemas.microsoft.com/office/drawing/2014/main" id="{483440E4-AB32-482B-A34E-B4A383F37CDD}"/>
                        </a:ext>
                      </a:extLst>
                    </p:cNvPr>
                    <p:cNvPicPr>
                      <a:picLocks noGrp="1" noRot="1" noChangeAspect="1" noMove="1" noResize="1" noEditPoints="1" noAdjustHandles="1" noChangeArrowheads="1" noChangeShapeType="1" noCrop="1"/>
                    </p:cNvPicPr>
                    <p:nvPr/>
                  </p:nvPicPr>
                  <p:blipFill>
                    <a:blip r:embed="rId9"/>
                    <a:stretch>
                      <a:fillRect/>
                    </a:stretch>
                  </p:blipFill>
                  <p:spPr>
                    <a:xfrm>
                      <a:off x="5667120" y="2814679"/>
                      <a:ext cx="576520" cy="203775"/>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14="http://schemas.microsoft.com/office/drawing/2010/main">
              <mc:Choice Requires="a14">
                <p:sp>
                  <p:nvSpPr>
                    <p:cNvPr id="83" name="文本框 82">
                      <a:extLst>
                        <a:ext uri="{FF2B5EF4-FFF2-40B4-BE49-F238E27FC236}">
                          <a16:creationId xmlns:a16="http://schemas.microsoft.com/office/drawing/2014/main" id="{771A411E-EEC8-447F-BF77-605F14618D74}"/>
                        </a:ext>
                      </a:extLst>
                    </p:cNvPr>
                    <p:cNvSpPr txBox="1"/>
                    <p:nvPr/>
                  </p:nvSpPr>
                  <p:spPr>
                    <a:xfrm>
                      <a:off x="4469845" y="1537673"/>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3</m:t>
                            </m:r>
                          </m:oMath>
                        </m:oMathPara>
                      </a14:m>
                      <a:endParaRPr lang="zh-CN" altLang="en-US" sz="1600" dirty="0"/>
                    </a:p>
                  </p:txBody>
                </p:sp>
              </mc:Choice>
              <mc:Fallback xmlns="">
                <p:sp>
                  <p:nvSpPr>
                    <p:cNvPr id="83" name="文本框 82">
                      <a:extLst>
                        <a:ext uri="{FF2B5EF4-FFF2-40B4-BE49-F238E27FC236}">
                          <a16:creationId xmlns:a16="http://schemas.microsoft.com/office/drawing/2014/main" id="{771A411E-EEC8-447F-BF77-605F14618D74}"/>
                        </a:ext>
                      </a:extLst>
                    </p:cNvPr>
                    <p:cNvSpPr txBox="1">
                      <a:spLocks noRot="1" noChangeAspect="1" noMove="1" noResize="1" noEditPoints="1" noAdjustHandles="1" noChangeArrowheads="1" noChangeShapeType="1" noTextEdit="1"/>
                    </p:cNvSpPr>
                    <p:nvPr/>
                  </p:nvSpPr>
                  <p:spPr>
                    <a:xfrm>
                      <a:off x="4469845" y="1537673"/>
                      <a:ext cx="160300" cy="246221"/>
                    </a:xfrm>
                    <a:prstGeom prst="rect">
                      <a:avLst/>
                    </a:prstGeom>
                    <a:blipFill>
                      <a:blip r:embed="rId12"/>
                      <a:stretch>
                        <a:fillRect l="-25926" r="-25926"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文本框 83">
                      <a:extLst>
                        <a:ext uri="{FF2B5EF4-FFF2-40B4-BE49-F238E27FC236}">
                          <a16:creationId xmlns:a16="http://schemas.microsoft.com/office/drawing/2014/main" id="{74C3B512-9EEB-4540-BD91-2F246EA2712F}"/>
                        </a:ext>
                      </a:extLst>
                    </p:cNvPr>
                    <p:cNvSpPr txBox="1"/>
                    <p:nvPr/>
                  </p:nvSpPr>
                  <p:spPr>
                    <a:xfrm>
                      <a:off x="4281241" y="2141186"/>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1</m:t>
                            </m:r>
                          </m:oMath>
                        </m:oMathPara>
                      </a14:m>
                      <a:endParaRPr lang="zh-CN" altLang="en-US" sz="1600" dirty="0"/>
                    </a:p>
                  </p:txBody>
                </p:sp>
              </mc:Choice>
              <mc:Fallback xmlns="">
                <p:sp>
                  <p:nvSpPr>
                    <p:cNvPr id="84" name="文本框 83">
                      <a:extLst>
                        <a:ext uri="{FF2B5EF4-FFF2-40B4-BE49-F238E27FC236}">
                          <a16:creationId xmlns:a16="http://schemas.microsoft.com/office/drawing/2014/main" id="{74C3B512-9EEB-4540-BD91-2F246EA2712F}"/>
                        </a:ext>
                      </a:extLst>
                    </p:cNvPr>
                    <p:cNvSpPr txBox="1">
                      <a:spLocks noRot="1" noChangeAspect="1" noMove="1" noResize="1" noEditPoints="1" noAdjustHandles="1" noChangeArrowheads="1" noChangeShapeType="1" noTextEdit="1"/>
                    </p:cNvSpPr>
                    <p:nvPr/>
                  </p:nvSpPr>
                  <p:spPr>
                    <a:xfrm>
                      <a:off x="4281241" y="2141186"/>
                      <a:ext cx="160300" cy="246221"/>
                    </a:xfrm>
                    <a:prstGeom prst="rect">
                      <a:avLst/>
                    </a:prstGeom>
                    <a:blipFill>
                      <a:blip r:embed="rId13"/>
                      <a:stretch>
                        <a:fillRect l="-25926" r="-25926" b="-4878"/>
                      </a:stretch>
                    </a:blipFill>
                  </p:spPr>
                  <p:txBody>
                    <a:bodyPr/>
                    <a:lstStyle/>
                    <a:p>
                      <a:r>
                        <a:rPr lang="en-US">
                          <a:noFill/>
                        </a:rPr>
                        <a:t> </a:t>
                      </a:r>
                    </a:p>
                  </p:txBody>
                </p:sp>
              </mc:Fallback>
            </mc:AlternateContent>
          </p:grpSp>
        </p:grpSp>
        <p:grpSp>
          <p:nvGrpSpPr>
            <p:cNvPr id="85" name="组合 84">
              <a:extLst>
                <a:ext uri="{FF2B5EF4-FFF2-40B4-BE49-F238E27FC236}">
                  <a16:creationId xmlns:a16="http://schemas.microsoft.com/office/drawing/2014/main" id="{34D64935-C480-4FE1-B7E2-279FD9EFAE34}"/>
                </a:ext>
              </a:extLst>
            </p:cNvPr>
            <p:cNvGrpSpPr/>
            <p:nvPr/>
          </p:nvGrpSpPr>
          <p:grpSpPr>
            <a:xfrm>
              <a:off x="2593153" y="1271986"/>
              <a:ext cx="1510324" cy="1115421"/>
              <a:chOff x="3712373" y="1408607"/>
              <a:chExt cx="1510324" cy="1115421"/>
            </a:xfrm>
          </p:grpSpPr>
          <p:sp>
            <p:nvSpPr>
              <p:cNvPr id="86" name="弧形 85">
                <a:extLst>
                  <a:ext uri="{FF2B5EF4-FFF2-40B4-BE49-F238E27FC236}">
                    <a16:creationId xmlns:a16="http://schemas.microsoft.com/office/drawing/2014/main" id="{77CE0B7F-E49B-4FC9-87AC-DBE3CC557F4D}"/>
                  </a:ext>
                </a:extLst>
              </p:cNvPr>
              <p:cNvSpPr/>
              <p:nvPr/>
            </p:nvSpPr>
            <p:spPr>
              <a:xfrm rot="10576454" flipV="1">
                <a:off x="4320605" y="1621936"/>
                <a:ext cx="902092" cy="902092"/>
              </a:xfrm>
              <a:prstGeom prst="arc">
                <a:avLst>
                  <a:gd name="adj1" fmla="val 18301324"/>
                  <a:gd name="adj2" fmla="val 739885"/>
                </a:avLst>
              </a:prstGeom>
              <a:ln w="25400">
                <a:solidFill>
                  <a:schemeClr val="accent1">
                    <a:lumMod val="60000"/>
                    <a:lumOff val="4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7" name="弧形 86">
                <a:extLst>
                  <a:ext uri="{FF2B5EF4-FFF2-40B4-BE49-F238E27FC236}">
                    <a16:creationId xmlns:a16="http://schemas.microsoft.com/office/drawing/2014/main" id="{28630096-92DD-4EDD-9B73-C58E3B232059}"/>
                  </a:ext>
                </a:extLst>
              </p:cNvPr>
              <p:cNvSpPr/>
              <p:nvPr/>
            </p:nvSpPr>
            <p:spPr>
              <a:xfrm rot="20807676" flipV="1">
                <a:off x="3712373" y="1408607"/>
                <a:ext cx="902092" cy="902092"/>
              </a:xfrm>
              <a:prstGeom prst="arc">
                <a:avLst>
                  <a:gd name="adj1" fmla="val 17802207"/>
                  <a:gd name="adj2" fmla="val 239665"/>
                </a:avLst>
              </a:prstGeom>
              <a:ln w="25400">
                <a:solidFill>
                  <a:schemeClr val="accent1">
                    <a:lumMod val="60000"/>
                    <a:lumOff val="40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88" name="组合 87">
                <a:extLst>
                  <a:ext uri="{FF2B5EF4-FFF2-40B4-BE49-F238E27FC236}">
                    <a16:creationId xmlns:a16="http://schemas.microsoft.com/office/drawing/2014/main" id="{2B175B4B-CA72-4FEE-AE85-D894AF5241DE}"/>
                  </a:ext>
                </a:extLst>
              </p:cNvPr>
              <p:cNvGrpSpPr/>
              <p:nvPr/>
            </p:nvGrpSpPr>
            <p:grpSpPr>
              <a:xfrm>
                <a:off x="4066612" y="1537673"/>
                <a:ext cx="768714" cy="849734"/>
                <a:chOff x="4066612" y="1537673"/>
                <a:chExt cx="768714" cy="849734"/>
              </a:xfrm>
            </p:grpSpPr>
            <mc:AlternateContent xmlns:mc="http://schemas.openxmlformats.org/markup-compatibility/2006" xmlns:am3d="http://schemas.microsoft.com/office/drawing/2017/model3d">
              <mc:Choice Requires="am3d">
                <p:graphicFrame>
                  <p:nvGraphicFramePr>
                    <p:cNvPr id="89" name="3D 模型 88">
                      <a:extLst>
                        <a:ext uri="{FF2B5EF4-FFF2-40B4-BE49-F238E27FC236}">
                          <a16:creationId xmlns:a16="http://schemas.microsoft.com/office/drawing/2014/main" id="{99881130-8072-4892-811C-4FA7C84DB40E}"/>
                        </a:ext>
                      </a:extLst>
                    </p:cNvPr>
                    <p:cNvGraphicFramePr>
                      <a:graphicFrameLocks noChangeAspect="1"/>
                    </p:cNvGraphicFramePr>
                    <p:nvPr>
                      <p:extLst>
                        <p:ext uri="{D42A27DB-BD31-4B8C-83A1-F6EECF244321}">
                          <p14:modId xmlns:p14="http://schemas.microsoft.com/office/powerpoint/2010/main" val="2473386244"/>
                        </p:ext>
                      </p:extLst>
                    </p:nvPr>
                  </p:nvGraphicFramePr>
                  <p:xfrm>
                    <a:off x="4066612" y="2145504"/>
                    <a:ext cx="589559" cy="203775"/>
                  </p:xfrm>
                  <a:graphic>
                    <a:graphicData uri="http://schemas.microsoft.com/office/drawing/2017/model3d">
                      <am3d:model3d r:embed="rId5">
                        <am3d:spPr>
                          <a:xfrm>
                            <a:off x="0" y="0"/>
                            <a:ext cx="589559" cy="203775"/>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6"/>
                        </am3d:raster>
                        <am3d:objViewport viewportSz="7655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9" name="3D 模型 88">
                      <a:extLst>
                        <a:ext uri="{FF2B5EF4-FFF2-40B4-BE49-F238E27FC236}">
                          <a16:creationId xmlns:a16="http://schemas.microsoft.com/office/drawing/2014/main" id="{99881130-8072-4892-811C-4FA7C84DB40E}"/>
                        </a:ext>
                      </a:extLst>
                    </p:cNvPr>
                    <p:cNvPicPr>
                      <a:picLocks noGrp="1" noRot="1" noChangeAspect="1" noMove="1" noResize="1" noEditPoints="1" noAdjustHandles="1" noChangeArrowheads="1" noChangeShapeType="1" noCrop="1"/>
                    </p:cNvPicPr>
                    <p:nvPr/>
                  </p:nvPicPr>
                  <p:blipFill>
                    <a:blip r:embed="rId7"/>
                    <a:stretch>
                      <a:fillRect/>
                    </a:stretch>
                  </p:blipFill>
                  <p:spPr>
                    <a:xfrm>
                      <a:off x="2754459" y="3413989"/>
                      <a:ext cx="589559" cy="203775"/>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m3d="http://schemas.microsoft.com/office/drawing/2017/model3d">
              <mc:Choice Requires="am3d">
                <p:graphicFrame>
                  <p:nvGraphicFramePr>
                    <p:cNvPr id="90" name="3D 模型 89">
                      <a:extLst>
                        <a:ext uri="{FF2B5EF4-FFF2-40B4-BE49-F238E27FC236}">
                          <a16:creationId xmlns:a16="http://schemas.microsoft.com/office/drawing/2014/main" id="{9D2B1C6A-7B7E-46EE-B177-79D5C620D444}"/>
                        </a:ext>
                      </a:extLst>
                    </p:cNvPr>
                    <p:cNvGraphicFramePr>
                      <a:graphicFrameLocks noChangeAspect="1"/>
                    </p:cNvGraphicFramePr>
                    <p:nvPr>
                      <p:extLst>
                        <p:ext uri="{D42A27DB-BD31-4B8C-83A1-F6EECF244321}">
                          <p14:modId xmlns:p14="http://schemas.microsoft.com/office/powerpoint/2010/main" val="679486618"/>
                        </p:ext>
                      </p:extLst>
                    </p:nvPr>
                  </p:nvGraphicFramePr>
                  <p:xfrm>
                    <a:off x="4258806" y="1546194"/>
                    <a:ext cx="576520" cy="203775"/>
                  </p:xfrm>
                  <a:graphic>
                    <a:graphicData uri="http://schemas.microsoft.com/office/drawing/2017/model3d">
                      <am3d:model3d r:embed="rId5">
                        <am3d:spPr>
                          <a:xfrm>
                            <a:off x="0" y="0"/>
                            <a:ext cx="576520" cy="203775"/>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9"/>
                        </am3d:raster>
                        <am3d:objViewport viewportSz="7655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0" name="3D 模型 89">
                      <a:extLst>
                        <a:ext uri="{FF2B5EF4-FFF2-40B4-BE49-F238E27FC236}">
                          <a16:creationId xmlns:a16="http://schemas.microsoft.com/office/drawing/2014/main" id="{9D2B1C6A-7B7E-46EE-B177-79D5C620D444}"/>
                        </a:ext>
                      </a:extLst>
                    </p:cNvPr>
                    <p:cNvPicPr>
                      <a:picLocks noGrp="1" noRot="1" noChangeAspect="1" noMove="1" noResize="1" noEditPoints="1" noAdjustHandles="1" noChangeArrowheads="1" noChangeShapeType="1" noCrop="1"/>
                    </p:cNvPicPr>
                    <p:nvPr/>
                  </p:nvPicPr>
                  <p:blipFill>
                    <a:blip r:embed="rId9"/>
                    <a:stretch>
                      <a:fillRect/>
                    </a:stretch>
                  </p:blipFill>
                  <p:spPr>
                    <a:xfrm>
                      <a:off x="2946653" y="2814679"/>
                      <a:ext cx="576520" cy="203775"/>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14="http://schemas.microsoft.com/office/drawing/2010/main">
              <mc:Choice Requires="a14">
                <p:sp>
                  <p:nvSpPr>
                    <p:cNvPr id="91" name="文本框 90">
                      <a:extLst>
                        <a:ext uri="{FF2B5EF4-FFF2-40B4-BE49-F238E27FC236}">
                          <a16:creationId xmlns:a16="http://schemas.microsoft.com/office/drawing/2014/main" id="{DCB760BE-B0EE-44CC-997F-52446CAEC198}"/>
                        </a:ext>
                      </a:extLst>
                    </p:cNvPr>
                    <p:cNvSpPr txBox="1"/>
                    <p:nvPr/>
                  </p:nvSpPr>
                  <p:spPr>
                    <a:xfrm>
                      <a:off x="4461681" y="1537673"/>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1</m:t>
                            </m:r>
                          </m:oMath>
                        </m:oMathPara>
                      </a14:m>
                      <a:endParaRPr lang="zh-CN" altLang="en-US" sz="1600" dirty="0"/>
                    </a:p>
                  </p:txBody>
                </p:sp>
              </mc:Choice>
              <mc:Fallback xmlns="">
                <p:sp>
                  <p:nvSpPr>
                    <p:cNvPr id="91" name="文本框 90">
                      <a:extLst>
                        <a:ext uri="{FF2B5EF4-FFF2-40B4-BE49-F238E27FC236}">
                          <a16:creationId xmlns:a16="http://schemas.microsoft.com/office/drawing/2014/main" id="{DCB760BE-B0EE-44CC-997F-52446CAEC198}"/>
                        </a:ext>
                      </a:extLst>
                    </p:cNvPr>
                    <p:cNvSpPr txBox="1">
                      <a:spLocks noRot="1" noChangeAspect="1" noMove="1" noResize="1" noEditPoints="1" noAdjustHandles="1" noChangeArrowheads="1" noChangeShapeType="1" noTextEdit="1"/>
                    </p:cNvSpPr>
                    <p:nvPr/>
                  </p:nvSpPr>
                  <p:spPr>
                    <a:xfrm>
                      <a:off x="4461681" y="1537673"/>
                      <a:ext cx="160300" cy="246221"/>
                    </a:xfrm>
                    <a:prstGeom prst="rect">
                      <a:avLst/>
                    </a:prstGeom>
                    <a:blipFill>
                      <a:blip r:embed="rId14"/>
                      <a:stretch>
                        <a:fillRect l="-30769" r="-26923"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文本框 91">
                      <a:extLst>
                        <a:ext uri="{FF2B5EF4-FFF2-40B4-BE49-F238E27FC236}">
                          <a16:creationId xmlns:a16="http://schemas.microsoft.com/office/drawing/2014/main" id="{BF7E7840-341E-4C91-9C89-8A074F79DD3B}"/>
                        </a:ext>
                      </a:extLst>
                    </p:cNvPr>
                    <p:cNvSpPr txBox="1"/>
                    <p:nvPr/>
                  </p:nvSpPr>
                  <p:spPr>
                    <a:xfrm>
                      <a:off x="4281241" y="2141186"/>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2</m:t>
                            </m:r>
                          </m:oMath>
                        </m:oMathPara>
                      </a14:m>
                      <a:endParaRPr lang="zh-CN" altLang="en-US" sz="1600" dirty="0"/>
                    </a:p>
                  </p:txBody>
                </p:sp>
              </mc:Choice>
              <mc:Fallback xmlns="">
                <p:sp>
                  <p:nvSpPr>
                    <p:cNvPr id="92" name="文本框 91">
                      <a:extLst>
                        <a:ext uri="{FF2B5EF4-FFF2-40B4-BE49-F238E27FC236}">
                          <a16:creationId xmlns:a16="http://schemas.microsoft.com/office/drawing/2014/main" id="{BF7E7840-341E-4C91-9C89-8A074F79DD3B}"/>
                        </a:ext>
                      </a:extLst>
                    </p:cNvPr>
                    <p:cNvSpPr txBox="1">
                      <a:spLocks noRot="1" noChangeAspect="1" noMove="1" noResize="1" noEditPoints="1" noAdjustHandles="1" noChangeArrowheads="1" noChangeShapeType="1" noTextEdit="1"/>
                    </p:cNvSpPr>
                    <p:nvPr/>
                  </p:nvSpPr>
                  <p:spPr>
                    <a:xfrm>
                      <a:off x="4281241" y="2141186"/>
                      <a:ext cx="160300" cy="246221"/>
                    </a:xfrm>
                    <a:prstGeom prst="rect">
                      <a:avLst/>
                    </a:prstGeom>
                    <a:blipFill>
                      <a:blip r:embed="rId15"/>
                      <a:stretch>
                        <a:fillRect l="-26923" r="-30769" b="-4878"/>
                      </a:stretch>
                    </a:blipFill>
                  </p:spPr>
                  <p:txBody>
                    <a:bodyPr/>
                    <a:lstStyle/>
                    <a:p>
                      <a:r>
                        <a:rPr lang="en-US">
                          <a:noFill/>
                        </a:rPr>
                        <a:t> </a:t>
                      </a:r>
                    </a:p>
                  </p:txBody>
                </p:sp>
              </mc:Fallback>
            </mc:AlternateContent>
          </p:grpSp>
        </p:grpSp>
        <p:grpSp>
          <p:nvGrpSpPr>
            <p:cNvPr id="14" name="组合 13">
              <a:extLst>
                <a:ext uri="{FF2B5EF4-FFF2-40B4-BE49-F238E27FC236}">
                  <a16:creationId xmlns:a16="http://schemas.microsoft.com/office/drawing/2014/main" id="{EA7D6389-6EB7-4E3C-B5C0-E258E286C58C}"/>
                </a:ext>
              </a:extLst>
            </p:cNvPr>
            <p:cNvGrpSpPr/>
            <p:nvPr/>
          </p:nvGrpSpPr>
          <p:grpSpPr>
            <a:xfrm>
              <a:off x="3242378" y="-64846"/>
              <a:ext cx="1728475" cy="3139812"/>
              <a:chOff x="3242378" y="-64846"/>
              <a:chExt cx="1728475" cy="3139812"/>
            </a:xfrm>
          </p:grpSpPr>
          <p:sp>
            <p:nvSpPr>
              <p:cNvPr id="35" name="弧形 34">
                <a:extLst>
                  <a:ext uri="{FF2B5EF4-FFF2-40B4-BE49-F238E27FC236}">
                    <a16:creationId xmlns:a16="http://schemas.microsoft.com/office/drawing/2014/main" id="{91BB4A96-EF74-46B3-ADE0-FD19DEDB08A7}"/>
                  </a:ext>
                </a:extLst>
              </p:cNvPr>
              <p:cNvSpPr/>
              <p:nvPr/>
            </p:nvSpPr>
            <p:spPr>
              <a:xfrm rot="14055040" flipV="1">
                <a:off x="3331262" y="1435375"/>
                <a:ext cx="1740059" cy="1539123"/>
              </a:xfrm>
              <a:prstGeom prst="arc">
                <a:avLst>
                  <a:gd name="adj1" fmla="val 17911590"/>
                  <a:gd name="adj2" fmla="val 21566370"/>
                </a:avLst>
              </a:prstGeom>
              <a:ln w="25400">
                <a:solidFill>
                  <a:schemeClr val="bg2">
                    <a:lumMod val="75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3" name="弧形 92">
                <a:extLst>
                  <a:ext uri="{FF2B5EF4-FFF2-40B4-BE49-F238E27FC236}">
                    <a16:creationId xmlns:a16="http://schemas.microsoft.com/office/drawing/2014/main" id="{762210E0-FA42-4FB8-9AC9-C808D2A29DF0}"/>
                  </a:ext>
                </a:extLst>
              </p:cNvPr>
              <p:cNvSpPr/>
              <p:nvPr/>
            </p:nvSpPr>
            <p:spPr>
              <a:xfrm rot="3215066" flipV="1">
                <a:off x="3141910" y="35622"/>
                <a:ext cx="1740059" cy="1539123"/>
              </a:xfrm>
              <a:prstGeom prst="arc">
                <a:avLst>
                  <a:gd name="adj1" fmla="val 17911590"/>
                  <a:gd name="adj2" fmla="val 21566370"/>
                </a:avLst>
              </a:prstGeom>
              <a:ln w="25400">
                <a:solidFill>
                  <a:schemeClr val="bg2">
                    <a:lumMod val="75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94" name="组合 93">
              <a:extLst>
                <a:ext uri="{FF2B5EF4-FFF2-40B4-BE49-F238E27FC236}">
                  <a16:creationId xmlns:a16="http://schemas.microsoft.com/office/drawing/2014/main" id="{3B678FD6-460A-48C1-9392-F798D62A57C8}"/>
                </a:ext>
              </a:extLst>
            </p:cNvPr>
            <p:cNvGrpSpPr/>
            <p:nvPr/>
          </p:nvGrpSpPr>
          <p:grpSpPr>
            <a:xfrm>
              <a:off x="4602935" y="-59616"/>
              <a:ext cx="1728475" cy="3139812"/>
              <a:chOff x="3242378" y="-64846"/>
              <a:chExt cx="1728475" cy="3139812"/>
            </a:xfrm>
          </p:grpSpPr>
          <p:sp>
            <p:nvSpPr>
              <p:cNvPr id="95" name="弧形 94">
                <a:extLst>
                  <a:ext uri="{FF2B5EF4-FFF2-40B4-BE49-F238E27FC236}">
                    <a16:creationId xmlns:a16="http://schemas.microsoft.com/office/drawing/2014/main" id="{5B298389-1B4F-4AD5-9DB9-15C427C203B3}"/>
                  </a:ext>
                </a:extLst>
              </p:cNvPr>
              <p:cNvSpPr/>
              <p:nvPr/>
            </p:nvSpPr>
            <p:spPr>
              <a:xfrm rot="14055040" flipV="1">
                <a:off x="3331262" y="1435375"/>
                <a:ext cx="1740059" cy="1539123"/>
              </a:xfrm>
              <a:prstGeom prst="arc">
                <a:avLst>
                  <a:gd name="adj1" fmla="val 17911590"/>
                  <a:gd name="adj2" fmla="val 21566370"/>
                </a:avLst>
              </a:prstGeom>
              <a:ln w="25400">
                <a:solidFill>
                  <a:schemeClr val="bg2">
                    <a:lumMod val="75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6" name="弧形 95">
                <a:extLst>
                  <a:ext uri="{FF2B5EF4-FFF2-40B4-BE49-F238E27FC236}">
                    <a16:creationId xmlns:a16="http://schemas.microsoft.com/office/drawing/2014/main" id="{2DED9326-ADF9-4521-8F36-E97CB466495D}"/>
                  </a:ext>
                </a:extLst>
              </p:cNvPr>
              <p:cNvSpPr/>
              <p:nvPr/>
            </p:nvSpPr>
            <p:spPr>
              <a:xfrm rot="3215066" flipV="1">
                <a:off x="3141910" y="35622"/>
                <a:ext cx="1740059" cy="1539123"/>
              </a:xfrm>
              <a:prstGeom prst="arc">
                <a:avLst>
                  <a:gd name="adj1" fmla="val 17911590"/>
                  <a:gd name="adj2" fmla="val 21566370"/>
                </a:avLst>
              </a:prstGeom>
              <a:ln w="25400">
                <a:solidFill>
                  <a:schemeClr val="bg2">
                    <a:lumMod val="75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97" name="组合 96">
              <a:extLst>
                <a:ext uri="{FF2B5EF4-FFF2-40B4-BE49-F238E27FC236}">
                  <a16:creationId xmlns:a16="http://schemas.microsoft.com/office/drawing/2014/main" id="{2FEC250A-6365-4196-AE85-5C004D1A4BA1}"/>
                </a:ext>
              </a:extLst>
            </p:cNvPr>
            <p:cNvGrpSpPr/>
            <p:nvPr/>
          </p:nvGrpSpPr>
          <p:grpSpPr>
            <a:xfrm>
              <a:off x="4405142" y="569186"/>
              <a:ext cx="1728475" cy="3139812"/>
              <a:chOff x="3242378" y="-64846"/>
              <a:chExt cx="1728475" cy="3139812"/>
            </a:xfrm>
          </p:grpSpPr>
          <p:sp>
            <p:nvSpPr>
              <p:cNvPr id="98" name="弧形 97">
                <a:extLst>
                  <a:ext uri="{FF2B5EF4-FFF2-40B4-BE49-F238E27FC236}">
                    <a16:creationId xmlns:a16="http://schemas.microsoft.com/office/drawing/2014/main" id="{E86CCB05-B87F-4138-AE26-DF6733776BCE}"/>
                  </a:ext>
                </a:extLst>
              </p:cNvPr>
              <p:cNvSpPr/>
              <p:nvPr/>
            </p:nvSpPr>
            <p:spPr>
              <a:xfrm rot="14055040" flipV="1">
                <a:off x="3331262" y="1435375"/>
                <a:ext cx="1740059" cy="1539123"/>
              </a:xfrm>
              <a:prstGeom prst="arc">
                <a:avLst>
                  <a:gd name="adj1" fmla="val 17911590"/>
                  <a:gd name="adj2" fmla="val 21566370"/>
                </a:avLst>
              </a:prstGeom>
              <a:ln w="25400">
                <a:solidFill>
                  <a:schemeClr val="bg2">
                    <a:lumMod val="75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9" name="弧形 98">
                <a:extLst>
                  <a:ext uri="{FF2B5EF4-FFF2-40B4-BE49-F238E27FC236}">
                    <a16:creationId xmlns:a16="http://schemas.microsoft.com/office/drawing/2014/main" id="{2EFE5202-F8FE-4C25-B641-C6D0D517DC35}"/>
                  </a:ext>
                </a:extLst>
              </p:cNvPr>
              <p:cNvSpPr/>
              <p:nvPr/>
            </p:nvSpPr>
            <p:spPr>
              <a:xfrm rot="3215066" flipV="1">
                <a:off x="3141910" y="35622"/>
                <a:ext cx="1740059" cy="1539123"/>
              </a:xfrm>
              <a:prstGeom prst="arc">
                <a:avLst>
                  <a:gd name="adj1" fmla="val 17911590"/>
                  <a:gd name="adj2" fmla="val 21566370"/>
                </a:avLst>
              </a:prstGeom>
              <a:ln w="25400">
                <a:solidFill>
                  <a:schemeClr val="bg2">
                    <a:lumMod val="75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00" name="组合 99">
              <a:extLst>
                <a:ext uri="{FF2B5EF4-FFF2-40B4-BE49-F238E27FC236}">
                  <a16:creationId xmlns:a16="http://schemas.microsoft.com/office/drawing/2014/main" id="{6F5B8081-151A-47C7-A263-A6B63F443B70}"/>
                </a:ext>
              </a:extLst>
            </p:cNvPr>
            <p:cNvGrpSpPr/>
            <p:nvPr/>
          </p:nvGrpSpPr>
          <p:grpSpPr>
            <a:xfrm>
              <a:off x="3051715" y="562350"/>
              <a:ext cx="1728475" cy="3139812"/>
              <a:chOff x="3242378" y="-64846"/>
              <a:chExt cx="1728475" cy="3139812"/>
            </a:xfrm>
          </p:grpSpPr>
          <p:sp>
            <p:nvSpPr>
              <p:cNvPr id="101" name="弧形 100">
                <a:extLst>
                  <a:ext uri="{FF2B5EF4-FFF2-40B4-BE49-F238E27FC236}">
                    <a16:creationId xmlns:a16="http://schemas.microsoft.com/office/drawing/2014/main" id="{BD6F4B4C-6FA1-4288-842E-3ED23311F12D}"/>
                  </a:ext>
                </a:extLst>
              </p:cNvPr>
              <p:cNvSpPr/>
              <p:nvPr/>
            </p:nvSpPr>
            <p:spPr>
              <a:xfrm rot="14055040" flipV="1">
                <a:off x="3331262" y="1435375"/>
                <a:ext cx="1740059" cy="1539123"/>
              </a:xfrm>
              <a:prstGeom prst="arc">
                <a:avLst>
                  <a:gd name="adj1" fmla="val 17911590"/>
                  <a:gd name="adj2" fmla="val 21566370"/>
                </a:avLst>
              </a:prstGeom>
              <a:ln w="25400">
                <a:solidFill>
                  <a:schemeClr val="bg2">
                    <a:lumMod val="75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2" name="弧形 101">
                <a:extLst>
                  <a:ext uri="{FF2B5EF4-FFF2-40B4-BE49-F238E27FC236}">
                    <a16:creationId xmlns:a16="http://schemas.microsoft.com/office/drawing/2014/main" id="{08260691-4D74-456F-8F65-29F47727029A}"/>
                  </a:ext>
                </a:extLst>
              </p:cNvPr>
              <p:cNvSpPr/>
              <p:nvPr/>
            </p:nvSpPr>
            <p:spPr>
              <a:xfrm rot="3215066" flipV="1">
                <a:off x="3141910" y="35622"/>
                <a:ext cx="1740059" cy="1539123"/>
              </a:xfrm>
              <a:prstGeom prst="arc">
                <a:avLst>
                  <a:gd name="adj1" fmla="val 17911590"/>
                  <a:gd name="adj2" fmla="val 21566370"/>
                </a:avLst>
              </a:prstGeom>
              <a:ln w="25400">
                <a:solidFill>
                  <a:schemeClr val="bg2">
                    <a:lumMod val="75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04" name="组合 103">
              <a:extLst>
                <a:ext uri="{FF2B5EF4-FFF2-40B4-BE49-F238E27FC236}">
                  <a16:creationId xmlns:a16="http://schemas.microsoft.com/office/drawing/2014/main" id="{A7BF86A4-9034-4ECA-8FA7-911EDEE4A7DC}"/>
                </a:ext>
              </a:extLst>
            </p:cNvPr>
            <p:cNvGrpSpPr/>
            <p:nvPr/>
          </p:nvGrpSpPr>
          <p:grpSpPr>
            <a:xfrm rot="10800000">
              <a:off x="1787861" y="-3129928"/>
              <a:ext cx="5635289" cy="6065181"/>
              <a:chOff x="1985840" y="715844"/>
              <a:chExt cx="5635289" cy="6065181"/>
            </a:xfrm>
          </p:grpSpPr>
          <p:sp>
            <p:nvSpPr>
              <p:cNvPr id="105" name="弧形 104">
                <a:extLst>
                  <a:ext uri="{FF2B5EF4-FFF2-40B4-BE49-F238E27FC236}">
                    <a16:creationId xmlns:a16="http://schemas.microsoft.com/office/drawing/2014/main" id="{246A0540-EF17-4857-8921-FB34C3F61A3F}"/>
                  </a:ext>
                </a:extLst>
              </p:cNvPr>
              <p:cNvSpPr/>
              <p:nvPr/>
            </p:nvSpPr>
            <p:spPr>
              <a:xfrm rot="18931622" flipV="1">
                <a:off x="3064425" y="715844"/>
                <a:ext cx="3480772" cy="3515692"/>
              </a:xfrm>
              <a:prstGeom prst="arc">
                <a:avLst>
                  <a:gd name="adj1" fmla="val 21175511"/>
                  <a:gd name="adj2" fmla="val 5994288"/>
                </a:avLst>
              </a:prstGeom>
              <a:ln w="25400">
                <a:solidFill>
                  <a:schemeClr val="bg2">
                    <a:lumMod val="75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6" name="弧形 105">
                <a:extLst>
                  <a:ext uri="{FF2B5EF4-FFF2-40B4-BE49-F238E27FC236}">
                    <a16:creationId xmlns:a16="http://schemas.microsoft.com/office/drawing/2014/main" id="{FE8C135C-70E4-4AFB-A700-2911BC5EAA1D}"/>
                  </a:ext>
                </a:extLst>
              </p:cNvPr>
              <p:cNvSpPr/>
              <p:nvPr/>
            </p:nvSpPr>
            <p:spPr>
              <a:xfrm rot="19191252" flipV="1">
                <a:off x="1985840" y="1089202"/>
                <a:ext cx="5635289" cy="5691823"/>
              </a:xfrm>
              <a:prstGeom prst="arc">
                <a:avLst>
                  <a:gd name="adj1" fmla="val 1355203"/>
                  <a:gd name="adj2" fmla="val 4691572"/>
                </a:avLst>
              </a:prstGeom>
              <a:ln w="25400">
                <a:solidFill>
                  <a:schemeClr val="bg2">
                    <a:lumMod val="75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07" name="组合 106">
              <a:extLst>
                <a:ext uri="{FF2B5EF4-FFF2-40B4-BE49-F238E27FC236}">
                  <a16:creationId xmlns:a16="http://schemas.microsoft.com/office/drawing/2014/main" id="{62BF1AE0-A94D-421E-9876-5247A9241FE2}"/>
                </a:ext>
              </a:extLst>
            </p:cNvPr>
            <p:cNvGrpSpPr/>
            <p:nvPr/>
          </p:nvGrpSpPr>
          <p:grpSpPr>
            <a:xfrm>
              <a:off x="1970421" y="727837"/>
              <a:ext cx="5635289" cy="6065181"/>
              <a:chOff x="1985840" y="715844"/>
              <a:chExt cx="5635289" cy="6065181"/>
            </a:xfrm>
          </p:grpSpPr>
          <p:sp>
            <p:nvSpPr>
              <p:cNvPr id="108" name="弧形 107">
                <a:extLst>
                  <a:ext uri="{FF2B5EF4-FFF2-40B4-BE49-F238E27FC236}">
                    <a16:creationId xmlns:a16="http://schemas.microsoft.com/office/drawing/2014/main" id="{1D8A4C9C-A4E4-4FA1-A48A-A05C7175E987}"/>
                  </a:ext>
                </a:extLst>
              </p:cNvPr>
              <p:cNvSpPr/>
              <p:nvPr/>
            </p:nvSpPr>
            <p:spPr>
              <a:xfrm rot="18931622" flipV="1">
                <a:off x="3064425" y="715844"/>
                <a:ext cx="3480772" cy="3515692"/>
              </a:xfrm>
              <a:prstGeom prst="arc">
                <a:avLst>
                  <a:gd name="adj1" fmla="val 21175511"/>
                  <a:gd name="adj2" fmla="val 5994288"/>
                </a:avLst>
              </a:prstGeom>
              <a:ln w="25400">
                <a:solidFill>
                  <a:schemeClr val="bg2">
                    <a:lumMod val="75000"/>
                  </a:schemeClr>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9" name="弧形 108">
                <a:extLst>
                  <a:ext uri="{FF2B5EF4-FFF2-40B4-BE49-F238E27FC236}">
                    <a16:creationId xmlns:a16="http://schemas.microsoft.com/office/drawing/2014/main" id="{F99C1747-AAA1-4CBD-AD64-E6912EB2F07C}"/>
                  </a:ext>
                </a:extLst>
              </p:cNvPr>
              <p:cNvSpPr/>
              <p:nvPr/>
            </p:nvSpPr>
            <p:spPr>
              <a:xfrm rot="19191252" flipV="1">
                <a:off x="1985840" y="1089202"/>
                <a:ext cx="5635289" cy="5691823"/>
              </a:xfrm>
              <a:prstGeom prst="arc">
                <a:avLst>
                  <a:gd name="adj1" fmla="val 1355203"/>
                  <a:gd name="adj2" fmla="val 4691572"/>
                </a:avLst>
              </a:prstGeom>
              <a:ln w="25400">
                <a:solidFill>
                  <a:schemeClr val="bg2">
                    <a:lumMod val="75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sp>
        <p:nvSpPr>
          <p:cNvPr id="110" name="TextBox 5">
            <a:extLst>
              <a:ext uri="{FF2B5EF4-FFF2-40B4-BE49-F238E27FC236}">
                <a16:creationId xmlns:a16="http://schemas.microsoft.com/office/drawing/2014/main" id="{35EAAED7-F0C9-40CB-8DFC-FEB645CB9F7E}"/>
              </a:ext>
            </a:extLst>
          </p:cNvPr>
          <p:cNvSpPr txBox="1"/>
          <p:nvPr/>
        </p:nvSpPr>
        <p:spPr>
          <a:xfrm>
            <a:off x="2899045" y="1268241"/>
            <a:ext cx="3345910"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Order-2 replica limit</a:t>
            </a:r>
          </a:p>
        </p:txBody>
      </p:sp>
    </p:spTree>
    <p:extLst>
      <p:ext uri="{BB962C8B-B14F-4D97-AF65-F5344CB8AC3E}">
        <p14:creationId xmlns:p14="http://schemas.microsoft.com/office/powerpoint/2010/main" val="1235687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4921318-5579-4423-9AF3-7617546A7592}"/>
              </a:ext>
            </a:extLst>
          </p:cNvPr>
          <p:cNvSpPr>
            <a:spLocks noGrp="1"/>
          </p:cNvSpPr>
          <p:nvPr>
            <p:ph type="sldNum" sz="quarter" idx="12"/>
          </p:nvPr>
        </p:nvSpPr>
        <p:spPr/>
        <p:txBody>
          <a:bodyPr/>
          <a:lstStyle/>
          <a:p>
            <a:r>
              <a:rPr lang="en-US" dirty="0"/>
              <a:t>12</a:t>
            </a:r>
          </a:p>
        </p:txBody>
      </p:sp>
      <p:sp>
        <p:nvSpPr>
          <p:cNvPr id="3" name="标题 2">
            <a:extLst>
              <a:ext uri="{FF2B5EF4-FFF2-40B4-BE49-F238E27FC236}">
                <a16:creationId xmlns:a16="http://schemas.microsoft.com/office/drawing/2014/main" id="{8E4A315E-0F12-4D35-9176-D45B5B977F4E}"/>
              </a:ext>
            </a:extLst>
          </p:cNvPr>
          <p:cNvSpPr>
            <a:spLocks noGrp="1"/>
          </p:cNvSpPr>
          <p:nvPr>
            <p:ph type="title"/>
          </p:nvPr>
        </p:nvSpPr>
        <p:spPr/>
        <p:txBody>
          <a:bodyPr/>
          <a:lstStyle/>
          <a:p>
            <a:r>
              <a:rPr lang="en-US" altLang="zh-CN" dirty="0"/>
              <a:t>Replica Mean Field Limit</a:t>
            </a:r>
            <a:endParaRPr lang="zh-CN" altLang="en-US" dirty="0"/>
          </a:p>
        </p:txBody>
      </p:sp>
      <mc:AlternateContent xmlns:mc="http://schemas.openxmlformats.org/markup-compatibility/2006" xmlns:am3d="http://schemas.microsoft.com/office/drawing/2017/model3d">
        <mc:Choice Requires="am3d">
          <p:graphicFrame>
            <p:nvGraphicFramePr>
              <p:cNvPr id="4" name="3D 模型 3">
                <a:extLst>
                  <a:ext uri="{FF2B5EF4-FFF2-40B4-BE49-F238E27FC236}">
                    <a16:creationId xmlns:a16="http://schemas.microsoft.com/office/drawing/2014/main" id="{D0DE4B67-CF1E-4883-9698-60D0141D127A}"/>
                  </a:ext>
                </a:extLst>
              </p:cNvPr>
              <p:cNvGraphicFramePr>
                <a:graphicFrameLocks noChangeAspect="1"/>
              </p:cNvGraphicFramePr>
              <p:nvPr/>
            </p:nvGraphicFramePr>
            <p:xfrm>
              <a:off x="3207580" y="1416060"/>
              <a:ext cx="3591127" cy="1024295"/>
            </p:xfrm>
            <a:graphic>
              <a:graphicData uri="http://schemas.microsoft.com/office/drawing/2017/model3d">
                <am3d:model3d r:embed="rId2">
                  <am3d:spPr>
                    <a:xfrm>
                      <a:off x="0" y="0"/>
                      <a:ext cx="3591127" cy="1024295"/>
                    </a:xfrm>
                    <a:prstGeom prst="rect">
                      <a:avLst/>
                    </a:prstGeom>
                    <a:effectLst>
                      <a:outerShdw blurRad="63500" sx="102000" sy="102000" algn="ctr" rotWithShape="0">
                        <a:schemeClr val="accent4">
                          <a:lumMod val="20000"/>
                          <a:lumOff val="80000"/>
                          <a:alpha val="40000"/>
                        </a:schemeClr>
                      </a:outerShdw>
                    </a:effectLst>
                  </am3d:spPr>
                  <am3d:camera>
                    <am3d:pos x="0" y="0" z="55804367"/>
                    <am3d:up dx="0" dy="36000000" dz="0"/>
                    <am3d:lookAt x="0" y="0" z="0"/>
                    <am3d:perspective fov="2700000"/>
                  </am3d:camera>
                  <am3d:trans>
                    <am3d:meterPerModelUnit n="2123295332" d="1000000"/>
                    <am3d:preTrans dx="-716204" dy="-5481506" dz="-16547894"/>
                    <am3d:scale>
                      <am3d:sx n="1000000" d="1000000"/>
                      <am3d:sy n="1000000" d="1000000"/>
                      <am3d:sz n="1000000" d="1000000"/>
                    </am3d:scale>
                    <am3d:rot ax="1200000"/>
                    <am3d:postTrans dx="0" dy="0" dz="0"/>
                  </am3d:trans>
                  <am3d:raster rName="Office3DRenderer" rVer="16.0.8326">
                    <am3d:blip r:embed="rId3"/>
                  </am3d:raster>
                  <am3d:objViewport viewportSz="37590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模型 3">
                <a:extLst>
                  <a:ext uri="{FF2B5EF4-FFF2-40B4-BE49-F238E27FC236}">
                    <a16:creationId xmlns:a16="http://schemas.microsoft.com/office/drawing/2014/main" id="{D0DE4B67-CF1E-4883-9698-60D0141D127A}"/>
                  </a:ext>
                </a:extLst>
              </p:cNvPr>
              <p:cNvPicPr>
                <a:picLocks noGrp="1" noRot="1" noChangeAspect="1" noMove="1" noResize="1" noEditPoints="1" noAdjustHandles="1" noChangeArrowheads="1" noChangeShapeType="1" noCrop="1"/>
              </p:cNvPicPr>
              <p:nvPr/>
            </p:nvPicPr>
            <p:blipFill>
              <a:blip r:embed="rId4"/>
              <a:stretch>
                <a:fillRect/>
              </a:stretch>
            </p:blipFill>
            <p:spPr>
              <a:xfrm>
                <a:off x="3207580" y="1416060"/>
                <a:ext cx="3591127" cy="1024295"/>
              </a:xfrm>
              <a:prstGeom prst="rect">
                <a:avLst/>
              </a:prstGeom>
              <a:effectLst>
                <a:outerShdw blurRad="63500" sx="102000" sy="102000" algn="ctr" rotWithShape="0">
                  <a:schemeClr val="accent4">
                    <a:lumMod val="20000"/>
                    <a:lumOff val="80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17" name="3D 模型 16">
                <a:extLst>
                  <a:ext uri="{FF2B5EF4-FFF2-40B4-BE49-F238E27FC236}">
                    <a16:creationId xmlns:a16="http://schemas.microsoft.com/office/drawing/2014/main" id="{010DBA85-DD02-45B7-BFD7-DAAD732767F0}"/>
                  </a:ext>
                </a:extLst>
              </p:cNvPr>
              <p:cNvGraphicFramePr>
                <a:graphicFrameLocks noChangeAspect="1"/>
              </p:cNvGraphicFramePr>
              <p:nvPr/>
            </p:nvGraphicFramePr>
            <p:xfrm>
              <a:off x="4066612" y="2145504"/>
              <a:ext cx="589559" cy="203775"/>
            </p:xfrm>
            <a:graphic>
              <a:graphicData uri="http://schemas.microsoft.com/office/drawing/2017/model3d">
                <am3d:model3d r:embed="rId5">
                  <am3d:spPr>
                    <a:xfrm>
                      <a:off x="0" y="0"/>
                      <a:ext cx="589559" cy="203775"/>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6"/>
                  </am3d:raster>
                  <am3d:objViewport viewportSz="7655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7" name="3D 模型 16">
                <a:extLst>
                  <a:ext uri="{FF2B5EF4-FFF2-40B4-BE49-F238E27FC236}">
                    <a16:creationId xmlns:a16="http://schemas.microsoft.com/office/drawing/2014/main" id="{010DBA85-DD02-45B7-BFD7-DAAD732767F0}"/>
                  </a:ext>
                </a:extLst>
              </p:cNvPr>
              <p:cNvPicPr>
                <a:picLocks noGrp="1" noRot="1" noChangeAspect="1" noMove="1" noResize="1" noEditPoints="1" noAdjustHandles="1" noChangeArrowheads="1" noChangeShapeType="1" noCrop="1"/>
              </p:cNvPicPr>
              <p:nvPr/>
            </p:nvPicPr>
            <p:blipFill>
              <a:blip r:embed="rId7"/>
              <a:stretch>
                <a:fillRect/>
              </a:stretch>
            </p:blipFill>
            <p:spPr>
              <a:xfrm>
                <a:off x="4066612" y="2145504"/>
                <a:ext cx="589559" cy="203775"/>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m3d="http://schemas.microsoft.com/office/drawing/2017/model3d">
        <mc:Choice Requires="am3d">
          <p:graphicFrame>
            <p:nvGraphicFramePr>
              <p:cNvPr id="18" name="3D 模型 17">
                <a:extLst>
                  <a:ext uri="{FF2B5EF4-FFF2-40B4-BE49-F238E27FC236}">
                    <a16:creationId xmlns:a16="http://schemas.microsoft.com/office/drawing/2014/main" id="{DCC2A54B-9BB3-4BEB-AB8F-054FC8E69FC0}"/>
                  </a:ext>
                </a:extLst>
              </p:cNvPr>
              <p:cNvGraphicFramePr>
                <a:graphicFrameLocks noChangeAspect="1"/>
              </p:cNvGraphicFramePr>
              <p:nvPr/>
            </p:nvGraphicFramePr>
            <p:xfrm>
              <a:off x="4258806" y="1546194"/>
              <a:ext cx="576520" cy="203775"/>
            </p:xfrm>
            <a:graphic>
              <a:graphicData uri="http://schemas.microsoft.com/office/drawing/2017/model3d">
                <am3d:model3d r:embed="rId5">
                  <am3d:spPr>
                    <a:xfrm>
                      <a:off x="0" y="0"/>
                      <a:ext cx="576520" cy="203775"/>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8"/>
                  </am3d:raster>
                  <am3d:objViewport viewportSz="7655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8" name="3D 模型 17">
                <a:extLst>
                  <a:ext uri="{FF2B5EF4-FFF2-40B4-BE49-F238E27FC236}">
                    <a16:creationId xmlns:a16="http://schemas.microsoft.com/office/drawing/2014/main" id="{DCC2A54B-9BB3-4BEB-AB8F-054FC8E69FC0}"/>
                  </a:ext>
                </a:extLst>
              </p:cNvPr>
              <p:cNvPicPr>
                <a:picLocks noGrp="1" noRot="1" noChangeAspect="1" noMove="1" noResize="1" noEditPoints="1" noAdjustHandles="1" noChangeArrowheads="1" noChangeShapeType="1" noCrop="1"/>
              </p:cNvPicPr>
              <p:nvPr/>
            </p:nvPicPr>
            <p:blipFill>
              <a:blip r:embed="rId9"/>
              <a:stretch>
                <a:fillRect/>
              </a:stretch>
            </p:blipFill>
            <p:spPr>
              <a:xfrm>
                <a:off x="4258806" y="1546194"/>
                <a:ext cx="576520" cy="203775"/>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m3d="http://schemas.microsoft.com/office/drawing/2017/model3d">
        <mc:Choice Requires="am3d">
          <p:graphicFrame>
            <p:nvGraphicFramePr>
              <p:cNvPr id="19" name="3D 模型 18">
                <a:extLst>
                  <a:ext uri="{FF2B5EF4-FFF2-40B4-BE49-F238E27FC236}">
                    <a16:creationId xmlns:a16="http://schemas.microsoft.com/office/drawing/2014/main" id="{9F83D5C6-289A-4633-B9BD-40C0F591C8AF}"/>
                  </a:ext>
                </a:extLst>
              </p:cNvPr>
              <p:cNvGraphicFramePr>
                <a:graphicFrameLocks noChangeAspect="1"/>
              </p:cNvGraphicFramePr>
              <p:nvPr/>
            </p:nvGraphicFramePr>
            <p:xfrm>
              <a:off x="5558784" y="1826613"/>
              <a:ext cx="589557" cy="203774"/>
            </p:xfrm>
            <a:graphic>
              <a:graphicData uri="http://schemas.microsoft.com/office/drawing/2017/model3d">
                <am3d:model3d r:embed="rId5">
                  <am3d:spPr>
                    <a:xfrm>
                      <a:off x="0" y="0"/>
                      <a:ext cx="589557" cy="203774"/>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7"/>
                  </am3d:raster>
                  <am3d:objViewport viewportSz="7655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9" name="3D 模型 18">
                <a:extLst>
                  <a:ext uri="{FF2B5EF4-FFF2-40B4-BE49-F238E27FC236}">
                    <a16:creationId xmlns:a16="http://schemas.microsoft.com/office/drawing/2014/main" id="{9F83D5C6-289A-4633-B9BD-40C0F591C8AF}"/>
                  </a:ext>
                </a:extLst>
              </p:cNvPr>
              <p:cNvPicPr>
                <a:picLocks noGrp="1" noRot="1" noChangeAspect="1" noMove="1" noResize="1" noEditPoints="1" noAdjustHandles="1" noChangeArrowheads="1" noChangeShapeType="1" noCrop="1"/>
              </p:cNvPicPr>
              <p:nvPr/>
            </p:nvPicPr>
            <p:blipFill>
              <a:blip r:embed="rId7"/>
              <a:stretch>
                <a:fillRect/>
              </a:stretch>
            </p:blipFill>
            <p:spPr>
              <a:xfrm>
                <a:off x="5558784" y="1826613"/>
                <a:ext cx="589557" cy="203774"/>
              </a:xfrm>
              <a:prstGeom prst="rect">
                <a:avLst/>
              </a:prstGeom>
              <a:effectLst>
                <a:outerShdw blurRad="63500" sx="102000" sy="102000" algn="ctr" rotWithShape="0">
                  <a:schemeClr val="accent5">
                    <a:lumMod val="75000"/>
                    <a:alpha val="28000"/>
                  </a:schemeClr>
                </a:outerShdw>
              </a:effectLst>
            </p:spPr>
          </p:pic>
        </mc:Fallback>
      </mc:AlternateContent>
      <p:grpSp>
        <p:nvGrpSpPr>
          <p:cNvPr id="43" name="组合 42">
            <a:extLst>
              <a:ext uri="{FF2B5EF4-FFF2-40B4-BE49-F238E27FC236}">
                <a16:creationId xmlns:a16="http://schemas.microsoft.com/office/drawing/2014/main" id="{D38667E4-F8AC-459D-8FC9-DE6CFB0FA4B0}"/>
              </a:ext>
            </a:extLst>
          </p:cNvPr>
          <p:cNvGrpSpPr/>
          <p:nvPr/>
        </p:nvGrpSpPr>
        <p:grpSpPr>
          <a:xfrm>
            <a:off x="4960070" y="5478092"/>
            <a:ext cx="72000" cy="376800"/>
            <a:chOff x="7592291" y="4124249"/>
            <a:chExt cx="72000" cy="376800"/>
          </a:xfrm>
        </p:grpSpPr>
        <p:sp>
          <p:nvSpPr>
            <p:cNvPr id="40" name="椭圆 39">
              <a:extLst>
                <a:ext uri="{FF2B5EF4-FFF2-40B4-BE49-F238E27FC236}">
                  <a16:creationId xmlns:a16="http://schemas.microsoft.com/office/drawing/2014/main" id="{8458A615-DDB4-40A4-912B-66BAF732809F}"/>
                </a:ext>
              </a:extLst>
            </p:cNvPr>
            <p:cNvSpPr>
              <a:spLocks noChangeAspect="1"/>
            </p:cNvSpPr>
            <p:nvPr/>
          </p:nvSpPr>
          <p:spPr>
            <a:xfrm>
              <a:off x="7592291" y="4124249"/>
              <a:ext cx="72000" cy="720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17758A0D-3651-4C2A-BB6D-5ADB654E179E}"/>
                </a:ext>
              </a:extLst>
            </p:cNvPr>
            <p:cNvSpPr>
              <a:spLocks noChangeAspect="1"/>
            </p:cNvSpPr>
            <p:nvPr/>
          </p:nvSpPr>
          <p:spPr>
            <a:xfrm>
              <a:off x="7592291" y="4276649"/>
              <a:ext cx="72000" cy="72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DC2B31EC-C338-4266-949B-E92FBE267417}"/>
                </a:ext>
              </a:extLst>
            </p:cNvPr>
            <p:cNvSpPr>
              <a:spLocks noChangeAspect="1"/>
            </p:cNvSpPr>
            <p:nvPr/>
          </p:nvSpPr>
          <p:spPr>
            <a:xfrm>
              <a:off x="7592291" y="4429049"/>
              <a:ext cx="72000" cy="720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2511A62D-0797-4EA3-8E60-9B97CC8BB6C4}"/>
              </a:ext>
            </a:extLst>
          </p:cNvPr>
          <p:cNvGrpSpPr/>
          <p:nvPr/>
        </p:nvGrpSpPr>
        <p:grpSpPr>
          <a:xfrm>
            <a:off x="1523204" y="2204936"/>
            <a:ext cx="1344194" cy="3047986"/>
            <a:chOff x="1108370" y="2400056"/>
            <a:chExt cx="1344194" cy="3047986"/>
          </a:xfrm>
        </p:grpSpPr>
        <p:sp>
          <p:nvSpPr>
            <p:cNvPr id="30" name="TextBox 5">
              <a:extLst>
                <a:ext uri="{FF2B5EF4-FFF2-40B4-BE49-F238E27FC236}">
                  <a16:creationId xmlns:a16="http://schemas.microsoft.com/office/drawing/2014/main" id="{440112B0-609D-4DB5-9B6A-EA4BCC00D92A}"/>
                </a:ext>
              </a:extLst>
            </p:cNvPr>
            <p:cNvSpPr txBox="1"/>
            <p:nvPr/>
          </p:nvSpPr>
          <p:spPr>
            <a:xfrm>
              <a:off x="1108370" y="2400056"/>
              <a:ext cx="1344194"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Replica 1</a:t>
              </a:r>
            </a:p>
          </p:txBody>
        </p:sp>
        <p:sp>
          <p:nvSpPr>
            <p:cNvPr id="31" name="TextBox 5">
              <a:extLst>
                <a:ext uri="{FF2B5EF4-FFF2-40B4-BE49-F238E27FC236}">
                  <a16:creationId xmlns:a16="http://schemas.microsoft.com/office/drawing/2014/main" id="{50D51696-49CC-4972-BF9B-06639C8A0B84}"/>
                </a:ext>
              </a:extLst>
            </p:cNvPr>
            <p:cNvSpPr txBox="1"/>
            <p:nvPr/>
          </p:nvSpPr>
          <p:spPr>
            <a:xfrm>
              <a:off x="1108370" y="3666520"/>
              <a:ext cx="1344194"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Replica 2</a:t>
              </a:r>
            </a:p>
          </p:txBody>
        </p:sp>
        <p:sp>
          <p:nvSpPr>
            <p:cNvPr id="32" name="TextBox 5">
              <a:extLst>
                <a:ext uri="{FF2B5EF4-FFF2-40B4-BE49-F238E27FC236}">
                  <a16:creationId xmlns:a16="http://schemas.microsoft.com/office/drawing/2014/main" id="{DEED1B2E-0CA6-48BB-88EB-C2A9F3F3C143}"/>
                </a:ext>
              </a:extLst>
            </p:cNvPr>
            <p:cNvSpPr txBox="1"/>
            <p:nvPr/>
          </p:nvSpPr>
          <p:spPr>
            <a:xfrm>
              <a:off x="1108370" y="5048267"/>
              <a:ext cx="1344194"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Replica 3</a:t>
              </a:r>
            </a:p>
          </p:txBody>
        </p:sp>
      </p:grpSp>
      <p:grpSp>
        <p:nvGrpSpPr>
          <p:cNvPr id="9" name="组合 8">
            <a:extLst>
              <a:ext uri="{FF2B5EF4-FFF2-40B4-BE49-F238E27FC236}">
                <a16:creationId xmlns:a16="http://schemas.microsoft.com/office/drawing/2014/main" id="{A961B979-0AF2-428D-B479-9263F1689B25}"/>
              </a:ext>
            </a:extLst>
          </p:cNvPr>
          <p:cNvGrpSpPr/>
          <p:nvPr/>
        </p:nvGrpSpPr>
        <p:grpSpPr>
          <a:xfrm>
            <a:off x="5900415" y="1364423"/>
            <a:ext cx="852850" cy="521735"/>
            <a:chOff x="5900415" y="1569983"/>
            <a:chExt cx="852850" cy="521735"/>
          </a:xfrm>
        </p:grpSpPr>
        <p:cxnSp>
          <p:nvCxnSpPr>
            <p:cNvPr id="8" name="直接箭头连接符 7">
              <a:extLst>
                <a:ext uri="{FF2B5EF4-FFF2-40B4-BE49-F238E27FC236}">
                  <a16:creationId xmlns:a16="http://schemas.microsoft.com/office/drawing/2014/main" id="{033B0E7F-36ED-4F3B-B412-90D09641261B}"/>
                </a:ext>
              </a:extLst>
            </p:cNvPr>
            <p:cNvCxnSpPr/>
            <p:nvPr/>
          </p:nvCxnSpPr>
          <p:spPr>
            <a:xfrm flipH="1">
              <a:off x="6071172" y="1815634"/>
              <a:ext cx="240889" cy="276084"/>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5">
              <a:extLst>
                <a:ext uri="{FF2B5EF4-FFF2-40B4-BE49-F238E27FC236}">
                  <a16:creationId xmlns:a16="http://schemas.microsoft.com/office/drawing/2014/main" id="{3A90CF21-EAE5-4929-822D-6F4C39CBBBCB}"/>
                </a:ext>
              </a:extLst>
            </p:cNvPr>
            <p:cNvSpPr txBox="1"/>
            <p:nvPr/>
          </p:nvSpPr>
          <p:spPr>
            <a:xfrm>
              <a:off x="5900415" y="1569983"/>
              <a:ext cx="852850" cy="246039"/>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400" dirty="0">
                  <a:solidFill>
                    <a:srgbClr val="C00000"/>
                  </a:solidFill>
                  <a:latin typeface="HelveticaNeueLT Std" panose="020B0604020202020204" pitchFamily="34" charset="0"/>
                  <a:ea typeface="Helvetica Neue" panose="02000503000000020004" pitchFamily="2" charset="0"/>
                  <a:cs typeface="Helvetica Neue" panose="02000503000000020004" pitchFamily="2" charset="0"/>
                </a:rPr>
                <a:t>S</a:t>
              </a:r>
              <a:r>
                <a:rPr lang="en-US" altLang="zh-CN" sz="1400" dirty="0">
                  <a:solidFill>
                    <a:srgbClr val="C00000"/>
                  </a:solidFill>
                  <a:latin typeface="HelveticaNeueLT Std" panose="020B0604020202020204" pitchFamily="34" charset="0"/>
                  <a:ea typeface="Helvetica Neue" panose="02000503000000020004" pitchFamily="2" charset="0"/>
                  <a:cs typeface="Helvetica Neue" panose="02000503000000020004" pitchFamily="2" charset="0"/>
                </a:rPr>
                <a:t>pike!</a:t>
              </a:r>
              <a:endParaRPr lang="en-US" sz="1400" dirty="0">
                <a:solidFill>
                  <a:srgbClr val="C00000"/>
                </a:solidFill>
                <a:latin typeface="HelveticaNeueLT Std" panose="020B0604020202020204" pitchFamily="34" charset="0"/>
                <a:ea typeface="Helvetica Neue" panose="02000503000000020004" pitchFamily="2" charset="0"/>
                <a:cs typeface="Helvetica Neue" panose="02000503000000020004" pitchFamily="2" charset="0"/>
              </a:endParaRPr>
            </a:p>
          </p:txBody>
        </p:sp>
      </p:grpSp>
      <p:grpSp>
        <p:nvGrpSpPr>
          <p:cNvPr id="11" name="组合 10">
            <a:extLst>
              <a:ext uri="{FF2B5EF4-FFF2-40B4-BE49-F238E27FC236}">
                <a16:creationId xmlns:a16="http://schemas.microsoft.com/office/drawing/2014/main" id="{9A6CB3D5-98DD-4CF9-9215-D21467850EC1}"/>
              </a:ext>
            </a:extLst>
          </p:cNvPr>
          <p:cNvGrpSpPr/>
          <p:nvPr/>
        </p:nvGrpSpPr>
        <p:grpSpPr>
          <a:xfrm>
            <a:off x="2501468" y="-395131"/>
            <a:ext cx="5283321" cy="7226627"/>
            <a:chOff x="2501468" y="-189571"/>
            <a:chExt cx="5283321" cy="7226627"/>
          </a:xfrm>
        </p:grpSpPr>
        <p:grpSp>
          <p:nvGrpSpPr>
            <p:cNvPr id="7" name="组合 6">
              <a:extLst>
                <a:ext uri="{FF2B5EF4-FFF2-40B4-BE49-F238E27FC236}">
                  <a16:creationId xmlns:a16="http://schemas.microsoft.com/office/drawing/2014/main" id="{240AD013-CCC9-48BC-ADEE-0197BA0A133F}"/>
                </a:ext>
              </a:extLst>
            </p:cNvPr>
            <p:cNvGrpSpPr/>
            <p:nvPr/>
          </p:nvGrpSpPr>
          <p:grpSpPr>
            <a:xfrm>
              <a:off x="2950522" y="2840798"/>
              <a:ext cx="4145569" cy="1124060"/>
              <a:chOff x="2876634" y="2770556"/>
              <a:chExt cx="4234315" cy="1148123"/>
            </a:xfrm>
          </p:grpSpPr>
          <mc:AlternateContent xmlns:mc="http://schemas.openxmlformats.org/markup-compatibility/2006" xmlns:am3d="http://schemas.microsoft.com/office/drawing/2017/model3d">
            <mc:Choice Requires="am3d">
              <p:graphicFrame>
                <p:nvGraphicFramePr>
                  <p:cNvPr id="21" name="3D 模型 20">
                    <a:extLst>
                      <a:ext uri="{FF2B5EF4-FFF2-40B4-BE49-F238E27FC236}">
                        <a16:creationId xmlns:a16="http://schemas.microsoft.com/office/drawing/2014/main" id="{2EEE8D64-829D-4BB4-A042-A565AF527287}"/>
                      </a:ext>
                    </a:extLst>
                  </p:cNvPr>
                  <p:cNvGraphicFramePr>
                    <a:graphicFrameLocks noChangeAspect="1"/>
                  </p:cNvGraphicFramePr>
                  <p:nvPr/>
                </p:nvGraphicFramePr>
                <p:xfrm>
                  <a:off x="2876634" y="2770556"/>
                  <a:ext cx="4234315" cy="1148123"/>
                </p:xfrm>
                <a:graphic>
                  <a:graphicData uri="http://schemas.microsoft.com/office/drawing/2017/model3d">
                    <am3d:model3d r:embed="rId2">
                      <am3d:spPr>
                        <a:xfrm>
                          <a:off x="0" y="0"/>
                          <a:ext cx="4234315" cy="1148123"/>
                        </a:xfrm>
                        <a:prstGeom prst="rect">
                          <a:avLst/>
                        </a:prstGeom>
                        <a:effectLst>
                          <a:outerShdw blurRad="63500" sx="102000" sy="102000" algn="ctr" rotWithShape="0">
                            <a:schemeClr val="accent4">
                              <a:lumMod val="20000"/>
                              <a:lumOff val="80000"/>
                              <a:alpha val="40000"/>
                            </a:schemeClr>
                          </a:outerShdw>
                        </a:effectLst>
                      </am3d:spPr>
                      <am3d:camera>
                        <am3d:pos x="0" y="0" z="55804367"/>
                        <am3d:up dx="0" dy="36000000" dz="0"/>
                        <am3d:lookAt x="0" y="0" z="0"/>
                        <am3d:perspective fov="2700000"/>
                      </am3d:camera>
                      <am3d:trans>
                        <am3d:meterPerModelUnit n="2123295332" d="1000000"/>
                        <am3d:preTrans dx="-716204" dy="-5481506" dz="-16547894"/>
                        <am3d:scale>
                          <am3d:sx n="1000000" d="1000000"/>
                          <am3d:sy n="1000000" d="1000000"/>
                          <am3d:sz n="1000000" d="1000000"/>
                        </am3d:scale>
                        <am3d:rot ax="1200000"/>
                        <am3d:postTrans dx="0" dy="0" dz="0"/>
                      </am3d:trans>
                      <am3d:raster rName="Office3DRenderer" rVer="16.0.8326">
                        <am3d:blip r:embed="rId10"/>
                      </am3d:raster>
                      <am3d:objViewport viewportSz="41252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1" name="3D 模型 20">
                    <a:extLst>
                      <a:ext uri="{FF2B5EF4-FFF2-40B4-BE49-F238E27FC236}">
                        <a16:creationId xmlns:a16="http://schemas.microsoft.com/office/drawing/2014/main" id="{2EEE8D64-829D-4BB4-A042-A565AF527287}"/>
                      </a:ext>
                    </a:extLst>
                  </p:cNvPr>
                  <p:cNvPicPr>
                    <a:picLocks noGrp="1" noRot="1" noChangeAspect="1" noMove="1" noResize="1" noEditPoints="1" noAdjustHandles="1" noChangeArrowheads="1" noChangeShapeType="1" noCrop="1"/>
                  </p:cNvPicPr>
                  <p:nvPr/>
                </p:nvPicPr>
                <p:blipFill>
                  <a:blip r:embed="rId11"/>
                  <a:stretch>
                    <a:fillRect/>
                  </a:stretch>
                </p:blipFill>
                <p:spPr>
                  <a:xfrm>
                    <a:off x="2950522" y="2635238"/>
                    <a:ext cx="4145569" cy="1124060"/>
                  </a:xfrm>
                  <a:prstGeom prst="rect">
                    <a:avLst/>
                  </a:prstGeom>
                  <a:effectLst>
                    <a:outerShdw blurRad="63500" sx="102000" sy="102000" algn="ctr" rotWithShape="0">
                      <a:schemeClr val="accent4">
                        <a:lumMod val="20000"/>
                        <a:lumOff val="80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22" name="3D 模型 21">
                    <a:extLst>
                      <a:ext uri="{FF2B5EF4-FFF2-40B4-BE49-F238E27FC236}">
                        <a16:creationId xmlns:a16="http://schemas.microsoft.com/office/drawing/2014/main" id="{FB762ADD-7F39-4ADD-80A7-250405A09981}"/>
                      </a:ext>
                    </a:extLst>
                  </p:cNvPr>
                  <p:cNvGraphicFramePr>
                    <a:graphicFrameLocks noChangeAspect="1"/>
                  </p:cNvGraphicFramePr>
                  <p:nvPr/>
                </p:nvGraphicFramePr>
                <p:xfrm>
                  <a:off x="3902857" y="3567699"/>
                  <a:ext cx="660831" cy="228409"/>
                </p:xfrm>
                <a:graphic>
                  <a:graphicData uri="http://schemas.microsoft.com/office/drawing/2017/model3d">
                    <am3d:model3d r:embed="rId5">
                      <am3d:spPr>
                        <a:xfrm>
                          <a:off x="0" y="0"/>
                          <a:ext cx="660831" cy="228409"/>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12"/>
                      </am3d:raster>
                      <am3d:objViewport viewportSz="8139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2" name="3D 模型 21">
                    <a:extLst>
                      <a:ext uri="{FF2B5EF4-FFF2-40B4-BE49-F238E27FC236}">
                        <a16:creationId xmlns:a16="http://schemas.microsoft.com/office/drawing/2014/main" id="{FB762ADD-7F39-4ADD-80A7-250405A09981}"/>
                      </a:ext>
                    </a:extLst>
                  </p:cNvPr>
                  <p:cNvPicPr>
                    <a:picLocks noGrp="1" noRot="1" noChangeAspect="1" noMove="1" noResize="1" noEditPoints="1" noAdjustHandles="1" noChangeArrowheads="1" noChangeShapeType="1" noCrop="1"/>
                  </p:cNvPicPr>
                  <p:nvPr/>
                </p:nvPicPr>
                <p:blipFill>
                  <a:blip r:embed="rId13"/>
                  <a:stretch>
                    <a:fillRect/>
                  </a:stretch>
                </p:blipFill>
                <p:spPr>
                  <a:xfrm>
                    <a:off x="3902857" y="3567699"/>
                    <a:ext cx="660831" cy="228409"/>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m3d="http://schemas.microsoft.com/office/drawing/2017/model3d">
            <mc:Choice Requires="am3d">
              <p:graphicFrame>
                <p:nvGraphicFramePr>
                  <p:cNvPr id="23" name="3D 模型 22">
                    <a:extLst>
                      <a:ext uri="{FF2B5EF4-FFF2-40B4-BE49-F238E27FC236}">
                        <a16:creationId xmlns:a16="http://schemas.microsoft.com/office/drawing/2014/main" id="{44C36757-F327-4708-B27D-3BB083D326C5}"/>
                      </a:ext>
                    </a:extLst>
                  </p:cNvPr>
                  <p:cNvGraphicFramePr>
                    <a:graphicFrameLocks noChangeAspect="1"/>
                  </p:cNvGraphicFramePr>
                  <p:nvPr/>
                </p:nvGraphicFramePr>
                <p:xfrm>
                  <a:off x="4095170" y="2946965"/>
                  <a:ext cx="660828" cy="228408"/>
                </p:xfrm>
                <a:graphic>
                  <a:graphicData uri="http://schemas.microsoft.com/office/drawing/2017/model3d">
                    <am3d:model3d r:embed="rId5">
                      <am3d:spPr>
                        <a:xfrm>
                          <a:off x="0" y="0"/>
                          <a:ext cx="660828" cy="228408"/>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14"/>
                      </am3d:raster>
                      <am3d:objViewport viewportSz="81394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3" name="3D 模型 22">
                    <a:extLst>
                      <a:ext uri="{FF2B5EF4-FFF2-40B4-BE49-F238E27FC236}">
                        <a16:creationId xmlns:a16="http://schemas.microsoft.com/office/drawing/2014/main" id="{44C36757-F327-4708-B27D-3BB083D326C5}"/>
                      </a:ext>
                    </a:extLst>
                  </p:cNvPr>
                  <p:cNvPicPr>
                    <a:picLocks noGrp="1" noRot="1" noChangeAspect="1" noMove="1" noResize="1" noEditPoints="1" noAdjustHandles="1" noChangeArrowheads="1" noChangeShapeType="1" noCrop="1"/>
                  </p:cNvPicPr>
                  <p:nvPr/>
                </p:nvPicPr>
                <p:blipFill>
                  <a:blip r:embed="rId13"/>
                  <a:stretch>
                    <a:fillRect/>
                  </a:stretch>
                </p:blipFill>
                <p:spPr>
                  <a:xfrm>
                    <a:off x="4095170" y="2946965"/>
                    <a:ext cx="660828" cy="228408"/>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m3d="http://schemas.microsoft.com/office/drawing/2017/model3d">
            <mc:Choice Requires="am3d">
              <p:graphicFrame>
                <p:nvGraphicFramePr>
                  <p:cNvPr id="24" name="3D 模型 23">
                    <a:extLst>
                      <a:ext uri="{FF2B5EF4-FFF2-40B4-BE49-F238E27FC236}">
                        <a16:creationId xmlns:a16="http://schemas.microsoft.com/office/drawing/2014/main" id="{C54C55BB-7F5B-4B40-BE54-D898FF0F225F}"/>
                      </a:ext>
                    </a:extLst>
                  </p:cNvPr>
                  <p:cNvGraphicFramePr>
                    <a:graphicFrameLocks noChangeAspect="1"/>
                  </p:cNvGraphicFramePr>
                  <p:nvPr/>
                </p:nvGraphicFramePr>
                <p:xfrm>
                  <a:off x="5448372" y="3237407"/>
                  <a:ext cx="660828" cy="228408"/>
                </p:xfrm>
                <a:graphic>
                  <a:graphicData uri="http://schemas.microsoft.com/office/drawing/2017/model3d">
                    <am3d:model3d r:embed="rId5">
                      <am3d:spPr>
                        <a:xfrm>
                          <a:off x="0" y="0"/>
                          <a:ext cx="660828" cy="228408"/>
                        </a:xfrm>
                        <a:prstGeom prst="rect">
                          <a:avLst/>
                        </a:prstGeom>
                        <a:noFill/>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14"/>
                      </am3d:raster>
                      <am3d:objViewport viewportSz="81394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4" name="3D 模型 23">
                    <a:extLst>
                      <a:ext uri="{FF2B5EF4-FFF2-40B4-BE49-F238E27FC236}">
                        <a16:creationId xmlns:a16="http://schemas.microsoft.com/office/drawing/2014/main" id="{C54C55BB-7F5B-4B40-BE54-D898FF0F225F}"/>
                      </a:ext>
                    </a:extLst>
                  </p:cNvPr>
                  <p:cNvPicPr>
                    <a:picLocks noGrp="1" noRot="1" noChangeAspect="1" noMove="1" noResize="1" noEditPoints="1" noAdjustHandles="1" noChangeArrowheads="1" noChangeShapeType="1" noCrop="1"/>
                  </p:cNvPicPr>
                  <p:nvPr/>
                </p:nvPicPr>
                <p:blipFill>
                  <a:blip r:embed="rId13"/>
                  <a:stretch>
                    <a:fillRect/>
                  </a:stretch>
                </p:blipFill>
                <p:spPr>
                  <a:xfrm>
                    <a:off x="5448372" y="3237407"/>
                    <a:ext cx="660828" cy="228408"/>
                  </a:xfrm>
                  <a:prstGeom prst="rect">
                    <a:avLst/>
                  </a:prstGeom>
                  <a:noFill/>
                  <a:effectLst>
                    <a:outerShdw blurRad="63500" sx="102000" sy="102000" algn="ctr" rotWithShape="0">
                      <a:schemeClr val="accent5">
                        <a:lumMod val="75000"/>
                        <a:alpha val="28000"/>
                      </a:schemeClr>
                    </a:outerShdw>
                  </a:effectLst>
                </p:spPr>
              </p:pic>
            </mc:Fallback>
          </mc:AlternateContent>
        </p:grpSp>
        <p:grpSp>
          <p:nvGrpSpPr>
            <p:cNvPr id="45" name="组合 44">
              <a:extLst>
                <a:ext uri="{FF2B5EF4-FFF2-40B4-BE49-F238E27FC236}">
                  <a16:creationId xmlns:a16="http://schemas.microsoft.com/office/drawing/2014/main" id="{4DCDA69C-B508-4FE4-B839-688C4498CA42}"/>
                </a:ext>
              </a:extLst>
            </p:cNvPr>
            <p:cNvGrpSpPr/>
            <p:nvPr/>
          </p:nvGrpSpPr>
          <p:grpSpPr>
            <a:xfrm>
              <a:off x="2501468" y="-189571"/>
              <a:ext cx="5283321" cy="7226627"/>
              <a:chOff x="2567921" y="-1477468"/>
              <a:chExt cx="5283321" cy="7226627"/>
            </a:xfrm>
          </p:grpSpPr>
          <p:sp>
            <p:nvSpPr>
              <p:cNvPr id="51" name="弧形 50">
                <a:extLst>
                  <a:ext uri="{FF2B5EF4-FFF2-40B4-BE49-F238E27FC236}">
                    <a16:creationId xmlns:a16="http://schemas.microsoft.com/office/drawing/2014/main" id="{CB3B9E48-7904-435C-AFBE-4EEFEE2784E9}"/>
                  </a:ext>
                </a:extLst>
              </p:cNvPr>
              <p:cNvSpPr/>
              <p:nvPr/>
            </p:nvSpPr>
            <p:spPr>
              <a:xfrm rot="15030822" flipV="1">
                <a:off x="3700864" y="1770785"/>
                <a:ext cx="3513253" cy="4443496"/>
              </a:xfrm>
              <a:prstGeom prst="arc">
                <a:avLst>
                  <a:gd name="adj1" fmla="val 20126978"/>
                  <a:gd name="adj2" fmla="val 579214"/>
                </a:avLst>
              </a:prstGeom>
              <a:ln w="25400">
                <a:solidFill>
                  <a:schemeClr val="bg2">
                    <a:lumMod val="75000"/>
                  </a:schemeClr>
                </a:solidFill>
                <a:prstDash val="dash"/>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2" name="弧形 51">
                <a:extLst>
                  <a:ext uri="{FF2B5EF4-FFF2-40B4-BE49-F238E27FC236}">
                    <a16:creationId xmlns:a16="http://schemas.microsoft.com/office/drawing/2014/main" id="{4D34CD57-38E9-4958-A19B-A297C8F5E4AF}"/>
                  </a:ext>
                </a:extLst>
              </p:cNvPr>
              <p:cNvSpPr/>
              <p:nvPr/>
            </p:nvSpPr>
            <p:spPr>
              <a:xfrm rot="19370584">
                <a:off x="2627720" y="1975991"/>
                <a:ext cx="4052553" cy="3448767"/>
              </a:xfrm>
              <a:prstGeom prst="arc">
                <a:avLst>
                  <a:gd name="adj1" fmla="val 18708674"/>
                  <a:gd name="adj2" fmla="val 20479270"/>
                </a:avLst>
              </a:prstGeom>
              <a:ln w="25400">
                <a:solidFill>
                  <a:schemeClr val="bg2">
                    <a:lumMod val="75000"/>
                  </a:schemeClr>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3" name="弧形 52">
                <a:extLst>
                  <a:ext uri="{FF2B5EF4-FFF2-40B4-BE49-F238E27FC236}">
                    <a16:creationId xmlns:a16="http://schemas.microsoft.com/office/drawing/2014/main" id="{E21A0BF1-4789-40B8-AA9C-8BC27C522B15}"/>
                  </a:ext>
                </a:extLst>
              </p:cNvPr>
              <p:cNvSpPr/>
              <p:nvPr/>
            </p:nvSpPr>
            <p:spPr>
              <a:xfrm rot="4277238" flipV="1">
                <a:off x="3033042" y="-1509576"/>
                <a:ext cx="3513253" cy="4443496"/>
              </a:xfrm>
              <a:prstGeom prst="arc">
                <a:avLst>
                  <a:gd name="adj1" fmla="val 20126978"/>
                  <a:gd name="adj2" fmla="val 712097"/>
                </a:avLst>
              </a:prstGeom>
              <a:ln w="25400">
                <a:solidFill>
                  <a:schemeClr val="bg2">
                    <a:lumMod val="75000"/>
                  </a:schemeClr>
                </a:solidFill>
                <a:prstDash val="dash"/>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6" name="弧形 55">
                <a:extLst>
                  <a:ext uri="{FF2B5EF4-FFF2-40B4-BE49-F238E27FC236}">
                    <a16:creationId xmlns:a16="http://schemas.microsoft.com/office/drawing/2014/main" id="{0DD73A82-7E15-48D8-98A1-6025B6D41482}"/>
                  </a:ext>
                </a:extLst>
              </p:cNvPr>
              <p:cNvSpPr/>
              <p:nvPr/>
            </p:nvSpPr>
            <p:spPr>
              <a:xfrm rot="8358842">
                <a:off x="3798689" y="-1477468"/>
                <a:ext cx="4052553" cy="3448767"/>
              </a:xfrm>
              <a:prstGeom prst="arc">
                <a:avLst>
                  <a:gd name="adj1" fmla="val 18996531"/>
                  <a:gd name="adj2" fmla="val 20618067"/>
                </a:avLst>
              </a:prstGeom>
              <a:ln w="25400">
                <a:solidFill>
                  <a:schemeClr val="bg2">
                    <a:lumMod val="75000"/>
                  </a:schemeClr>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12" name="组合 11">
            <a:extLst>
              <a:ext uri="{FF2B5EF4-FFF2-40B4-BE49-F238E27FC236}">
                <a16:creationId xmlns:a16="http://schemas.microsoft.com/office/drawing/2014/main" id="{0CC01FC5-85AB-45BF-BE5E-5C745C5949D8}"/>
              </a:ext>
            </a:extLst>
          </p:cNvPr>
          <p:cNvGrpSpPr/>
          <p:nvPr/>
        </p:nvGrpSpPr>
        <p:grpSpPr>
          <a:xfrm>
            <a:off x="2563502" y="963504"/>
            <a:ext cx="5283321" cy="7226627"/>
            <a:chOff x="2563502" y="1169064"/>
            <a:chExt cx="5283321" cy="7226627"/>
          </a:xfrm>
        </p:grpSpPr>
        <p:grpSp>
          <p:nvGrpSpPr>
            <p:cNvPr id="25" name="组合 24">
              <a:extLst>
                <a:ext uri="{FF2B5EF4-FFF2-40B4-BE49-F238E27FC236}">
                  <a16:creationId xmlns:a16="http://schemas.microsoft.com/office/drawing/2014/main" id="{2FC83F58-C6F4-420F-822E-8D4F2B399AE0}"/>
                </a:ext>
              </a:extLst>
            </p:cNvPr>
            <p:cNvGrpSpPr/>
            <p:nvPr/>
          </p:nvGrpSpPr>
          <p:grpSpPr>
            <a:xfrm>
              <a:off x="2908369" y="4185139"/>
              <a:ext cx="4378696" cy="1161546"/>
              <a:chOff x="2527914" y="1758992"/>
              <a:chExt cx="4088169" cy="1108496"/>
            </a:xfrm>
          </p:grpSpPr>
          <mc:AlternateContent xmlns:mc="http://schemas.openxmlformats.org/markup-compatibility/2006" xmlns:am3d="http://schemas.microsoft.com/office/drawing/2017/model3d">
            <mc:Choice Requires="am3d">
              <p:graphicFrame>
                <p:nvGraphicFramePr>
                  <p:cNvPr id="26" name="3D 模型 25">
                    <a:extLst>
                      <a:ext uri="{FF2B5EF4-FFF2-40B4-BE49-F238E27FC236}">
                        <a16:creationId xmlns:a16="http://schemas.microsoft.com/office/drawing/2014/main" id="{5E233A65-85C3-476D-826B-9BB0CD14E169}"/>
                      </a:ext>
                    </a:extLst>
                  </p:cNvPr>
                  <p:cNvGraphicFramePr>
                    <a:graphicFrameLocks noChangeAspect="1"/>
                  </p:cNvGraphicFramePr>
                  <p:nvPr/>
                </p:nvGraphicFramePr>
                <p:xfrm>
                  <a:off x="2527914" y="1758992"/>
                  <a:ext cx="4088169" cy="1108496"/>
                </p:xfrm>
                <a:graphic>
                  <a:graphicData uri="http://schemas.microsoft.com/office/drawing/2017/model3d">
                    <am3d:model3d r:embed="rId2">
                      <am3d:spPr>
                        <a:xfrm>
                          <a:off x="0" y="0"/>
                          <a:ext cx="4088169" cy="1108496"/>
                        </a:xfrm>
                        <a:prstGeom prst="rect">
                          <a:avLst/>
                        </a:prstGeom>
                        <a:effectLst>
                          <a:outerShdw blurRad="63500" sx="102000" sy="102000" algn="ctr" rotWithShape="0">
                            <a:schemeClr val="accent4">
                              <a:lumMod val="20000"/>
                              <a:lumOff val="80000"/>
                              <a:alpha val="40000"/>
                            </a:schemeClr>
                          </a:outerShdw>
                        </a:effectLst>
                      </am3d:spPr>
                      <am3d:camera>
                        <am3d:pos x="0" y="0" z="55804367"/>
                        <am3d:up dx="0" dy="36000000" dz="0"/>
                        <am3d:lookAt x="0" y="0" z="0"/>
                        <am3d:perspective fov="2700000"/>
                      </am3d:camera>
                      <am3d:trans>
                        <am3d:meterPerModelUnit n="2123295332" d="1000000"/>
                        <am3d:preTrans dx="-716204" dy="-5481506" dz="-16547894"/>
                        <am3d:scale>
                          <am3d:sx n="1000000" d="1000000"/>
                          <am3d:sy n="1000000" d="1000000"/>
                          <am3d:sz n="1000000" d="1000000"/>
                        </am3d:scale>
                        <am3d:rot ax="1200000"/>
                        <am3d:postTrans dx="0" dy="0" dz="0"/>
                      </am3d:trans>
                      <am3d:raster rName="Office3DRenderer" rVer="16.0.8326">
                        <am3d:blip r:embed="rId15"/>
                      </am3d:raster>
                      <am3d:objViewport viewportSz="42627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6" name="3D 模型 25">
                    <a:extLst>
                      <a:ext uri="{FF2B5EF4-FFF2-40B4-BE49-F238E27FC236}">
                        <a16:creationId xmlns:a16="http://schemas.microsoft.com/office/drawing/2014/main" id="{5E233A65-85C3-476D-826B-9BB0CD14E169}"/>
                      </a:ext>
                    </a:extLst>
                  </p:cNvPr>
                  <p:cNvPicPr>
                    <a:picLocks noGrp="1" noRot="1" noChangeAspect="1" noMove="1" noResize="1" noEditPoints="1" noAdjustHandles="1" noChangeArrowheads="1" noChangeShapeType="1" noCrop="1"/>
                  </p:cNvPicPr>
                  <p:nvPr/>
                </p:nvPicPr>
                <p:blipFill>
                  <a:blip r:embed="rId16"/>
                  <a:stretch>
                    <a:fillRect/>
                  </a:stretch>
                </p:blipFill>
                <p:spPr>
                  <a:xfrm>
                    <a:off x="2908369" y="4223417"/>
                    <a:ext cx="4330433" cy="1123267"/>
                  </a:xfrm>
                  <a:prstGeom prst="rect">
                    <a:avLst/>
                  </a:prstGeom>
                  <a:effectLst>
                    <a:outerShdw blurRad="63500" sx="102000" sy="102000" algn="ctr" rotWithShape="0">
                      <a:schemeClr val="accent4">
                        <a:lumMod val="20000"/>
                        <a:lumOff val="80000"/>
                        <a:alpha val="40000"/>
                      </a:schemeClr>
                    </a:outerShdw>
                  </a:effectLst>
                </p:spPr>
              </p:pic>
            </mc:Fallback>
          </mc:AlternateContent>
          <mc:AlternateContent xmlns:mc="http://schemas.openxmlformats.org/markup-compatibility/2006" xmlns:am3d="http://schemas.microsoft.com/office/drawing/2017/model3d">
            <mc:Choice Requires="am3d">
              <p:graphicFrame>
                <p:nvGraphicFramePr>
                  <p:cNvPr id="27" name="3D 模型 26">
                    <a:extLst>
                      <a:ext uri="{FF2B5EF4-FFF2-40B4-BE49-F238E27FC236}">
                        <a16:creationId xmlns:a16="http://schemas.microsoft.com/office/drawing/2014/main" id="{1CADD686-7C2F-4DFA-A5AC-AE3DC91267D2}"/>
                      </a:ext>
                    </a:extLst>
                  </p:cNvPr>
                  <p:cNvGraphicFramePr>
                    <a:graphicFrameLocks noChangeAspect="1"/>
                  </p:cNvGraphicFramePr>
                  <p:nvPr/>
                </p:nvGraphicFramePr>
                <p:xfrm>
                  <a:off x="3518717" y="2528624"/>
                  <a:ext cx="638023" cy="220526"/>
                </p:xfrm>
                <a:graphic>
                  <a:graphicData uri="http://schemas.microsoft.com/office/drawing/2017/model3d">
                    <am3d:model3d r:embed="rId5">
                      <am3d:spPr>
                        <a:xfrm>
                          <a:off x="0" y="0"/>
                          <a:ext cx="638023" cy="220526"/>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17"/>
                      </am3d:raster>
                      <am3d:objViewport viewportSz="8681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7" name="3D 模型 26">
                    <a:extLst>
                      <a:ext uri="{FF2B5EF4-FFF2-40B4-BE49-F238E27FC236}">
                        <a16:creationId xmlns:a16="http://schemas.microsoft.com/office/drawing/2014/main" id="{1CADD686-7C2F-4DFA-A5AC-AE3DC91267D2}"/>
                      </a:ext>
                    </a:extLst>
                  </p:cNvPr>
                  <p:cNvPicPr>
                    <a:picLocks noGrp="1" noRot="1" noChangeAspect="1" noMove="1" noResize="1" noEditPoints="1" noAdjustHandles="1" noChangeArrowheads="1" noChangeShapeType="1" noCrop="1"/>
                  </p:cNvPicPr>
                  <p:nvPr/>
                </p:nvPicPr>
                <p:blipFill>
                  <a:blip r:embed="rId18"/>
                  <a:stretch>
                    <a:fillRect/>
                  </a:stretch>
                </p:blipFill>
                <p:spPr>
                  <a:xfrm>
                    <a:off x="3445896" y="4942939"/>
                    <a:ext cx="678691" cy="234582"/>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m3d="http://schemas.microsoft.com/office/drawing/2017/model3d">
            <mc:Choice Requires="am3d">
              <p:graphicFrame>
                <p:nvGraphicFramePr>
                  <p:cNvPr id="28" name="3D 模型 27">
                    <a:extLst>
                      <a:ext uri="{FF2B5EF4-FFF2-40B4-BE49-F238E27FC236}">
                        <a16:creationId xmlns:a16="http://schemas.microsoft.com/office/drawing/2014/main" id="{C86C6ECF-AB31-4E61-95EB-E153078463B4}"/>
                      </a:ext>
                    </a:extLst>
                  </p:cNvPr>
                  <p:cNvGraphicFramePr>
                    <a:graphicFrameLocks noChangeAspect="1"/>
                  </p:cNvGraphicFramePr>
                  <p:nvPr/>
                </p:nvGraphicFramePr>
                <p:xfrm>
                  <a:off x="3704393" y="1929314"/>
                  <a:ext cx="638020" cy="220525"/>
                </p:xfrm>
                <a:graphic>
                  <a:graphicData uri="http://schemas.microsoft.com/office/drawing/2017/model3d">
                    <am3d:model3d r:embed="rId5">
                      <am3d:spPr>
                        <a:xfrm>
                          <a:off x="0" y="0"/>
                          <a:ext cx="638020" cy="220525"/>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17"/>
                      </am3d:raster>
                      <am3d:objViewport viewportSz="8681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8" name="3D 模型 27">
                    <a:extLst>
                      <a:ext uri="{FF2B5EF4-FFF2-40B4-BE49-F238E27FC236}">
                        <a16:creationId xmlns:a16="http://schemas.microsoft.com/office/drawing/2014/main" id="{C86C6ECF-AB31-4E61-95EB-E153078463B4}"/>
                      </a:ext>
                    </a:extLst>
                  </p:cNvPr>
                  <p:cNvPicPr>
                    <a:picLocks noGrp="1" noRot="1" noChangeAspect="1" noMove="1" noResize="1" noEditPoints="1" noAdjustHandles="1" noChangeArrowheads="1" noChangeShapeType="1" noCrop="1"/>
                  </p:cNvPicPr>
                  <p:nvPr/>
                </p:nvPicPr>
                <p:blipFill>
                  <a:blip r:embed="rId18"/>
                  <a:stretch>
                    <a:fillRect/>
                  </a:stretch>
                </p:blipFill>
                <p:spPr>
                  <a:xfrm>
                    <a:off x="3643407" y="4305428"/>
                    <a:ext cx="678688" cy="234581"/>
                  </a:xfrm>
                  <a:prstGeom prst="rect">
                    <a:avLst/>
                  </a:prstGeom>
                  <a:effectLst>
                    <a:outerShdw blurRad="63500" sx="102000" sy="102000" algn="ctr" rotWithShape="0">
                      <a:schemeClr val="accent5">
                        <a:lumMod val="75000"/>
                        <a:alpha val="28000"/>
                      </a:schemeClr>
                    </a:outerShdw>
                  </a:effectLst>
                </p:spPr>
              </p:pic>
            </mc:Fallback>
          </mc:AlternateContent>
          <mc:AlternateContent xmlns:mc="http://schemas.openxmlformats.org/markup-compatibility/2006" xmlns:am3d="http://schemas.microsoft.com/office/drawing/2017/model3d">
            <mc:Choice Requires="am3d">
              <p:graphicFrame>
                <p:nvGraphicFramePr>
                  <p:cNvPr id="29" name="3D 模型 28">
                    <a:extLst>
                      <a:ext uri="{FF2B5EF4-FFF2-40B4-BE49-F238E27FC236}">
                        <a16:creationId xmlns:a16="http://schemas.microsoft.com/office/drawing/2014/main" id="{C3C35A00-6EAE-476F-B45A-359E7B90E480}"/>
                      </a:ext>
                    </a:extLst>
                  </p:cNvPr>
                  <p:cNvGraphicFramePr>
                    <a:graphicFrameLocks noChangeAspect="1"/>
                  </p:cNvGraphicFramePr>
                  <p:nvPr/>
                </p:nvGraphicFramePr>
                <p:xfrm>
                  <a:off x="5010889" y="2209732"/>
                  <a:ext cx="638020" cy="220525"/>
                </p:xfrm>
                <a:graphic>
                  <a:graphicData uri="http://schemas.microsoft.com/office/drawing/2017/model3d">
                    <am3d:model3d r:embed="rId5">
                      <am3d:spPr>
                        <a:xfrm>
                          <a:off x="0" y="0"/>
                          <a:ext cx="638020" cy="220525"/>
                        </a:xfrm>
                        <a:prstGeom prst="rect">
                          <a:avLst/>
                        </a:prstGeom>
                        <a:effectLst>
                          <a:outerShdw blurRad="63500" sx="102000" sy="102000" algn="ctr" rotWithShape="0">
                            <a:schemeClr val="accent5">
                              <a:lumMod val="75000"/>
                              <a:alpha val="28000"/>
                            </a:schemeClr>
                          </a:outerShdw>
                        </a:effectLst>
                      </am3d:spPr>
                      <am3d:camera>
                        <am3d:pos x="0" y="0" z="66768546"/>
                        <am3d:up dx="0" dy="36000000" dz="0"/>
                        <am3d:lookAt x="0" y="0" z="0"/>
                        <am3d:perspective fov="2700000"/>
                      </am3d:camera>
                      <am3d:trans>
                        <am3d:meterPerModelUnit n="7683521988" d="1000000"/>
                        <am3d:preTrans dx="-2430696" dy="-1988626" dz="-108809374"/>
                        <am3d:scale>
                          <am3d:sx n="1000000" d="1000000"/>
                          <am3d:sy n="1000000" d="1000000"/>
                          <am3d:sz n="1000000" d="1000000"/>
                        </am3d:scale>
                        <am3d:rot/>
                        <am3d:postTrans dx="0" dy="0" dz="0"/>
                      </am3d:trans>
                      <am3d:raster rName="Office3DRenderer" rVer="16.0.8326">
                        <am3d:blip r:embed="rId17"/>
                      </am3d:raster>
                      <am3d:objViewport viewportSz="8681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9" name="3D 模型 28">
                    <a:extLst>
                      <a:ext uri="{FF2B5EF4-FFF2-40B4-BE49-F238E27FC236}">
                        <a16:creationId xmlns:a16="http://schemas.microsoft.com/office/drawing/2014/main" id="{C3C35A00-6EAE-476F-B45A-359E7B90E480}"/>
                      </a:ext>
                    </a:extLst>
                  </p:cNvPr>
                  <p:cNvPicPr>
                    <a:picLocks noGrp="1" noRot="1" noChangeAspect="1" noMove="1" noResize="1" noEditPoints="1" noAdjustHandles="1" noChangeArrowheads="1" noChangeShapeType="1" noCrop="1"/>
                  </p:cNvPicPr>
                  <p:nvPr/>
                </p:nvPicPr>
                <p:blipFill>
                  <a:blip r:embed="rId18"/>
                  <a:stretch>
                    <a:fillRect/>
                  </a:stretch>
                </p:blipFill>
                <p:spPr>
                  <a:xfrm>
                    <a:off x="5033179" y="4603720"/>
                    <a:ext cx="678688" cy="234581"/>
                  </a:xfrm>
                  <a:prstGeom prst="rect">
                    <a:avLst/>
                  </a:prstGeom>
                  <a:effectLst>
                    <a:outerShdw blurRad="63500" sx="102000" sy="102000" algn="ctr" rotWithShape="0">
                      <a:schemeClr val="accent5">
                        <a:lumMod val="75000"/>
                        <a:alpha val="28000"/>
                      </a:schemeClr>
                    </a:outerShdw>
                  </a:effectLst>
                </p:spPr>
              </p:pic>
            </mc:Fallback>
          </mc:AlternateContent>
        </p:grpSp>
        <p:grpSp>
          <p:nvGrpSpPr>
            <p:cNvPr id="57" name="组合 56">
              <a:extLst>
                <a:ext uri="{FF2B5EF4-FFF2-40B4-BE49-F238E27FC236}">
                  <a16:creationId xmlns:a16="http://schemas.microsoft.com/office/drawing/2014/main" id="{693FF375-4085-489A-AAD0-F97EDCD7ABF8}"/>
                </a:ext>
              </a:extLst>
            </p:cNvPr>
            <p:cNvGrpSpPr/>
            <p:nvPr/>
          </p:nvGrpSpPr>
          <p:grpSpPr>
            <a:xfrm>
              <a:off x="2563502" y="1169064"/>
              <a:ext cx="5283321" cy="7226627"/>
              <a:chOff x="2567921" y="-1477468"/>
              <a:chExt cx="5283321" cy="7226627"/>
            </a:xfrm>
          </p:grpSpPr>
          <p:sp>
            <p:nvSpPr>
              <p:cNvPr id="60" name="弧形 59">
                <a:extLst>
                  <a:ext uri="{FF2B5EF4-FFF2-40B4-BE49-F238E27FC236}">
                    <a16:creationId xmlns:a16="http://schemas.microsoft.com/office/drawing/2014/main" id="{75F7090E-0D05-45C2-A967-F06E8C9EADD7}"/>
                  </a:ext>
                </a:extLst>
              </p:cNvPr>
              <p:cNvSpPr/>
              <p:nvPr/>
            </p:nvSpPr>
            <p:spPr>
              <a:xfrm rot="15030822" flipV="1">
                <a:off x="3700864" y="1770785"/>
                <a:ext cx="3513253" cy="4443496"/>
              </a:xfrm>
              <a:prstGeom prst="arc">
                <a:avLst>
                  <a:gd name="adj1" fmla="val 20126978"/>
                  <a:gd name="adj2" fmla="val 579214"/>
                </a:avLst>
              </a:prstGeom>
              <a:ln w="25400">
                <a:solidFill>
                  <a:schemeClr val="bg2">
                    <a:lumMod val="75000"/>
                  </a:schemeClr>
                </a:solidFill>
                <a:prstDash val="dash"/>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1" name="弧形 60">
                <a:extLst>
                  <a:ext uri="{FF2B5EF4-FFF2-40B4-BE49-F238E27FC236}">
                    <a16:creationId xmlns:a16="http://schemas.microsoft.com/office/drawing/2014/main" id="{BA039FE0-6365-4F52-BD43-72B4D750FCE7}"/>
                  </a:ext>
                </a:extLst>
              </p:cNvPr>
              <p:cNvSpPr/>
              <p:nvPr/>
            </p:nvSpPr>
            <p:spPr>
              <a:xfrm rot="19370584">
                <a:off x="2627720" y="1975991"/>
                <a:ext cx="4052553" cy="3448767"/>
              </a:xfrm>
              <a:prstGeom prst="arc">
                <a:avLst>
                  <a:gd name="adj1" fmla="val 18708674"/>
                  <a:gd name="adj2" fmla="val 20479270"/>
                </a:avLst>
              </a:prstGeom>
              <a:ln w="25400">
                <a:solidFill>
                  <a:schemeClr val="bg2">
                    <a:lumMod val="75000"/>
                  </a:schemeClr>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2" name="弧形 61">
                <a:extLst>
                  <a:ext uri="{FF2B5EF4-FFF2-40B4-BE49-F238E27FC236}">
                    <a16:creationId xmlns:a16="http://schemas.microsoft.com/office/drawing/2014/main" id="{E337EA59-34F6-4269-879B-486FE3CCEA0A}"/>
                  </a:ext>
                </a:extLst>
              </p:cNvPr>
              <p:cNvSpPr/>
              <p:nvPr/>
            </p:nvSpPr>
            <p:spPr>
              <a:xfrm rot="4277238" flipV="1">
                <a:off x="3033042" y="-1509576"/>
                <a:ext cx="3513253" cy="4443496"/>
              </a:xfrm>
              <a:prstGeom prst="arc">
                <a:avLst>
                  <a:gd name="adj1" fmla="val 20126978"/>
                  <a:gd name="adj2" fmla="val 712097"/>
                </a:avLst>
              </a:prstGeom>
              <a:ln w="25400">
                <a:solidFill>
                  <a:schemeClr val="bg2">
                    <a:lumMod val="75000"/>
                  </a:schemeClr>
                </a:solidFill>
                <a:prstDash val="dash"/>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3" name="弧形 62">
                <a:extLst>
                  <a:ext uri="{FF2B5EF4-FFF2-40B4-BE49-F238E27FC236}">
                    <a16:creationId xmlns:a16="http://schemas.microsoft.com/office/drawing/2014/main" id="{F22E5AF8-C7A9-44D0-A885-7F960A32CC3B}"/>
                  </a:ext>
                </a:extLst>
              </p:cNvPr>
              <p:cNvSpPr/>
              <p:nvPr/>
            </p:nvSpPr>
            <p:spPr>
              <a:xfrm rot="8358842">
                <a:off x="3798689" y="-1477468"/>
                <a:ext cx="4052553" cy="3448767"/>
              </a:xfrm>
              <a:prstGeom prst="arc">
                <a:avLst>
                  <a:gd name="adj1" fmla="val 18996531"/>
                  <a:gd name="adj2" fmla="val 20618067"/>
                </a:avLst>
              </a:prstGeom>
              <a:ln w="25400">
                <a:solidFill>
                  <a:schemeClr val="bg2">
                    <a:lumMod val="75000"/>
                  </a:schemeClr>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38" name="组合 37">
            <a:extLst>
              <a:ext uri="{FF2B5EF4-FFF2-40B4-BE49-F238E27FC236}">
                <a16:creationId xmlns:a16="http://schemas.microsoft.com/office/drawing/2014/main" id="{82C618F1-00EE-4982-A665-D8C29521BDEE}"/>
              </a:ext>
            </a:extLst>
          </p:cNvPr>
          <p:cNvGrpSpPr/>
          <p:nvPr/>
        </p:nvGrpSpPr>
        <p:grpSpPr>
          <a:xfrm>
            <a:off x="3234292" y="2991931"/>
            <a:ext cx="1010952" cy="465101"/>
            <a:chOff x="5889138" y="1613508"/>
            <a:chExt cx="1010952" cy="465101"/>
          </a:xfrm>
        </p:grpSpPr>
        <p:cxnSp>
          <p:nvCxnSpPr>
            <p:cNvPr id="39" name="直接箭头连接符 38">
              <a:extLst>
                <a:ext uri="{FF2B5EF4-FFF2-40B4-BE49-F238E27FC236}">
                  <a16:creationId xmlns:a16="http://schemas.microsoft.com/office/drawing/2014/main" id="{9FACF15F-182C-46DB-A400-1DA16571429F}"/>
                </a:ext>
              </a:extLst>
            </p:cNvPr>
            <p:cNvCxnSpPr>
              <a:cxnSpLocks/>
            </p:cNvCxnSpPr>
            <p:nvPr/>
          </p:nvCxnSpPr>
          <p:spPr>
            <a:xfrm>
              <a:off x="6413633" y="1855629"/>
              <a:ext cx="216737" cy="222980"/>
            </a:xfrm>
            <a:prstGeom prst="straightConnector1">
              <a:avLst/>
            </a:prstGeom>
            <a:ln w="222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5">
              <a:extLst>
                <a:ext uri="{FF2B5EF4-FFF2-40B4-BE49-F238E27FC236}">
                  <a16:creationId xmlns:a16="http://schemas.microsoft.com/office/drawing/2014/main" id="{4A45A718-1764-4DCC-A14F-3B0BE906008C}"/>
                </a:ext>
              </a:extLst>
            </p:cNvPr>
            <p:cNvSpPr txBox="1"/>
            <p:nvPr/>
          </p:nvSpPr>
          <p:spPr>
            <a:xfrm>
              <a:off x="5889138" y="1613508"/>
              <a:ext cx="1010952" cy="246039"/>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400" dirty="0">
                  <a:solidFill>
                    <a:schemeClr val="accent6">
                      <a:lumMod val="75000"/>
                    </a:schemeClr>
                  </a:solidFill>
                  <a:latin typeface="HelveticaNeueLT Std" panose="020B0604020202020204" pitchFamily="34" charset="0"/>
                  <a:ea typeface="Helvetica Neue" panose="02000503000000020004" pitchFamily="2" charset="0"/>
                  <a:cs typeface="Helvetica Neue" panose="02000503000000020004" pitchFamily="2" charset="0"/>
                </a:rPr>
                <a:t>Receive</a:t>
              </a:r>
              <a:r>
                <a:rPr lang="en-US" altLang="zh-CN" sz="1400" dirty="0">
                  <a:solidFill>
                    <a:schemeClr val="accent6">
                      <a:lumMod val="75000"/>
                    </a:schemeClr>
                  </a:solidFill>
                  <a:latin typeface="HelveticaNeueLT Std" panose="020B0604020202020204" pitchFamily="34" charset="0"/>
                  <a:ea typeface="Helvetica Neue" panose="02000503000000020004" pitchFamily="2" charset="0"/>
                  <a:cs typeface="Helvetica Neue" panose="02000503000000020004" pitchFamily="2" charset="0"/>
                </a:rPr>
                <a:t>!</a:t>
              </a:r>
              <a:endParaRPr lang="en-US" sz="1400" dirty="0">
                <a:solidFill>
                  <a:schemeClr val="accent6">
                    <a:lumMod val="75000"/>
                  </a:schemeClr>
                </a:solidFill>
                <a:latin typeface="HelveticaNeueLT Std" panose="020B0604020202020204" pitchFamily="34" charset="0"/>
                <a:ea typeface="Helvetica Neue" panose="02000503000000020004" pitchFamily="2" charset="0"/>
                <a:cs typeface="Helvetica Neue" panose="02000503000000020004" pitchFamily="2" charset="0"/>
              </a:endParaRPr>
            </a:p>
          </p:txBody>
        </p:sp>
      </p:grpSp>
      <p:grpSp>
        <p:nvGrpSpPr>
          <p:cNvPr id="48" name="组合 47">
            <a:extLst>
              <a:ext uri="{FF2B5EF4-FFF2-40B4-BE49-F238E27FC236}">
                <a16:creationId xmlns:a16="http://schemas.microsoft.com/office/drawing/2014/main" id="{66B3B5E3-9830-4A3F-B361-7D94D4AC6D7A}"/>
              </a:ext>
            </a:extLst>
          </p:cNvPr>
          <p:cNvGrpSpPr/>
          <p:nvPr/>
        </p:nvGrpSpPr>
        <p:grpSpPr>
          <a:xfrm>
            <a:off x="3388209" y="4344074"/>
            <a:ext cx="1010952" cy="434154"/>
            <a:chOff x="5890905" y="2086972"/>
            <a:chExt cx="1010952" cy="434154"/>
          </a:xfrm>
        </p:grpSpPr>
        <p:cxnSp>
          <p:nvCxnSpPr>
            <p:cNvPr id="49" name="直接箭头连接符 48">
              <a:extLst>
                <a:ext uri="{FF2B5EF4-FFF2-40B4-BE49-F238E27FC236}">
                  <a16:creationId xmlns:a16="http://schemas.microsoft.com/office/drawing/2014/main" id="{43E61016-9C8C-4365-958B-E0731E9E3BFD}"/>
                </a:ext>
              </a:extLst>
            </p:cNvPr>
            <p:cNvCxnSpPr>
              <a:cxnSpLocks/>
            </p:cNvCxnSpPr>
            <p:nvPr/>
          </p:nvCxnSpPr>
          <p:spPr>
            <a:xfrm flipV="1">
              <a:off x="6424021" y="2086972"/>
              <a:ext cx="300051" cy="247821"/>
            </a:xfrm>
            <a:prstGeom prst="straightConnector1">
              <a:avLst/>
            </a:prstGeom>
            <a:ln w="222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5">
              <a:extLst>
                <a:ext uri="{FF2B5EF4-FFF2-40B4-BE49-F238E27FC236}">
                  <a16:creationId xmlns:a16="http://schemas.microsoft.com/office/drawing/2014/main" id="{3AD46A11-BF0C-4113-8F63-371A2BCA57CA}"/>
                </a:ext>
              </a:extLst>
            </p:cNvPr>
            <p:cNvSpPr txBox="1"/>
            <p:nvPr/>
          </p:nvSpPr>
          <p:spPr>
            <a:xfrm>
              <a:off x="5890905" y="2275087"/>
              <a:ext cx="1010952" cy="246039"/>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400" dirty="0">
                  <a:solidFill>
                    <a:schemeClr val="accent6">
                      <a:lumMod val="75000"/>
                    </a:schemeClr>
                  </a:solidFill>
                  <a:latin typeface="HelveticaNeueLT Std" panose="020B0604020202020204" pitchFamily="34" charset="0"/>
                  <a:ea typeface="Helvetica Neue" panose="02000503000000020004" pitchFamily="2" charset="0"/>
                  <a:cs typeface="Helvetica Neue" panose="02000503000000020004" pitchFamily="2" charset="0"/>
                </a:rPr>
                <a:t>Receive</a:t>
              </a:r>
              <a:r>
                <a:rPr lang="en-US" altLang="zh-CN" sz="1400" dirty="0">
                  <a:solidFill>
                    <a:schemeClr val="accent6">
                      <a:lumMod val="75000"/>
                    </a:schemeClr>
                  </a:solidFill>
                  <a:latin typeface="HelveticaNeueLT Std" panose="020B0604020202020204" pitchFamily="34" charset="0"/>
                  <a:ea typeface="Helvetica Neue" panose="02000503000000020004" pitchFamily="2" charset="0"/>
                  <a:cs typeface="Helvetica Neue" panose="02000503000000020004" pitchFamily="2" charset="0"/>
                </a:rPr>
                <a:t>!</a:t>
              </a:r>
              <a:endParaRPr lang="en-US" sz="1400" dirty="0">
                <a:solidFill>
                  <a:schemeClr val="accent6">
                    <a:lumMod val="75000"/>
                  </a:schemeClr>
                </a:solidFill>
                <a:latin typeface="HelveticaNeueLT Std" panose="020B0604020202020204" pitchFamily="34" charset="0"/>
                <a:ea typeface="Helvetica Neue" panose="02000503000000020004" pitchFamily="2" charset="0"/>
                <a:cs typeface="Helvetica Neue" panose="02000503000000020004" pitchFamily="2" charset="0"/>
              </a:endParaRPr>
            </a:p>
          </p:txBody>
        </p:sp>
      </p:grpSp>
      <p:cxnSp>
        <p:nvCxnSpPr>
          <p:cNvPr id="14" name="连接符: 曲线 13">
            <a:extLst>
              <a:ext uri="{FF2B5EF4-FFF2-40B4-BE49-F238E27FC236}">
                <a16:creationId xmlns:a16="http://schemas.microsoft.com/office/drawing/2014/main" id="{62E26DE5-CD86-4BD3-8B93-D082B658BD21}"/>
              </a:ext>
            </a:extLst>
          </p:cNvPr>
          <p:cNvCxnSpPr>
            <a:cxnSpLocks/>
          </p:cNvCxnSpPr>
          <p:nvPr/>
        </p:nvCxnSpPr>
        <p:spPr>
          <a:xfrm rot="5400000">
            <a:off x="4515701" y="2086687"/>
            <a:ext cx="1441014" cy="1328416"/>
          </a:xfrm>
          <a:prstGeom prst="curvedConnector3">
            <a:avLst>
              <a:gd name="adj1" fmla="val 63853"/>
            </a:avLst>
          </a:prstGeom>
          <a:ln w="19050">
            <a:solidFill>
              <a:srgbClr val="FFC000">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连接符: 曲线 66">
            <a:extLst>
              <a:ext uri="{FF2B5EF4-FFF2-40B4-BE49-F238E27FC236}">
                <a16:creationId xmlns:a16="http://schemas.microsoft.com/office/drawing/2014/main" id="{78ECF8A6-1F67-473F-8DB0-4C09BB6280FF}"/>
              </a:ext>
            </a:extLst>
          </p:cNvPr>
          <p:cNvCxnSpPr>
            <a:cxnSpLocks/>
          </p:cNvCxnSpPr>
          <p:nvPr/>
        </p:nvCxnSpPr>
        <p:spPr>
          <a:xfrm rot="5400000">
            <a:off x="4195299" y="2441230"/>
            <a:ext cx="2145598" cy="1316386"/>
          </a:xfrm>
          <a:prstGeom prst="curvedConnector3">
            <a:avLst>
              <a:gd name="adj1" fmla="val 87816"/>
            </a:avLst>
          </a:prstGeom>
          <a:ln w="19050">
            <a:solidFill>
              <a:srgbClr val="FFC000">
                <a:alpha val="8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76" name="组合 75">
            <a:extLst>
              <a:ext uri="{FF2B5EF4-FFF2-40B4-BE49-F238E27FC236}">
                <a16:creationId xmlns:a16="http://schemas.microsoft.com/office/drawing/2014/main" id="{2AFD6E1B-320C-40A2-B840-4E81E9EE7B7B}"/>
              </a:ext>
            </a:extLst>
          </p:cNvPr>
          <p:cNvGrpSpPr/>
          <p:nvPr/>
        </p:nvGrpSpPr>
        <p:grpSpPr>
          <a:xfrm>
            <a:off x="2567921" y="-1683028"/>
            <a:ext cx="5283321" cy="7226627"/>
            <a:chOff x="2567921" y="-1683028"/>
            <a:chExt cx="5283321" cy="7226627"/>
          </a:xfrm>
        </p:grpSpPr>
        <p:grpSp>
          <p:nvGrpSpPr>
            <p:cNvPr id="6" name="组合 5">
              <a:extLst>
                <a:ext uri="{FF2B5EF4-FFF2-40B4-BE49-F238E27FC236}">
                  <a16:creationId xmlns:a16="http://schemas.microsoft.com/office/drawing/2014/main" id="{E41D69CA-53EB-495A-BEB9-0B6713D30A34}"/>
                </a:ext>
              </a:extLst>
            </p:cNvPr>
            <p:cNvGrpSpPr/>
            <p:nvPr/>
          </p:nvGrpSpPr>
          <p:grpSpPr>
            <a:xfrm>
              <a:off x="2567921" y="-1683028"/>
              <a:ext cx="5283321" cy="7226627"/>
              <a:chOff x="2567921" y="-1477468"/>
              <a:chExt cx="5283321" cy="7226627"/>
            </a:xfrm>
          </p:grpSpPr>
          <p:sp>
            <p:nvSpPr>
              <p:cNvPr id="35" name="弧形 34">
                <a:extLst>
                  <a:ext uri="{FF2B5EF4-FFF2-40B4-BE49-F238E27FC236}">
                    <a16:creationId xmlns:a16="http://schemas.microsoft.com/office/drawing/2014/main" id="{91BB4A96-EF74-46B3-ADE0-FD19DEDB08A7}"/>
                  </a:ext>
                </a:extLst>
              </p:cNvPr>
              <p:cNvSpPr/>
              <p:nvPr/>
            </p:nvSpPr>
            <p:spPr>
              <a:xfrm rot="15030822" flipV="1">
                <a:off x="3700864" y="1770785"/>
                <a:ext cx="3513253" cy="4443496"/>
              </a:xfrm>
              <a:prstGeom prst="arc">
                <a:avLst>
                  <a:gd name="adj1" fmla="val 20126978"/>
                  <a:gd name="adj2" fmla="val 579214"/>
                </a:avLst>
              </a:prstGeom>
              <a:ln w="25400">
                <a:solidFill>
                  <a:schemeClr val="bg2">
                    <a:lumMod val="75000"/>
                  </a:schemeClr>
                </a:solidFill>
                <a:prstDash val="dash"/>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弧形 36">
                <a:extLst>
                  <a:ext uri="{FF2B5EF4-FFF2-40B4-BE49-F238E27FC236}">
                    <a16:creationId xmlns:a16="http://schemas.microsoft.com/office/drawing/2014/main" id="{EDFDB772-E4FB-49E8-9241-255B29275F30}"/>
                  </a:ext>
                </a:extLst>
              </p:cNvPr>
              <p:cNvSpPr/>
              <p:nvPr/>
            </p:nvSpPr>
            <p:spPr>
              <a:xfrm rot="19370584">
                <a:off x="2627720" y="1975991"/>
                <a:ext cx="4052553" cy="3448767"/>
              </a:xfrm>
              <a:prstGeom prst="arc">
                <a:avLst>
                  <a:gd name="adj1" fmla="val 18708674"/>
                  <a:gd name="adj2" fmla="val 20479270"/>
                </a:avLst>
              </a:prstGeom>
              <a:ln w="25400">
                <a:solidFill>
                  <a:schemeClr val="bg2">
                    <a:lumMod val="75000"/>
                  </a:schemeClr>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4" name="弧形 53">
                <a:extLst>
                  <a:ext uri="{FF2B5EF4-FFF2-40B4-BE49-F238E27FC236}">
                    <a16:creationId xmlns:a16="http://schemas.microsoft.com/office/drawing/2014/main" id="{2D8FA015-96C1-4E31-BB60-DD5392E47FA6}"/>
                  </a:ext>
                </a:extLst>
              </p:cNvPr>
              <p:cNvSpPr/>
              <p:nvPr/>
            </p:nvSpPr>
            <p:spPr>
              <a:xfrm rot="4277238" flipV="1">
                <a:off x="3033042" y="-1509576"/>
                <a:ext cx="3513253" cy="4443496"/>
              </a:xfrm>
              <a:prstGeom prst="arc">
                <a:avLst>
                  <a:gd name="adj1" fmla="val 20126978"/>
                  <a:gd name="adj2" fmla="val 712097"/>
                </a:avLst>
              </a:prstGeom>
              <a:ln w="25400">
                <a:solidFill>
                  <a:schemeClr val="bg2">
                    <a:lumMod val="75000"/>
                  </a:schemeClr>
                </a:solidFill>
                <a:prstDash val="dash"/>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5" name="弧形 54">
                <a:extLst>
                  <a:ext uri="{FF2B5EF4-FFF2-40B4-BE49-F238E27FC236}">
                    <a16:creationId xmlns:a16="http://schemas.microsoft.com/office/drawing/2014/main" id="{68A9D631-5F13-40AC-967A-5A3F003FBBFF}"/>
                  </a:ext>
                </a:extLst>
              </p:cNvPr>
              <p:cNvSpPr/>
              <p:nvPr/>
            </p:nvSpPr>
            <p:spPr>
              <a:xfrm rot="8358842">
                <a:off x="3798689" y="-1477468"/>
                <a:ext cx="4052553" cy="3448767"/>
              </a:xfrm>
              <a:prstGeom prst="arc">
                <a:avLst>
                  <a:gd name="adj1" fmla="val 18996531"/>
                  <a:gd name="adj2" fmla="val 20618067"/>
                </a:avLst>
              </a:prstGeom>
              <a:ln w="25400">
                <a:solidFill>
                  <a:schemeClr val="bg2">
                    <a:lumMod val="75000"/>
                  </a:schemeClr>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5" name="组合 74">
              <a:extLst>
                <a:ext uri="{FF2B5EF4-FFF2-40B4-BE49-F238E27FC236}">
                  <a16:creationId xmlns:a16="http://schemas.microsoft.com/office/drawing/2014/main" id="{0E31AF55-CD60-428F-B556-5E278C55AD9F}"/>
                </a:ext>
              </a:extLst>
            </p:cNvPr>
            <p:cNvGrpSpPr/>
            <p:nvPr/>
          </p:nvGrpSpPr>
          <p:grpSpPr>
            <a:xfrm>
              <a:off x="4287829" y="1537823"/>
              <a:ext cx="1647257" cy="845901"/>
              <a:chOff x="4287829" y="1537823"/>
              <a:chExt cx="1647257" cy="845901"/>
            </a:xfrm>
          </p:grpSpPr>
          <mc:AlternateContent xmlns:mc="http://schemas.openxmlformats.org/markup-compatibility/2006" xmlns:a14="http://schemas.microsoft.com/office/drawing/2010/main">
            <mc:Choice Requires="a14">
              <p:sp>
                <p:nvSpPr>
                  <p:cNvPr id="72" name="文本框 71">
                    <a:extLst>
                      <a:ext uri="{FF2B5EF4-FFF2-40B4-BE49-F238E27FC236}">
                        <a16:creationId xmlns:a16="http://schemas.microsoft.com/office/drawing/2014/main" id="{410479FE-4D7F-40CD-9DEE-BAF4C0CC408E}"/>
                      </a:ext>
                    </a:extLst>
                  </p:cNvPr>
                  <p:cNvSpPr txBox="1"/>
                  <p:nvPr/>
                </p:nvSpPr>
                <p:spPr>
                  <a:xfrm>
                    <a:off x="4287829" y="2137503"/>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2</m:t>
                          </m:r>
                        </m:oMath>
                      </m:oMathPara>
                    </a14:m>
                    <a:endParaRPr lang="zh-CN" altLang="en-US" sz="1600" dirty="0"/>
                  </a:p>
                </p:txBody>
              </p:sp>
            </mc:Choice>
            <mc:Fallback xmlns="">
              <p:sp>
                <p:nvSpPr>
                  <p:cNvPr id="72" name="文本框 71">
                    <a:extLst>
                      <a:ext uri="{FF2B5EF4-FFF2-40B4-BE49-F238E27FC236}">
                        <a16:creationId xmlns:a16="http://schemas.microsoft.com/office/drawing/2014/main" id="{410479FE-4D7F-40CD-9DEE-BAF4C0CC408E}"/>
                      </a:ext>
                    </a:extLst>
                  </p:cNvPr>
                  <p:cNvSpPr txBox="1">
                    <a:spLocks noRot="1" noChangeAspect="1" noMove="1" noResize="1" noEditPoints="1" noAdjustHandles="1" noChangeArrowheads="1" noChangeShapeType="1" noTextEdit="1"/>
                  </p:cNvSpPr>
                  <p:nvPr/>
                </p:nvSpPr>
                <p:spPr>
                  <a:xfrm>
                    <a:off x="4287829" y="2137503"/>
                    <a:ext cx="160300" cy="246221"/>
                  </a:xfrm>
                  <a:prstGeom prst="rect">
                    <a:avLst/>
                  </a:prstGeom>
                  <a:blipFill>
                    <a:blip r:embed="rId19"/>
                    <a:stretch>
                      <a:fillRect l="-25926" r="-25926"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62324E5F-647B-474A-815A-66400979D02B}"/>
                      </a:ext>
                    </a:extLst>
                  </p:cNvPr>
                  <p:cNvSpPr txBox="1"/>
                  <p:nvPr/>
                </p:nvSpPr>
                <p:spPr>
                  <a:xfrm>
                    <a:off x="5774786" y="1814645"/>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3</m:t>
                          </m:r>
                        </m:oMath>
                      </m:oMathPara>
                    </a14:m>
                    <a:endParaRPr lang="zh-CN" altLang="en-US" sz="1600" dirty="0"/>
                  </a:p>
                </p:txBody>
              </p:sp>
            </mc:Choice>
            <mc:Fallback xmlns="">
              <p:sp>
                <p:nvSpPr>
                  <p:cNvPr id="73" name="文本框 72">
                    <a:extLst>
                      <a:ext uri="{FF2B5EF4-FFF2-40B4-BE49-F238E27FC236}">
                        <a16:creationId xmlns:a16="http://schemas.microsoft.com/office/drawing/2014/main" id="{62324E5F-647B-474A-815A-66400979D02B}"/>
                      </a:ext>
                    </a:extLst>
                  </p:cNvPr>
                  <p:cNvSpPr txBox="1">
                    <a:spLocks noRot="1" noChangeAspect="1" noMove="1" noResize="1" noEditPoints="1" noAdjustHandles="1" noChangeArrowheads="1" noChangeShapeType="1" noTextEdit="1"/>
                  </p:cNvSpPr>
                  <p:nvPr/>
                </p:nvSpPr>
                <p:spPr>
                  <a:xfrm>
                    <a:off x="5774786" y="1814645"/>
                    <a:ext cx="160300" cy="246221"/>
                  </a:xfrm>
                  <a:prstGeom prst="rect">
                    <a:avLst/>
                  </a:prstGeom>
                  <a:blipFill>
                    <a:blip r:embed="rId20"/>
                    <a:stretch>
                      <a:fillRect l="-25926" r="-25926"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C6665135-E9D3-4EDD-B630-B7466175F20E}"/>
                      </a:ext>
                    </a:extLst>
                  </p:cNvPr>
                  <p:cNvSpPr txBox="1"/>
                  <p:nvPr/>
                </p:nvSpPr>
                <p:spPr>
                  <a:xfrm>
                    <a:off x="4466916" y="1537823"/>
                    <a:ext cx="16030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rPr>
                            <m:t>1</m:t>
                          </m:r>
                        </m:oMath>
                      </m:oMathPara>
                    </a14:m>
                    <a:endParaRPr lang="zh-CN" altLang="en-US" sz="1600" dirty="0"/>
                  </a:p>
                </p:txBody>
              </p:sp>
            </mc:Choice>
            <mc:Fallback xmlns="">
              <p:sp>
                <p:nvSpPr>
                  <p:cNvPr id="74" name="文本框 73">
                    <a:extLst>
                      <a:ext uri="{FF2B5EF4-FFF2-40B4-BE49-F238E27FC236}">
                        <a16:creationId xmlns:a16="http://schemas.microsoft.com/office/drawing/2014/main" id="{C6665135-E9D3-4EDD-B630-B7466175F20E}"/>
                      </a:ext>
                    </a:extLst>
                  </p:cNvPr>
                  <p:cNvSpPr txBox="1">
                    <a:spLocks noRot="1" noChangeAspect="1" noMove="1" noResize="1" noEditPoints="1" noAdjustHandles="1" noChangeArrowheads="1" noChangeShapeType="1" noTextEdit="1"/>
                  </p:cNvSpPr>
                  <p:nvPr/>
                </p:nvSpPr>
                <p:spPr>
                  <a:xfrm>
                    <a:off x="4466916" y="1537823"/>
                    <a:ext cx="160300" cy="246221"/>
                  </a:xfrm>
                  <a:prstGeom prst="rect">
                    <a:avLst/>
                  </a:prstGeom>
                  <a:blipFill>
                    <a:blip r:embed="rId21"/>
                    <a:stretch>
                      <a:fillRect l="-30769" r="-26923" b="-4878"/>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1327874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wipe(up)">
                                      <p:cBhvr>
                                        <p:cTn id="38" dur="750"/>
                                        <p:tgtEl>
                                          <p:spTgt spid="67"/>
                                        </p:tgtEl>
                                      </p:cBhvr>
                                    </p:animEffect>
                                  </p:childTnLst>
                                </p:cTn>
                              </p:par>
                            </p:childTnLst>
                          </p:cTn>
                        </p:par>
                        <p:par>
                          <p:cTn id="39" fill="hold">
                            <p:stCondLst>
                              <p:cond delay="750"/>
                            </p:stCondLst>
                            <p:childTnLst>
                              <p:par>
                                <p:cTn id="40" presetID="1" presetClass="entr" presetSubtype="0"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59C25AA-FE69-42D5-8974-9253D31DC7B5}"/>
              </a:ext>
            </a:extLst>
          </p:cNvPr>
          <p:cNvPicPr>
            <a:picLocks noChangeAspect="1"/>
          </p:cNvPicPr>
          <p:nvPr/>
        </p:nvPicPr>
        <p:blipFill>
          <a:blip r:embed="rId3"/>
          <a:stretch>
            <a:fillRect/>
          </a:stretch>
        </p:blipFill>
        <p:spPr>
          <a:xfrm>
            <a:off x="-363786" y="896475"/>
            <a:ext cx="9882837" cy="5559096"/>
          </a:xfrm>
          <a:prstGeom prst="rect">
            <a:avLst/>
          </a:prstGeom>
        </p:spPr>
      </p:pic>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a:xfrm>
            <a:off x="4299922" y="6558087"/>
            <a:ext cx="544154" cy="291381"/>
          </a:xfrm>
        </p:spPr>
        <p:txBody>
          <a:bodyPr/>
          <a:lstStyle/>
          <a:p>
            <a:r>
              <a:rPr lang="en-US" dirty="0"/>
              <a:t>4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13115" y="293172"/>
            <a:ext cx="7042846" cy="375417"/>
          </a:xfrm>
          <a:prstGeom prst="rect">
            <a:avLst/>
          </a:prstGeom>
        </p:spPr>
        <p:txBody>
          <a:bodyPr/>
          <a:lstStyle/>
          <a:p>
            <a:r>
              <a:rPr lang="en-US" sz="2400" dirty="0"/>
              <a:t>Introduction</a:t>
            </a:r>
          </a:p>
        </p:txBody>
      </p:sp>
      <p:sp>
        <p:nvSpPr>
          <p:cNvPr id="27" name="矩形 26">
            <a:extLst>
              <a:ext uri="{FF2B5EF4-FFF2-40B4-BE49-F238E27FC236}">
                <a16:creationId xmlns:a16="http://schemas.microsoft.com/office/drawing/2014/main" id="{542BEE41-6AE8-4E25-9E9B-5B720ACEEDD2}"/>
              </a:ext>
            </a:extLst>
          </p:cNvPr>
          <p:cNvSpPr/>
          <p:nvPr/>
        </p:nvSpPr>
        <p:spPr>
          <a:xfrm>
            <a:off x="2413955" y="6202792"/>
            <a:ext cx="6730045" cy="276999"/>
          </a:xfrm>
          <a:prstGeom prst="rect">
            <a:avLst/>
          </a:prstGeom>
        </p:spPr>
        <p:txBody>
          <a:bodyPr wrap="square">
            <a:spAutoFit/>
          </a:bodyPr>
          <a:lstStyle/>
          <a:p>
            <a:pPr algn="r"/>
            <a:r>
              <a:rPr lang="en-US" altLang="zh-CN" sz="1200" dirty="0">
                <a:solidFill>
                  <a:schemeClr val="bg1"/>
                </a:solidFill>
                <a:latin typeface="HelveticaNeueLT Std Thin" panose="020B0403020202020204" pitchFamily="34" charset="0"/>
              </a:rPr>
              <a:t>( Movie from: Man vs. Wild )</a:t>
            </a:r>
            <a:endParaRPr lang="zh-CN" altLang="en-US" sz="1200" dirty="0">
              <a:solidFill>
                <a:schemeClr val="bg1"/>
              </a:solidFill>
              <a:latin typeface="HelveticaNeueLT Std Thin" panose="020B0403020202020204" pitchFamily="34" charset="0"/>
            </a:endParaRPr>
          </a:p>
        </p:txBody>
      </p:sp>
      <p:sp>
        <p:nvSpPr>
          <p:cNvPr id="7" name="矩形 6">
            <a:extLst>
              <a:ext uri="{FF2B5EF4-FFF2-40B4-BE49-F238E27FC236}">
                <a16:creationId xmlns:a16="http://schemas.microsoft.com/office/drawing/2014/main" id="{B081C2AF-B7E3-4051-9DCE-74B454F1A0E8}"/>
              </a:ext>
            </a:extLst>
          </p:cNvPr>
          <p:cNvSpPr/>
          <p:nvPr/>
        </p:nvSpPr>
        <p:spPr>
          <a:xfrm>
            <a:off x="-272504" y="745616"/>
            <a:ext cx="9646617" cy="5819211"/>
          </a:xfrm>
          <a:prstGeom prst="rect">
            <a:avLst/>
          </a:prstGeom>
          <a:solidFill>
            <a:schemeClr val="bg1">
              <a:lumMod val="95000"/>
              <a:alpha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
            <a:extLst>
              <a:ext uri="{FF2B5EF4-FFF2-40B4-BE49-F238E27FC236}">
                <a16:creationId xmlns:a16="http://schemas.microsoft.com/office/drawing/2014/main" id="{2A3880D5-EC53-4950-8487-E0E239ABA27D}"/>
              </a:ext>
            </a:extLst>
          </p:cNvPr>
          <p:cNvSpPr txBox="1"/>
          <p:nvPr/>
        </p:nvSpPr>
        <p:spPr>
          <a:xfrm>
            <a:off x="1333325" y="3267470"/>
            <a:ext cx="6477348" cy="323060"/>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How does the neurons perform all these computations?</a:t>
            </a:r>
            <a:endParaRPr lang="en-US" sz="1800" b="0" dirty="0">
              <a:latin typeface="HelveticaNeueLT Std" panose="020B0604020202020204" pitchFamily="34"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15863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a:xfrm>
            <a:off x="4299922" y="6558087"/>
            <a:ext cx="544154" cy="291381"/>
          </a:xfrm>
        </p:spPr>
        <p:txBody>
          <a:bodyPr/>
          <a:lstStyle/>
          <a:p>
            <a:r>
              <a:rPr lang="en-US" dirty="0"/>
              <a:t>5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13115" y="293172"/>
            <a:ext cx="7042846" cy="375417"/>
          </a:xfrm>
          <a:prstGeom prst="rect">
            <a:avLst/>
          </a:prstGeom>
        </p:spPr>
        <p:txBody>
          <a:bodyPr/>
          <a:lstStyle/>
          <a:p>
            <a:r>
              <a:rPr lang="en-US" sz="2400" dirty="0"/>
              <a:t>Introduction</a:t>
            </a:r>
          </a:p>
        </p:txBody>
      </p:sp>
      <p:pic>
        <p:nvPicPr>
          <p:cNvPr id="22" name="图片 21" descr="卡通人物&#10;&#10;描述已自动生成">
            <a:extLst>
              <a:ext uri="{FF2B5EF4-FFF2-40B4-BE49-F238E27FC236}">
                <a16:creationId xmlns:a16="http://schemas.microsoft.com/office/drawing/2014/main" id="{0F835FC7-5A54-4F94-9243-695AB4AFAB8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578797" y="2577615"/>
            <a:ext cx="4049056" cy="2225041"/>
          </a:xfrm>
          <a:prstGeom prst="rect">
            <a:avLst/>
          </a:prstGeom>
        </p:spPr>
      </p:pic>
      <p:grpSp>
        <p:nvGrpSpPr>
          <p:cNvPr id="7" name="组合 6">
            <a:extLst>
              <a:ext uri="{FF2B5EF4-FFF2-40B4-BE49-F238E27FC236}">
                <a16:creationId xmlns:a16="http://schemas.microsoft.com/office/drawing/2014/main" id="{A9FE863B-D9CF-4AE5-A6E1-8194A9B503C8}"/>
              </a:ext>
            </a:extLst>
          </p:cNvPr>
          <p:cNvGrpSpPr/>
          <p:nvPr/>
        </p:nvGrpSpPr>
        <p:grpSpPr>
          <a:xfrm>
            <a:off x="2915263" y="4064493"/>
            <a:ext cx="1291130" cy="1485678"/>
            <a:chOff x="2915263" y="4085496"/>
            <a:chExt cx="1291130" cy="1485678"/>
          </a:xfrm>
        </p:grpSpPr>
        <p:sp>
          <p:nvSpPr>
            <p:cNvPr id="31" name="TextBox 5">
              <a:extLst>
                <a:ext uri="{FF2B5EF4-FFF2-40B4-BE49-F238E27FC236}">
                  <a16:creationId xmlns:a16="http://schemas.microsoft.com/office/drawing/2014/main" id="{920021E9-2436-45D0-8C3F-347E31904291}"/>
                </a:ext>
              </a:extLst>
            </p:cNvPr>
            <p:cNvSpPr txBox="1"/>
            <p:nvPr/>
          </p:nvSpPr>
          <p:spPr>
            <a:xfrm>
              <a:off x="2915263" y="5171399"/>
              <a:ext cx="1291130"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Lt" panose="020B0403020202020204" pitchFamily="34" charset="0"/>
                  <a:ea typeface="Helvetica Neue" panose="02000503000000020004" pitchFamily="2" charset="0"/>
                  <a:cs typeface="Helvetica Neue" panose="02000503000000020004" pitchFamily="2" charset="0"/>
                </a:rPr>
                <a:t>S</a:t>
              </a:r>
              <a:r>
                <a:rPr lang="en-US" altLang="zh-CN" sz="1800" dirty="0">
                  <a:latin typeface="HelveticaNeueLT Std Lt" panose="020B0403020202020204" pitchFamily="34" charset="0"/>
                  <a:ea typeface="Helvetica Neue" panose="02000503000000020004" pitchFamily="2" charset="0"/>
                  <a:cs typeface="Helvetica Neue" panose="02000503000000020004" pitchFamily="2" charset="0"/>
                </a:rPr>
                <a:t>oma</a:t>
              </a:r>
              <a:endParaRPr lang="en-US" sz="1800" dirty="0">
                <a:latin typeface="HelveticaNeueLT Std Lt" panose="020B0403020202020204" pitchFamily="34" charset="0"/>
                <a:ea typeface="Helvetica Neue" panose="02000503000000020004" pitchFamily="2" charset="0"/>
                <a:cs typeface="Helvetica Neue" panose="02000503000000020004" pitchFamily="2" charset="0"/>
              </a:endParaRPr>
            </a:p>
          </p:txBody>
        </p:sp>
        <p:sp>
          <p:nvSpPr>
            <p:cNvPr id="3" name="箭头: 右 2">
              <a:extLst>
                <a:ext uri="{FF2B5EF4-FFF2-40B4-BE49-F238E27FC236}">
                  <a16:creationId xmlns:a16="http://schemas.microsoft.com/office/drawing/2014/main" id="{CF6D2340-786B-4DFE-A96E-C6A49F76E69D}"/>
                </a:ext>
              </a:extLst>
            </p:cNvPr>
            <p:cNvSpPr/>
            <p:nvPr/>
          </p:nvSpPr>
          <p:spPr>
            <a:xfrm rot="16200000">
              <a:off x="3029713" y="4516598"/>
              <a:ext cx="1062230" cy="200025"/>
            </a:xfrm>
            <a:prstGeom prst="rightArrow">
              <a:avLst>
                <a:gd name="adj1" fmla="val 46294"/>
                <a:gd name="adj2" fmla="val 7964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a:extLst>
              <a:ext uri="{FF2B5EF4-FFF2-40B4-BE49-F238E27FC236}">
                <a16:creationId xmlns:a16="http://schemas.microsoft.com/office/drawing/2014/main" id="{B61DCF2B-A13E-4473-9ADA-5382E430C882}"/>
              </a:ext>
            </a:extLst>
          </p:cNvPr>
          <p:cNvGrpSpPr/>
          <p:nvPr/>
        </p:nvGrpSpPr>
        <p:grpSpPr>
          <a:xfrm>
            <a:off x="1287667" y="2075958"/>
            <a:ext cx="1671609" cy="809942"/>
            <a:chOff x="1287667" y="2011236"/>
            <a:chExt cx="1671609" cy="809942"/>
          </a:xfrm>
        </p:grpSpPr>
        <p:sp>
          <p:nvSpPr>
            <p:cNvPr id="16" name="TextBox 5">
              <a:extLst>
                <a:ext uri="{FF2B5EF4-FFF2-40B4-BE49-F238E27FC236}">
                  <a16:creationId xmlns:a16="http://schemas.microsoft.com/office/drawing/2014/main" id="{2D232B23-4CA3-4FC6-A694-910FAB71313B}"/>
                </a:ext>
              </a:extLst>
            </p:cNvPr>
            <p:cNvSpPr txBox="1"/>
            <p:nvPr/>
          </p:nvSpPr>
          <p:spPr>
            <a:xfrm>
              <a:off x="1287667" y="2011236"/>
              <a:ext cx="1291130"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Lt" panose="020B0403020202020204" pitchFamily="34" charset="0"/>
                  <a:ea typeface="Helvetica Neue" panose="02000503000000020004" pitchFamily="2" charset="0"/>
                  <a:cs typeface="Helvetica Neue" panose="02000503000000020004" pitchFamily="2" charset="0"/>
                </a:rPr>
                <a:t>Dendrite</a:t>
              </a:r>
            </a:p>
          </p:txBody>
        </p:sp>
        <p:sp>
          <p:nvSpPr>
            <p:cNvPr id="17" name="箭头: 右 16">
              <a:extLst>
                <a:ext uri="{FF2B5EF4-FFF2-40B4-BE49-F238E27FC236}">
                  <a16:creationId xmlns:a16="http://schemas.microsoft.com/office/drawing/2014/main" id="{E90DCC03-625F-42F4-B88E-55B6B3402635}"/>
                </a:ext>
              </a:extLst>
            </p:cNvPr>
            <p:cNvSpPr/>
            <p:nvPr/>
          </p:nvSpPr>
          <p:spPr>
            <a:xfrm rot="2340687">
              <a:off x="1897046" y="2621153"/>
              <a:ext cx="1062230" cy="200025"/>
            </a:xfrm>
            <a:prstGeom prst="rightArrow">
              <a:avLst>
                <a:gd name="adj1" fmla="val 46294"/>
                <a:gd name="adj2" fmla="val 7964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BB9C9BCC-DA64-4B86-A12F-8D0A950BC8E8}"/>
              </a:ext>
            </a:extLst>
          </p:cNvPr>
          <p:cNvGrpSpPr/>
          <p:nvPr/>
        </p:nvGrpSpPr>
        <p:grpSpPr>
          <a:xfrm>
            <a:off x="4460682" y="3602167"/>
            <a:ext cx="1291130" cy="1555727"/>
            <a:chOff x="4460682" y="3537445"/>
            <a:chExt cx="1291130" cy="1555727"/>
          </a:xfrm>
        </p:grpSpPr>
        <p:sp>
          <p:nvSpPr>
            <p:cNvPr id="18" name="TextBox 5">
              <a:extLst>
                <a:ext uri="{FF2B5EF4-FFF2-40B4-BE49-F238E27FC236}">
                  <a16:creationId xmlns:a16="http://schemas.microsoft.com/office/drawing/2014/main" id="{F887A351-75A3-4E93-9DDA-6E0FD7033A43}"/>
                </a:ext>
              </a:extLst>
            </p:cNvPr>
            <p:cNvSpPr txBox="1"/>
            <p:nvPr/>
          </p:nvSpPr>
          <p:spPr>
            <a:xfrm>
              <a:off x="4460682" y="4693397"/>
              <a:ext cx="1291130"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Lt" panose="020B0403020202020204" pitchFamily="34" charset="0"/>
                  <a:ea typeface="Helvetica Neue" panose="02000503000000020004" pitchFamily="2" charset="0"/>
                  <a:cs typeface="Helvetica Neue" panose="02000503000000020004" pitchFamily="2" charset="0"/>
                </a:rPr>
                <a:t>A</a:t>
              </a:r>
              <a:r>
                <a:rPr lang="en-US" altLang="zh-CN" sz="1800" dirty="0">
                  <a:latin typeface="HelveticaNeueLT Std Lt" panose="020B0403020202020204" pitchFamily="34" charset="0"/>
                  <a:ea typeface="Helvetica Neue" panose="02000503000000020004" pitchFamily="2" charset="0"/>
                  <a:cs typeface="Helvetica Neue" panose="02000503000000020004" pitchFamily="2" charset="0"/>
                </a:rPr>
                <a:t>xon</a:t>
              </a:r>
              <a:endParaRPr lang="en-US" sz="1800" dirty="0">
                <a:latin typeface="HelveticaNeueLT Std Lt" panose="020B0403020202020204" pitchFamily="34" charset="0"/>
                <a:ea typeface="Helvetica Neue" panose="02000503000000020004" pitchFamily="2" charset="0"/>
                <a:cs typeface="Helvetica Neue" panose="02000503000000020004" pitchFamily="2" charset="0"/>
              </a:endParaRPr>
            </a:p>
          </p:txBody>
        </p:sp>
        <p:sp>
          <p:nvSpPr>
            <p:cNvPr id="19" name="箭头: 右 18">
              <a:extLst>
                <a:ext uri="{FF2B5EF4-FFF2-40B4-BE49-F238E27FC236}">
                  <a16:creationId xmlns:a16="http://schemas.microsoft.com/office/drawing/2014/main" id="{8E7EA042-C0C0-4CA5-AAA5-A7CB58BF9831}"/>
                </a:ext>
              </a:extLst>
            </p:cNvPr>
            <p:cNvSpPr/>
            <p:nvPr/>
          </p:nvSpPr>
          <p:spPr>
            <a:xfrm rot="13500000">
              <a:off x="4030951" y="4170183"/>
              <a:ext cx="1062230" cy="200025"/>
            </a:xfrm>
            <a:prstGeom prst="rightArrow">
              <a:avLst>
                <a:gd name="adj1" fmla="val 46294"/>
                <a:gd name="adj2" fmla="val 7964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箭头: 右 29">
              <a:extLst>
                <a:ext uri="{FF2B5EF4-FFF2-40B4-BE49-F238E27FC236}">
                  <a16:creationId xmlns:a16="http://schemas.microsoft.com/office/drawing/2014/main" id="{93704FAE-D09F-4E15-AA9E-35DA2FC0EAC3}"/>
                </a:ext>
              </a:extLst>
            </p:cNvPr>
            <p:cNvSpPr/>
            <p:nvPr/>
          </p:nvSpPr>
          <p:spPr>
            <a:xfrm rot="17100000">
              <a:off x="4831152" y="3968547"/>
              <a:ext cx="1062230" cy="200025"/>
            </a:xfrm>
            <a:prstGeom prst="rightArrow">
              <a:avLst>
                <a:gd name="adj1" fmla="val 46294"/>
                <a:gd name="adj2" fmla="val 7964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47F5D993-6581-401A-B70F-80F4F34E08EC}"/>
              </a:ext>
            </a:extLst>
          </p:cNvPr>
          <p:cNvGrpSpPr/>
          <p:nvPr/>
        </p:nvGrpSpPr>
        <p:grpSpPr>
          <a:xfrm>
            <a:off x="6545917" y="2075958"/>
            <a:ext cx="1291130" cy="1322350"/>
            <a:chOff x="6466077" y="4160262"/>
            <a:chExt cx="1291130" cy="1322350"/>
          </a:xfrm>
        </p:grpSpPr>
        <p:sp>
          <p:nvSpPr>
            <p:cNvPr id="26" name="箭头: 右 25">
              <a:extLst>
                <a:ext uri="{FF2B5EF4-FFF2-40B4-BE49-F238E27FC236}">
                  <a16:creationId xmlns:a16="http://schemas.microsoft.com/office/drawing/2014/main" id="{DC3A39E8-EA55-44A6-A865-8394816B6F80}"/>
                </a:ext>
              </a:extLst>
            </p:cNvPr>
            <p:cNvSpPr/>
            <p:nvPr/>
          </p:nvSpPr>
          <p:spPr>
            <a:xfrm rot="7485848">
              <a:off x="6258175" y="4851484"/>
              <a:ext cx="1062230" cy="200025"/>
            </a:xfrm>
            <a:prstGeom prst="rightArrow">
              <a:avLst>
                <a:gd name="adj1" fmla="val 46294"/>
                <a:gd name="adj2" fmla="val 7964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5">
              <a:extLst>
                <a:ext uri="{FF2B5EF4-FFF2-40B4-BE49-F238E27FC236}">
                  <a16:creationId xmlns:a16="http://schemas.microsoft.com/office/drawing/2014/main" id="{EF914F92-2216-4F72-9361-B34866640825}"/>
                </a:ext>
              </a:extLst>
            </p:cNvPr>
            <p:cNvSpPr txBox="1"/>
            <p:nvPr/>
          </p:nvSpPr>
          <p:spPr>
            <a:xfrm>
              <a:off x="6466077" y="4160262"/>
              <a:ext cx="1291130"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Lt" panose="020B0403020202020204" pitchFamily="34" charset="0"/>
                  <a:ea typeface="Helvetica Neue" panose="02000503000000020004" pitchFamily="2" charset="0"/>
                  <a:cs typeface="Helvetica Neue" panose="02000503000000020004" pitchFamily="2" charset="0"/>
                </a:rPr>
                <a:t>Synapse</a:t>
              </a:r>
            </a:p>
          </p:txBody>
        </p:sp>
      </p:grpSp>
      <p:sp>
        <p:nvSpPr>
          <p:cNvPr id="20" name="TextBox 5">
            <a:extLst>
              <a:ext uri="{FF2B5EF4-FFF2-40B4-BE49-F238E27FC236}">
                <a16:creationId xmlns:a16="http://schemas.microsoft.com/office/drawing/2014/main" id="{79D0D391-3E7D-44FD-85FC-59507EB58B43}"/>
              </a:ext>
            </a:extLst>
          </p:cNvPr>
          <p:cNvSpPr txBox="1"/>
          <p:nvPr/>
        </p:nvSpPr>
        <p:spPr>
          <a:xfrm>
            <a:off x="3202164" y="1258825"/>
            <a:ext cx="2739671"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Neuron </a:t>
            </a:r>
          </a:p>
        </p:txBody>
      </p:sp>
    </p:spTree>
    <p:extLst>
      <p:ext uri="{BB962C8B-B14F-4D97-AF65-F5344CB8AC3E}">
        <p14:creationId xmlns:p14="http://schemas.microsoft.com/office/powerpoint/2010/main" val="2375728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a:xfrm>
            <a:off x="4299922" y="6558087"/>
            <a:ext cx="544154" cy="291381"/>
          </a:xfrm>
        </p:spPr>
        <p:txBody>
          <a:bodyPr/>
          <a:lstStyle/>
          <a:p>
            <a:r>
              <a:rPr lang="en-US" dirty="0"/>
              <a:t>6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13115" y="293172"/>
            <a:ext cx="7042846" cy="375417"/>
          </a:xfrm>
          <a:prstGeom prst="rect">
            <a:avLst/>
          </a:prstGeom>
        </p:spPr>
        <p:txBody>
          <a:bodyPr/>
          <a:lstStyle/>
          <a:p>
            <a:r>
              <a:rPr lang="en-US" sz="2400" dirty="0"/>
              <a:t>Introduction</a:t>
            </a:r>
          </a:p>
        </p:txBody>
      </p:sp>
      <p:pic>
        <p:nvPicPr>
          <p:cNvPr id="22" name="图片 21" descr="卡通人物&#10;&#10;描述已自动生成">
            <a:extLst>
              <a:ext uri="{FF2B5EF4-FFF2-40B4-BE49-F238E27FC236}">
                <a16:creationId xmlns:a16="http://schemas.microsoft.com/office/drawing/2014/main" id="{0F835FC7-5A54-4F94-9243-695AB4AFAB8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839003" y="3108907"/>
            <a:ext cx="2829337" cy="1554780"/>
          </a:xfrm>
          <a:prstGeom prst="rect">
            <a:avLst/>
          </a:prstGeom>
        </p:spPr>
      </p:pic>
      <p:sp>
        <p:nvSpPr>
          <p:cNvPr id="13" name="TextBox 5">
            <a:extLst>
              <a:ext uri="{FF2B5EF4-FFF2-40B4-BE49-F238E27FC236}">
                <a16:creationId xmlns:a16="http://schemas.microsoft.com/office/drawing/2014/main" id="{69DAC6E7-380A-433C-8AB5-8381DB861CE6}"/>
              </a:ext>
            </a:extLst>
          </p:cNvPr>
          <p:cNvSpPr txBox="1"/>
          <p:nvPr/>
        </p:nvSpPr>
        <p:spPr>
          <a:xfrm>
            <a:off x="2721448" y="1246970"/>
            <a:ext cx="3701101"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Hodgkin-Huxley Model</a:t>
            </a:r>
          </a:p>
        </p:txBody>
      </p:sp>
      <p:sp>
        <p:nvSpPr>
          <p:cNvPr id="7" name="矩形 6">
            <a:extLst>
              <a:ext uri="{FF2B5EF4-FFF2-40B4-BE49-F238E27FC236}">
                <a16:creationId xmlns:a16="http://schemas.microsoft.com/office/drawing/2014/main" id="{C1AA451F-02B1-479D-AE98-180CEA978DF4}"/>
              </a:ext>
            </a:extLst>
          </p:cNvPr>
          <p:cNvSpPr/>
          <p:nvPr/>
        </p:nvSpPr>
        <p:spPr>
          <a:xfrm>
            <a:off x="2413955" y="6202792"/>
            <a:ext cx="6730045" cy="276999"/>
          </a:xfrm>
          <a:prstGeom prst="rect">
            <a:avLst/>
          </a:prstGeom>
        </p:spPr>
        <p:txBody>
          <a:bodyPr wrap="square">
            <a:spAutoFit/>
          </a:bodyPr>
          <a:lstStyle/>
          <a:p>
            <a:pPr algn="r"/>
            <a:r>
              <a:rPr lang="en-US" altLang="zh-CN" sz="1200" dirty="0">
                <a:solidFill>
                  <a:srgbClr val="222222"/>
                </a:solidFill>
                <a:latin typeface="HelveticaNeueLT Std Thin" panose="020B0403020202020204" pitchFamily="34" charset="0"/>
              </a:rPr>
              <a:t>( Hodgkin, A. L., &amp; Huxley, A. F. (1952). </a:t>
            </a:r>
            <a:r>
              <a:rPr lang="en-US" altLang="zh-CN" sz="1200" i="1" dirty="0">
                <a:solidFill>
                  <a:srgbClr val="222222"/>
                </a:solidFill>
                <a:latin typeface="HelveticaNeueLT Std Thin" panose="020B0403020202020204" pitchFamily="34" charset="0"/>
              </a:rPr>
              <a:t>The Journal of physiology</a:t>
            </a:r>
            <a:r>
              <a:rPr lang="en-US" altLang="zh-CN" sz="1200" dirty="0">
                <a:solidFill>
                  <a:srgbClr val="222222"/>
                </a:solidFill>
                <a:latin typeface="HelveticaNeueLT Std Thin" panose="020B0403020202020204" pitchFamily="34" charset="0"/>
              </a:rPr>
              <a:t>, </a:t>
            </a:r>
            <a:r>
              <a:rPr lang="en-US" altLang="zh-CN" sz="1200" i="1" dirty="0">
                <a:solidFill>
                  <a:srgbClr val="222222"/>
                </a:solidFill>
                <a:latin typeface="HelveticaNeueLT Std Thin" panose="020B0403020202020204" pitchFamily="34" charset="0"/>
              </a:rPr>
              <a:t>117</a:t>
            </a:r>
            <a:r>
              <a:rPr lang="en-US" altLang="zh-CN" sz="1200" dirty="0">
                <a:solidFill>
                  <a:srgbClr val="222222"/>
                </a:solidFill>
                <a:latin typeface="HelveticaNeueLT Std Thin" panose="020B0403020202020204" pitchFamily="34" charset="0"/>
              </a:rPr>
              <a:t>(4), 500-544. )</a:t>
            </a:r>
            <a:endParaRPr lang="zh-CN" altLang="en-US" sz="1200" dirty="0">
              <a:latin typeface="HelveticaNeueLT Std Thin" panose="020B0403020202020204" pitchFamily="34" charset="0"/>
            </a:endParaRPr>
          </a:p>
        </p:txBody>
      </p:sp>
      <p:pic>
        <p:nvPicPr>
          <p:cNvPr id="6" name="图片 5" descr="图片包含 游戏机&#10;&#10;描述已自动生成">
            <a:extLst>
              <a:ext uri="{FF2B5EF4-FFF2-40B4-BE49-F238E27FC236}">
                <a16:creationId xmlns:a16="http://schemas.microsoft.com/office/drawing/2014/main" id="{1462FB8C-B97D-4B20-A250-D90E667BA296}"/>
              </a:ext>
            </a:extLst>
          </p:cNvPr>
          <p:cNvPicPr>
            <a:picLocks noChangeAspect="1"/>
          </p:cNvPicPr>
          <p:nvPr/>
        </p:nvPicPr>
        <p:blipFill rotWithShape="1">
          <a:blip r:embed="rId5"/>
          <a:srcRect t="8791" b="8470"/>
          <a:stretch/>
        </p:blipFill>
        <p:spPr>
          <a:xfrm>
            <a:off x="4725826" y="2114362"/>
            <a:ext cx="3949361" cy="2314575"/>
          </a:xfrm>
          <a:prstGeom prst="rect">
            <a:avLst/>
          </a:prstGeom>
        </p:spPr>
      </p:pic>
      <p:sp>
        <p:nvSpPr>
          <p:cNvPr id="34" name="箭头: 右 33">
            <a:extLst>
              <a:ext uri="{FF2B5EF4-FFF2-40B4-BE49-F238E27FC236}">
                <a16:creationId xmlns:a16="http://schemas.microsoft.com/office/drawing/2014/main" id="{46BD7A5D-F65D-408D-B51E-474F31537398}"/>
              </a:ext>
            </a:extLst>
          </p:cNvPr>
          <p:cNvSpPr/>
          <p:nvPr/>
        </p:nvSpPr>
        <p:spPr>
          <a:xfrm>
            <a:off x="3849562" y="3674443"/>
            <a:ext cx="774431" cy="423707"/>
          </a:xfrm>
          <a:prstGeom prst="rightArrow">
            <a:avLst>
              <a:gd name="adj1" fmla="val 32561"/>
              <a:gd name="adj2" fmla="val 608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5">
            <a:extLst>
              <a:ext uri="{FF2B5EF4-FFF2-40B4-BE49-F238E27FC236}">
                <a16:creationId xmlns:a16="http://schemas.microsoft.com/office/drawing/2014/main" id="{258759F2-9258-46B3-8006-17CED9D863B0}"/>
              </a:ext>
            </a:extLst>
          </p:cNvPr>
          <p:cNvSpPr txBox="1"/>
          <p:nvPr/>
        </p:nvSpPr>
        <p:spPr>
          <a:xfrm>
            <a:off x="4863442" y="4861314"/>
            <a:ext cx="3843948"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600" dirty="0">
                <a:latin typeface="HelveticaNeueLT Std Lt" panose="020B0403020202020204" pitchFamily="34" charset="0"/>
                <a:ea typeface="Helvetica Neue" panose="02000503000000020004" pitchFamily="2" charset="0"/>
                <a:cs typeface="Helvetica Neue" panose="02000503000000020004" pitchFamily="2" charset="0"/>
              </a:rPr>
              <a:t>Set of coupled nonlinear ODEs</a:t>
            </a:r>
            <a:endParaRPr lang="en-US" sz="1800" b="0" dirty="0">
              <a:latin typeface="HelveticaNeueLT Std Lt" panose="020B0403020202020204" pitchFamily="34" charset="0"/>
              <a:ea typeface="Helvetica Neue" panose="02000503000000020004" pitchFamily="2" charset="0"/>
              <a:cs typeface="Helvetica Neue" panose="02000503000000020004" pitchFamily="2" charset="0"/>
            </a:endParaRPr>
          </a:p>
        </p:txBody>
      </p:sp>
      <p:sp>
        <p:nvSpPr>
          <p:cNvPr id="11" name="TextBox 5">
            <a:extLst>
              <a:ext uri="{FF2B5EF4-FFF2-40B4-BE49-F238E27FC236}">
                <a16:creationId xmlns:a16="http://schemas.microsoft.com/office/drawing/2014/main" id="{71730DCF-4433-4B02-AF41-F4018E4E2197}"/>
              </a:ext>
            </a:extLst>
          </p:cNvPr>
          <p:cNvSpPr txBox="1"/>
          <p:nvPr/>
        </p:nvSpPr>
        <p:spPr>
          <a:xfrm>
            <a:off x="2916401" y="1547393"/>
            <a:ext cx="3311194" cy="277000"/>
          </a:xfrm>
          <a:prstGeom prst="rect">
            <a:avLst/>
          </a:prstGeom>
        </p:spPr>
        <p:txBody>
          <a:bodyPr/>
          <a:lstStyle>
            <a:defPPr>
              <a:defRPr lang="en-US"/>
            </a:defPPr>
            <a:lvl1pPr algn="ctr" defTabSz="914400">
              <a:lnSpc>
                <a:spcPct val="90000"/>
              </a:lnSpc>
              <a:spcBef>
                <a:spcPct val="0"/>
              </a:spcBef>
              <a:buNone/>
              <a:defRPr sz="1600" b="1" i="0">
                <a:latin typeface="HelveticaNeueLT Std Lt" panose="020B0403020202020204" pitchFamily="34" charset="0"/>
                <a:ea typeface="Helvetica Neue" panose="02000503000000020004" pitchFamily="2" charset="0"/>
                <a:cs typeface="Helvetica Neue" panose="02000503000000020004" pitchFamily="2" charset="0"/>
              </a:defRPr>
            </a:lvl1pPr>
          </a:lstStyle>
          <a:p>
            <a:r>
              <a:rPr lang="en-US" sz="1200" dirty="0"/>
              <a:t> 1963 Nobel Prize in Physiology or Medicine </a:t>
            </a:r>
          </a:p>
        </p:txBody>
      </p:sp>
    </p:spTree>
    <p:extLst>
      <p:ext uri="{BB962C8B-B14F-4D97-AF65-F5344CB8AC3E}">
        <p14:creationId xmlns:p14="http://schemas.microsoft.com/office/powerpoint/2010/main" val="8296491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descr="卡通人物&#10;&#10;描述已自动生成">
            <a:extLst>
              <a:ext uri="{FF2B5EF4-FFF2-40B4-BE49-F238E27FC236}">
                <a16:creationId xmlns:a16="http://schemas.microsoft.com/office/drawing/2014/main" id="{F828689E-2C8F-463A-99FE-644E863C0D0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215251" y="3119748"/>
            <a:ext cx="1463475" cy="804211"/>
          </a:xfrm>
          <a:prstGeom prst="rect">
            <a:avLst/>
          </a:prstGeom>
        </p:spPr>
      </p:pic>
      <p:sp>
        <p:nvSpPr>
          <p:cNvPr id="2" name="Slide Number Placeholder 1">
            <a:extLst>
              <a:ext uri="{FF2B5EF4-FFF2-40B4-BE49-F238E27FC236}">
                <a16:creationId xmlns:a16="http://schemas.microsoft.com/office/drawing/2014/main" id="{D587AE48-794E-5D4C-BED0-3A6565B1833D}"/>
              </a:ext>
            </a:extLst>
          </p:cNvPr>
          <p:cNvSpPr>
            <a:spLocks noGrp="1"/>
          </p:cNvSpPr>
          <p:nvPr>
            <p:ph type="sldNum" sz="quarter" idx="12"/>
          </p:nvPr>
        </p:nvSpPr>
        <p:spPr/>
        <p:txBody>
          <a:bodyPr/>
          <a:lstStyle/>
          <a:p>
            <a:r>
              <a:rPr lang="en-US" dirty="0"/>
              <a:t>7 / 35</a:t>
            </a:r>
          </a:p>
        </p:txBody>
      </p:sp>
      <p:sp>
        <p:nvSpPr>
          <p:cNvPr id="5" name="Title 1">
            <a:extLst>
              <a:ext uri="{FF2B5EF4-FFF2-40B4-BE49-F238E27FC236}">
                <a16:creationId xmlns:a16="http://schemas.microsoft.com/office/drawing/2014/main" id="{8835EDFF-4FC8-AD4F-82C4-F0A18E851B77}"/>
              </a:ext>
            </a:extLst>
          </p:cNvPr>
          <p:cNvSpPr>
            <a:spLocks noGrp="1"/>
          </p:cNvSpPr>
          <p:nvPr>
            <p:ph type="title"/>
          </p:nvPr>
        </p:nvSpPr>
        <p:spPr>
          <a:xfrm>
            <a:off x="313115" y="293172"/>
            <a:ext cx="7042846" cy="375417"/>
          </a:xfrm>
          <a:prstGeom prst="rect">
            <a:avLst/>
          </a:prstGeom>
        </p:spPr>
        <p:txBody>
          <a:bodyPr/>
          <a:lstStyle/>
          <a:p>
            <a:r>
              <a:rPr lang="en-US" sz="2400" dirty="0"/>
              <a:t>Introduction</a:t>
            </a:r>
          </a:p>
        </p:txBody>
      </p:sp>
      <p:sp>
        <p:nvSpPr>
          <p:cNvPr id="13" name="TextBox 5">
            <a:extLst>
              <a:ext uri="{FF2B5EF4-FFF2-40B4-BE49-F238E27FC236}">
                <a16:creationId xmlns:a16="http://schemas.microsoft.com/office/drawing/2014/main" id="{69DAC6E7-380A-433C-8AB5-8381DB861CE6}"/>
              </a:ext>
            </a:extLst>
          </p:cNvPr>
          <p:cNvSpPr txBox="1"/>
          <p:nvPr/>
        </p:nvSpPr>
        <p:spPr>
          <a:xfrm>
            <a:off x="2717467" y="5694488"/>
            <a:ext cx="3701101"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only simulation is possible!</a:t>
            </a:r>
          </a:p>
        </p:txBody>
      </p:sp>
      <p:grpSp>
        <p:nvGrpSpPr>
          <p:cNvPr id="3" name="组合 2">
            <a:extLst>
              <a:ext uri="{FF2B5EF4-FFF2-40B4-BE49-F238E27FC236}">
                <a16:creationId xmlns:a16="http://schemas.microsoft.com/office/drawing/2014/main" id="{3844CA2E-215A-48C7-AC71-C4761934521F}"/>
              </a:ext>
            </a:extLst>
          </p:cNvPr>
          <p:cNvGrpSpPr/>
          <p:nvPr/>
        </p:nvGrpSpPr>
        <p:grpSpPr>
          <a:xfrm>
            <a:off x="1981748" y="1795086"/>
            <a:ext cx="5172537" cy="3188358"/>
            <a:chOff x="1985730" y="1515344"/>
            <a:chExt cx="5172537" cy="3188358"/>
          </a:xfrm>
        </p:grpSpPr>
        <p:pic>
          <p:nvPicPr>
            <p:cNvPr id="32" name="图片 31" descr="卡通人物&#10;&#10;描述已自动生成">
              <a:extLst>
                <a:ext uri="{FF2B5EF4-FFF2-40B4-BE49-F238E27FC236}">
                  <a16:creationId xmlns:a16="http://schemas.microsoft.com/office/drawing/2014/main" id="{99DEE077-3D60-44A0-AF5D-4DE72E68E7A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rot="20700000">
              <a:off x="5496959" y="3899491"/>
              <a:ext cx="1463475" cy="804211"/>
            </a:xfrm>
            <a:prstGeom prst="rect">
              <a:avLst/>
            </a:prstGeom>
          </p:spPr>
        </p:pic>
        <p:pic>
          <p:nvPicPr>
            <p:cNvPr id="17" name="图片 16" descr="卡通人物&#10;&#10;描述已自动生成">
              <a:extLst>
                <a:ext uri="{FF2B5EF4-FFF2-40B4-BE49-F238E27FC236}">
                  <a16:creationId xmlns:a16="http://schemas.microsoft.com/office/drawing/2014/main" id="{3BEEAAC4-235C-40B3-BFBD-90BE41C6826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217347" y="2840828"/>
              <a:ext cx="1463475" cy="804211"/>
            </a:xfrm>
            <a:prstGeom prst="rect">
              <a:avLst/>
            </a:prstGeom>
          </p:spPr>
        </p:pic>
        <p:pic>
          <p:nvPicPr>
            <p:cNvPr id="18" name="图片 17" descr="卡通人物&#10;&#10;描述已自动生成">
              <a:extLst>
                <a:ext uri="{FF2B5EF4-FFF2-40B4-BE49-F238E27FC236}">
                  <a16:creationId xmlns:a16="http://schemas.microsoft.com/office/drawing/2014/main" id="{7681DCDE-7E3D-4300-A762-9291C680C3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rot="2430629">
              <a:off x="4331850" y="3319218"/>
              <a:ext cx="1463475" cy="804211"/>
            </a:xfrm>
            <a:prstGeom prst="rect">
              <a:avLst/>
            </a:prstGeom>
          </p:spPr>
        </p:pic>
        <p:pic>
          <p:nvPicPr>
            <p:cNvPr id="19" name="图片 18" descr="卡通人物&#10;&#10;描述已自动生成">
              <a:extLst>
                <a:ext uri="{FF2B5EF4-FFF2-40B4-BE49-F238E27FC236}">
                  <a16:creationId xmlns:a16="http://schemas.microsoft.com/office/drawing/2014/main" id="{B80D3401-9B1C-4C98-9215-AA6047AAF4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rot="18900000">
              <a:off x="3352542" y="3702502"/>
              <a:ext cx="1463475" cy="804211"/>
            </a:xfrm>
            <a:prstGeom prst="rect">
              <a:avLst/>
            </a:prstGeom>
          </p:spPr>
        </p:pic>
        <p:pic>
          <p:nvPicPr>
            <p:cNvPr id="21" name="图片 20" descr="卡通人物&#10;&#10;描述已自动生成">
              <a:extLst>
                <a:ext uri="{FF2B5EF4-FFF2-40B4-BE49-F238E27FC236}">
                  <a16:creationId xmlns:a16="http://schemas.microsoft.com/office/drawing/2014/main" id="{493C3D36-B5E7-45DA-8B1D-AFA7DE10B28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rot="18900000">
              <a:off x="5431273" y="3022200"/>
              <a:ext cx="1463475" cy="804211"/>
            </a:xfrm>
            <a:prstGeom prst="rect">
              <a:avLst/>
            </a:prstGeom>
          </p:spPr>
        </p:pic>
        <p:pic>
          <p:nvPicPr>
            <p:cNvPr id="27" name="图片 26" descr="卡通人物&#10;&#10;描述已自动生成">
              <a:extLst>
                <a:ext uri="{FF2B5EF4-FFF2-40B4-BE49-F238E27FC236}">
                  <a16:creationId xmlns:a16="http://schemas.microsoft.com/office/drawing/2014/main" id="{002869DF-E58C-447F-B6FA-447A496F5AD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rot="7200000">
              <a:off x="4435169" y="2080409"/>
              <a:ext cx="1463476" cy="804211"/>
            </a:xfrm>
            <a:prstGeom prst="rect">
              <a:avLst/>
            </a:prstGeom>
          </p:spPr>
        </p:pic>
        <p:pic>
          <p:nvPicPr>
            <p:cNvPr id="28" name="图片 27" descr="卡通人物&#10;&#10;描述已自动生成">
              <a:extLst>
                <a:ext uri="{FF2B5EF4-FFF2-40B4-BE49-F238E27FC236}">
                  <a16:creationId xmlns:a16="http://schemas.microsoft.com/office/drawing/2014/main" id="{7CDEBC09-7B81-4583-92FF-5D2B7C65394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rot="2700000">
              <a:off x="1985730" y="2220450"/>
              <a:ext cx="1463476" cy="804211"/>
            </a:xfrm>
            <a:prstGeom prst="rect">
              <a:avLst/>
            </a:prstGeom>
          </p:spPr>
        </p:pic>
        <p:pic>
          <p:nvPicPr>
            <p:cNvPr id="29" name="图片 28" descr="卡通人物&#10;&#10;描述已自动生成">
              <a:extLst>
                <a:ext uri="{FF2B5EF4-FFF2-40B4-BE49-F238E27FC236}">
                  <a16:creationId xmlns:a16="http://schemas.microsoft.com/office/drawing/2014/main" id="{85ADA6FE-DE8B-43C9-80F8-6BFFADDDFFA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rot="6300000">
              <a:off x="3136089" y="1844976"/>
              <a:ext cx="1463476" cy="804211"/>
            </a:xfrm>
            <a:prstGeom prst="rect">
              <a:avLst/>
            </a:prstGeom>
          </p:spPr>
        </p:pic>
        <p:pic>
          <p:nvPicPr>
            <p:cNvPr id="30" name="图片 29" descr="卡通人物&#10;&#10;描述已自动生成">
              <a:extLst>
                <a:ext uri="{FF2B5EF4-FFF2-40B4-BE49-F238E27FC236}">
                  <a16:creationId xmlns:a16="http://schemas.microsoft.com/office/drawing/2014/main" id="{5822AF0D-210D-4313-839B-1E5A9A786C0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rot="19800000">
              <a:off x="1985730" y="3448447"/>
              <a:ext cx="1463475" cy="804211"/>
            </a:xfrm>
            <a:prstGeom prst="rect">
              <a:avLst/>
            </a:prstGeom>
          </p:spPr>
        </p:pic>
        <p:pic>
          <p:nvPicPr>
            <p:cNvPr id="31" name="图片 30" descr="卡通人物&#10;&#10;描述已自动生成">
              <a:extLst>
                <a:ext uri="{FF2B5EF4-FFF2-40B4-BE49-F238E27FC236}">
                  <a16:creationId xmlns:a16="http://schemas.microsoft.com/office/drawing/2014/main" id="{C920542D-751D-4D32-937D-F495AC640D9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rot="12673580">
              <a:off x="5694792" y="2078528"/>
              <a:ext cx="1463475" cy="804211"/>
            </a:xfrm>
            <a:prstGeom prst="rect">
              <a:avLst/>
            </a:prstGeom>
          </p:spPr>
        </p:pic>
      </p:grpSp>
      <p:grpSp>
        <p:nvGrpSpPr>
          <p:cNvPr id="23" name="组合 22">
            <a:extLst>
              <a:ext uri="{FF2B5EF4-FFF2-40B4-BE49-F238E27FC236}">
                <a16:creationId xmlns:a16="http://schemas.microsoft.com/office/drawing/2014/main" id="{8072F1DC-ECEE-44BA-AE81-C4643B189695}"/>
              </a:ext>
            </a:extLst>
          </p:cNvPr>
          <p:cNvGrpSpPr/>
          <p:nvPr/>
        </p:nvGrpSpPr>
        <p:grpSpPr>
          <a:xfrm>
            <a:off x="4532017" y="5105786"/>
            <a:ext cx="72000" cy="376800"/>
            <a:chOff x="7592291" y="4124249"/>
            <a:chExt cx="72000" cy="376800"/>
          </a:xfrm>
        </p:grpSpPr>
        <p:sp>
          <p:nvSpPr>
            <p:cNvPr id="24" name="椭圆 23">
              <a:extLst>
                <a:ext uri="{FF2B5EF4-FFF2-40B4-BE49-F238E27FC236}">
                  <a16:creationId xmlns:a16="http://schemas.microsoft.com/office/drawing/2014/main" id="{238EE438-890D-4A03-9CF3-F38D7099A3E8}"/>
                </a:ext>
              </a:extLst>
            </p:cNvPr>
            <p:cNvSpPr>
              <a:spLocks noChangeAspect="1"/>
            </p:cNvSpPr>
            <p:nvPr/>
          </p:nvSpPr>
          <p:spPr>
            <a:xfrm>
              <a:off x="7592291" y="4124249"/>
              <a:ext cx="72000" cy="720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497EA63D-4940-4818-8B8E-53AB14A8768E}"/>
                </a:ext>
              </a:extLst>
            </p:cNvPr>
            <p:cNvSpPr>
              <a:spLocks noChangeAspect="1"/>
            </p:cNvSpPr>
            <p:nvPr/>
          </p:nvSpPr>
          <p:spPr>
            <a:xfrm>
              <a:off x="7592291" y="4276649"/>
              <a:ext cx="72000" cy="72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18AAA60C-7C86-4FE7-899F-0ED5EEC5875E}"/>
                </a:ext>
              </a:extLst>
            </p:cNvPr>
            <p:cNvSpPr>
              <a:spLocks noChangeAspect="1"/>
            </p:cNvSpPr>
            <p:nvPr/>
          </p:nvSpPr>
          <p:spPr>
            <a:xfrm>
              <a:off x="7592291" y="4429049"/>
              <a:ext cx="72000" cy="720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a:extLst>
              <a:ext uri="{FF2B5EF4-FFF2-40B4-BE49-F238E27FC236}">
                <a16:creationId xmlns:a16="http://schemas.microsoft.com/office/drawing/2014/main" id="{0364623D-5391-4FCB-A535-1BC232F9DC5B}"/>
              </a:ext>
            </a:extLst>
          </p:cNvPr>
          <p:cNvGrpSpPr/>
          <p:nvPr/>
        </p:nvGrpSpPr>
        <p:grpSpPr>
          <a:xfrm rot="16200000">
            <a:off x="7220735" y="3561171"/>
            <a:ext cx="72000" cy="376800"/>
            <a:chOff x="7592291" y="4124249"/>
            <a:chExt cx="72000" cy="376800"/>
          </a:xfrm>
        </p:grpSpPr>
        <p:sp>
          <p:nvSpPr>
            <p:cNvPr id="34" name="椭圆 33">
              <a:extLst>
                <a:ext uri="{FF2B5EF4-FFF2-40B4-BE49-F238E27FC236}">
                  <a16:creationId xmlns:a16="http://schemas.microsoft.com/office/drawing/2014/main" id="{F1285C30-69F7-45F7-83C4-F5218D66340E}"/>
                </a:ext>
              </a:extLst>
            </p:cNvPr>
            <p:cNvSpPr>
              <a:spLocks noChangeAspect="1"/>
            </p:cNvSpPr>
            <p:nvPr/>
          </p:nvSpPr>
          <p:spPr>
            <a:xfrm>
              <a:off x="7592291" y="4124249"/>
              <a:ext cx="72000" cy="720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3F860876-A14F-448C-95EB-F53E982EFF29}"/>
                </a:ext>
              </a:extLst>
            </p:cNvPr>
            <p:cNvSpPr>
              <a:spLocks noChangeAspect="1"/>
            </p:cNvSpPr>
            <p:nvPr/>
          </p:nvSpPr>
          <p:spPr>
            <a:xfrm>
              <a:off x="7592291" y="4276649"/>
              <a:ext cx="72000" cy="72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3D16FFA7-1CEC-4E6D-A09B-C8ED0F18CB37}"/>
                </a:ext>
              </a:extLst>
            </p:cNvPr>
            <p:cNvSpPr>
              <a:spLocks noChangeAspect="1"/>
            </p:cNvSpPr>
            <p:nvPr/>
          </p:nvSpPr>
          <p:spPr>
            <a:xfrm>
              <a:off x="7592291" y="4429049"/>
              <a:ext cx="72000" cy="720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54F147BC-C875-447E-B5CC-3E26D51C9E49}"/>
              </a:ext>
            </a:extLst>
          </p:cNvPr>
          <p:cNvGrpSpPr/>
          <p:nvPr/>
        </p:nvGrpSpPr>
        <p:grpSpPr>
          <a:xfrm rot="5400000">
            <a:off x="1720345" y="3561170"/>
            <a:ext cx="72000" cy="376800"/>
            <a:chOff x="7592291" y="4124249"/>
            <a:chExt cx="72000" cy="376800"/>
          </a:xfrm>
        </p:grpSpPr>
        <p:sp>
          <p:nvSpPr>
            <p:cNvPr id="38" name="椭圆 37">
              <a:extLst>
                <a:ext uri="{FF2B5EF4-FFF2-40B4-BE49-F238E27FC236}">
                  <a16:creationId xmlns:a16="http://schemas.microsoft.com/office/drawing/2014/main" id="{434E65B3-EDDA-4433-B89C-22EA94708D7F}"/>
                </a:ext>
              </a:extLst>
            </p:cNvPr>
            <p:cNvSpPr>
              <a:spLocks noChangeAspect="1"/>
            </p:cNvSpPr>
            <p:nvPr/>
          </p:nvSpPr>
          <p:spPr>
            <a:xfrm>
              <a:off x="7592291" y="4124249"/>
              <a:ext cx="72000" cy="720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EF3D01CD-951D-4361-8C0D-18B57656A91C}"/>
                </a:ext>
              </a:extLst>
            </p:cNvPr>
            <p:cNvSpPr>
              <a:spLocks noChangeAspect="1"/>
            </p:cNvSpPr>
            <p:nvPr/>
          </p:nvSpPr>
          <p:spPr>
            <a:xfrm>
              <a:off x="7592291" y="4276649"/>
              <a:ext cx="72000" cy="72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B9F2ABEC-179E-40A3-AD43-708E88AE1E39}"/>
                </a:ext>
              </a:extLst>
            </p:cNvPr>
            <p:cNvSpPr>
              <a:spLocks noChangeAspect="1"/>
            </p:cNvSpPr>
            <p:nvPr/>
          </p:nvSpPr>
          <p:spPr>
            <a:xfrm>
              <a:off x="7592291" y="4429049"/>
              <a:ext cx="72000" cy="720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a:extLst>
              <a:ext uri="{FF2B5EF4-FFF2-40B4-BE49-F238E27FC236}">
                <a16:creationId xmlns:a16="http://schemas.microsoft.com/office/drawing/2014/main" id="{E8990D40-9F1A-432E-80FB-B9BB662D0FF1}"/>
              </a:ext>
            </a:extLst>
          </p:cNvPr>
          <p:cNvGrpSpPr/>
          <p:nvPr/>
        </p:nvGrpSpPr>
        <p:grpSpPr>
          <a:xfrm rot="10800000">
            <a:off x="4536000" y="1442195"/>
            <a:ext cx="72000" cy="376800"/>
            <a:chOff x="7592291" y="4124249"/>
            <a:chExt cx="72000" cy="376800"/>
          </a:xfrm>
        </p:grpSpPr>
        <p:sp>
          <p:nvSpPr>
            <p:cNvPr id="46" name="椭圆 45">
              <a:extLst>
                <a:ext uri="{FF2B5EF4-FFF2-40B4-BE49-F238E27FC236}">
                  <a16:creationId xmlns:a16="http://schemas.microsoft.com/office/drawing/2014/main" id="{86F6C511-1D70-45E6-882B-3AA2DDF7D24A}"/>
                </a:ext>
              </a:extLst>
            </p:cNvPr>
            <p:cNvSpPr>
              <a:spLocks noChangeAspect="1"/>
            </p:cNvSpPr>
            <p:nvPr/>
          </p:nvSpPr>
          <p:spPr>
            <a:xfrm>
              <a:off x="7592291" y="4124249"/>
              <a:ext cx="72000" cy="720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433E5F80-764A-4D22-A8F1-173ED319465E}"/>
                </a:ext>
              </a:extLst>
            </p:cNvPr>
            <p:cNvSpPr>
              <a:spLocks noChangeAspect="1"/>
            </p:cNvSpPr>
            <p:nvPr/>
          </p:nvSpPr>
          <p:spPr>
            <a:xfrm>
              <a:off x="7592291" y="4276649"/>
              <a:ext cx="72000" cy="72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79B4BFE1-81A7-42BF-A91F-F71CE7552F14}"/>
                </a:ext>
              </a:extLst>
            </p:cNvPr>
            <p:cNvSpPr>
              <a:spLocks noChangeAspect="1"/>
            </p:cNvSpPr>
            <p:nvPr/>
          </p:nvSpPr>
          <p:spPr>
            <a:xfrm>
              <a:off x="7592291" y="4429049"/>
              <a:ext cx="72000" cy="720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5">
            <a:extLst>
              <a:ext uri="{FF2B5EF4-FFF2-40B4-BE49-F238E27FC236}">
                <a16:creationId xmlns:a16="http://schemas.microsoft.com/office/drawing/2014/main" id="{F511C40D-23BC-4BDB-B0C2-57E718163EEF}"/>
              </a:ext>
            </a:extLst>
          </p:cNvPr>
          <p:cNvSpPr txBox="1"/>
          <p:nvPr/>
        </p:nvSpPr>
        <p:spPr>
          <a:xfrm>
            <a:off x="2721449" y="891658"/>
            <a:ext cx="3701101" cy="399775"/>
          </a:xfrm>
          <a:prstGeom prst="rect">
            <a:avLst/>
          </a:prstGeom>
        </p:spPr>
        <p:txBody>
          <a:bodyPr/>
          <a:lstStyle>
            <a:defPPr>
              <a:defRPr lang="en-US"/>
            </a:defPPr>
            <a:lvl1pPr defTabSz="914400">
              <a:lnSpc>
                <a:spcPct val="90000"/>
              </a:lnSpc>
              <a:spcBef>
                <a:spcPct val="0"/>
              </a:spcBef>
              <a:buNone/>
              <a:defRPr sz="2400" b="1" i="0">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algn="ctr"/>
            <a:r>
              <a:rPr lang="en-US" sz="1800" dirty="0">
                <a:latin typeface="HelveticaNeueLT Std" panose="020B0604020202020204" pitchFamily="34" charset="0"/>
                <a:ea typeface="Helvetica Neue" panose="02000503000000020004" pitchFamily="2" charset="0"/>
                <a:cs typeface="Helvetica Neue" panose="02000503000000020004" pitchFamily="2" charset="0"/>
              </a:rPr>
              <a:t>But for a network of neurons…</a:t>
            </a:r>
          </a:p>
        </p:txBody>
      </p:sp>
    </p:spTree>
    <p:extLst>
      <p:ext uri="{BB962C8B-B14F-4D97-AF65-F5344CB8AC3E}">
        <p14:creationId xmlns:p14="http://schemas.microsoft.com/office/powerpoint/2010/main" val="3157983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sld>
</file>

<file path=ppt/theme/theme1.xml><?xml version="1.0" encoding="utf-8"?>
<a:theme xmlns:a="http://schemas.openxmlformats.org/drawingml/2006/main" name="Qualifi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6594</Words>
  <Application>Microsoft Office PowerPoint</Application>
  <PresentationFormat>全屏显示(4:3)</PresentationFormat>
  <Paragraphs>894</Paragraphs>
  <Slides>58</Slides>
  <Notes>56</Notes>
  <HiddenSlides>2</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58</vt:i4>
      </vt:variant>
    </vt:vector>
  </HeadingPairs>
  <TitlesOfParts>
    <vt:vector size="70" baseType="lpstr">
      <vt:lpstr>Calibri</vt:lpstr>
      <vt:lpstr>Helvetica Neue</vt:lpstr>
      <vt:lpstr>黑体</vt:lpstr>
      <vt:lpstr>HelveticaNeueLT Std Thin</vt:lpstr>
      <vt:lpstr>HelveticaNeueLT Std</vt:lpstr>
      <vt:lpstr>HelveticaNeueLT Std Lt</vt:lpstr>
      <vt:lpstr>Cambria Math</vt:lpstr>
      <vt:lpstr>HelveticaNeueLT Std Blk Cn</vt:lpstr>
      <vt:lpstr>HelveticaNeueLT Std Cn</vt:lpstr>
      <vt:lpstr>Arial</vt:lpstr>
      <vt:lpstr>HelveticaNeueLT Std Blk</vt:lpstr>
      <vt:lpstr>Qualifier</vt:lpstr>
      <vt:lpstr>PowerPoint 演示文稿</vt:lpstr>
      <vt:lpstr>Introduction</vt:lpstr>
      <vt:lpstr>Introduction</vt:lpstr>
      <vt:lpstr>Introduction</vt:lpstr>
      <vt:lpstr>Introduction</vt:lpstr>
      <vt:lpstr>Introduction</vt:lpstr>
      <vt:lpstr>Introduction</vt:lpstr>
      <vt:lpstr>Introduction</vt:lpstr>
      <vt:lpstr>Introduction</vt:lpstr>
      <vt:lpstr>PowerPoint 演示文稿</vt:lpstr>
      <vt:lpstr>Introduction</vt:lpstr>
      <vt:lpstr>Introduction</vt:lpstr>
      <vt:lpstr>Introduction</vt:lpstr>
      <vt:lpstr>Introduction</vt:lpstr>
      <vt:lpstr>Introduction</vt:lpstr>
      <vt:lpstr>Introduction</vt:lpstr>
      <vt:lpstr>Introduction</vt:lpstr>
      <vt:lpstr>Outline</vt:lpstr>
      <vt:lpstr>Stochastic Intensity Formulation</vt:lpstr>
      <vt:lpstr>Stochastic Intensity Formulation</vt:lpstr>
      <vt:lpstr>Linear Counting Neurons</vt:lpstr>
      <vt:lpstr>Linear Counting Neurons</vt:lpstr>
      <vt:lpstr>Linear Counting Neurons</vt:lpstr>
      <vt:lpstr>Linear Counting Neurons</vt:lpstr>
      <vt:lpstr>Linear Counting Neurons</vt:lpstr>
      <vt:lpstr>Linear Counting Neurons</vt:lpstr>
      <vt:lpstr>Linear Counting Neurons</vt:lpstr>
      <vt:lpstr>Linear Counting Neurons</vt:lpstr>
      <vt:lpstr>Replica-Mean-Field Limit</vt:lpstr>
      <vt:lpstr>Toy Model: Counting Neurons</vt:lpstr>
      <vt:lpstr>Replica-Mean-Field Limit</vt:lpstr>
      <vt:lpstr>Replica-Mean-Field Limit</vt:lpstr>
      <vt:lpstr>Replica-Mean-Field Limit</vt:lpstr>
      <vt:lpstr>Replica-Mean-Field Limit</vt:lpstr>
      <vt:lpstr>Linear Counting Neurons</vt:lpstr>
      <vt:lpstr>Replica-Mean-Field Limit</vt:lpstr>
      <vt:lpstr>Summary of Counting Neurons Model</vt:lpstr>
      <vt:lpstr>Summary of Counting Neurons Model</vt:lpstr>
      <vt:lpstr>Rectified Linear Counting Neurons</vt:lpstr>
      <vt:lpstr>Rectified Linear Counting Neurons</vt:lpstr>
      <vt:lpstr>Rectified Linear Counting Neurons</vt:lpstr>
      <vt:lpstr>Rectified Linear Counting Neurons</vt:lpstr>
      <vt:lpstr>Rectified Linear Counting Neurons</vt:lpstr>
      <vt:lpstr>Rectified Linear Counting Neurons</vt:lpstr>
      <vt:lpstr>Rectified Linear Counting Neurons</vt:lpstr>
      <vt:lpstr>Rectified Linear Counting Neurons</vt:lpstr>
      <vt:lpstr>Rectified Linear Counting Neurons</vt:lpstr>
      <vt:lpstr>Rectified Linear Counting Neurons</vt:lpstr>
      <vt:lpstr>Rectified Linear Counting Neurons</vt:lpstr>
      <vt:lpstr>Summary of Rectified Linear Counting Neurons</vt:lpstr>
      <vt:lpstr>Exponential Firing Neurons</vt:lpstr>
      <vt:lpstr>Exponential Firing Neurons</vt:lpstr>
      <vt:lpstr>Exponential Firing Neurons</vt:lpstr>
      <vt:lpstr>Exponential Firing Neurons</vt:lpstr>
      <vt:lpstr>Summary</vt:lpstr>
      <vt:lpstr>PowerPoint 演示文稿</vt:lpstr>
      <vt:lpstr>Other Extensions: Higher Order Replica Limit</vt:lpstr>
      <vt:lpstr>Replica Mean Field Limit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 Luyan</dc:creator>
  <cp:lastModifiedBy>Yu, Luyan</cp:lastModifiedBy>
  <cp:revision>359</cp:revision>
  <dcterms:created xsi:type="dcterms:W3CDTF">2019-09-25T22:27:52Z</dcterms:created>
  <dcterms:modified xsi:type="dcterms:W3CDTF">2019-10-18T20:16:48Z</dcterms:modified>
</cp:coreProperties>
</file>